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35" r:id="rId4"/>
    <p:sldId id="336" r:id="rId5"/>
    <p:sldId id="337" r:id="rId6"/>
    <p:sldId id="338" r:id="rId7"/>
    <p:sldId id="339" r:id="rId8"/>
    <p:sldId id="340" r:id="rId9"/>
    <p:sldId id="341" r:id="rId10"/>
    <p:sldId id="342" r:id="rId11"/>
    <p:sldId id="343" r:id="rId12"/>
    <p:sldId id="347" r:id="rId13"/>
    <p:sldId id="258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59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60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61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03" r:id="rId56"/>
    <p:sldId id="304" r:id="rId57"/>
    <p:sldId id="262" r:id="rId58"/>
    <p:sldId id="305" r:id="rId59"/>
    <p:sldId id="306" r:id="rId60"/>
    <p:sldId id="307" r:id="rId61"/>
    <p:sldId id="308" r:id="rId62"/>
    <p:sldId id="309" r:id="rId63"/>
    <p:sldId id="310" r:id="rId64"/>
    <p:sldId id="311" r:id="rId65"/>
    <p:sldId id="312" r:id="rId66"/>
    <p:sldId id="313" r:id="rId67"/>
    <p:sldId id="314" r:id="rId68"/>
    <p:sldId id="263" r:id="rId69"/>
    <p:sldId id="315" r:id="rId70"/>
    <p:sldId id="316" r:id="rId71"/>
    <p:sldId id="317" r:id="rId72"/>
    <p:sldId id="318" r:id="rId73"/>
    <p:sldId id="319" r:id="rId74"/>
    <p:sldId id="320" r:id="rId75"/>
    <p:sldId id="321" r:id="rId76"/>
    <p:sldId id="322" r:id="rId77"/>
    <p:sldId id="323" r:id="rId78"/>
    <p:sldId id="324" r:id="rId79"/>
    <p:sldId id="264" r:id="rId80"/>
    <p:sldId id="325" r:id="rId81"/>
    <p:sldId id="326" r:id="rId82"/>
    <p:sldId id="327" r:id="rId83"/>
    <p:sldId id="328" r:id="rId84"/>
    <p:sldId id="329" r:id="rId85"/>
    <p:sldId id="330" r:id="rId86"/>
    <p:sldId id="331" r:id="rId87"/>
    <p:sldId id="332" r:id="rId88"/>
    <p:sldId id="333" r:id="rId89"/>
    <p:sldId id="334" r:id="rId90"/>
    <p:sldId id="346" r:id="rId91"/>
    <p:sldId id="345" r:id="rId92"/>
    <p:sldId id="348" r:id="rId9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FFAF9D64-9BF0-4C34-8D1E-A3A384188F6B}">
          <p14:sldIdLst>
            <p14:sldId id="256"/>
            <p14:sldId id="257"/>
            <p14:sldId id="335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258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</p14:sldIdLst>
        </p14:section>
        <p14:section name="Раздел без заголовка" id="{A049E7B3-E993-4E42-A317-8F694984428D}">
          <p14:sldIdLst>
            <p14:sldId id="259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60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61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304"/>
            <p14:sldId id="262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263"/>
            <p14:sldId id="315"/>
            <p14:sldId id="316"/>
            <p14:sldId id="317"/>
            <p14:sldId id="318"/>
            <p14:sldId id="319"/>
            <p14:sldId id="320"/>
            <p14:sldId id="321"/>
            <p14:sldId id="322"/>
            <p14:sldId id="323"/>
            <p14:sldId id="324"/>
            <p14:sldId id="264"/>
            <p14:sldId id="325"/>
            <p14:sldId id="326"/>
            <p14:sldId id="327"/>
            <p14:sldId id="328"/>
            <p14:sldId id="329"/>
            <p14:sldId id="330"/>
            <p14:sldId id="331"/>
            <p14:sldId id="332"/>
            <p14:sldId id="333"/>
            <p14:sldId id="33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-66" y="-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 b="1" cap="none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9803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8415" cmpd="sng">
                  <a:solidFill>
                    <a:srgbClr val="00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n>
                  <a:noFill/>
                </a:ln>
                <a:solidFill>
                  <a:srgbClr val="0000CC"/>
                </a:solidFill>
              </a:defRPr>
            </a:lvl1pPr>
            <a:lvl2pPr>
              <a:defRPr>
                <a:ln>
                  <a:noFill/>
                </a:ln>
                <a:solidFill>
                  <a:srgbClr val="0000CC"/>
                </a:solidFill>
              </a:defRPr>
            </a:lvl2pPr>
            <a:lvl3pPr>
              <a:defRPr>
                <a:ln>
                  <a:noFill/>
                </a:ln>
                <a:solidFill>
                  <a:srgbClr val="0000CC"/>
                </a:solidFill>
              </a:defRPr>
            </a:lvl3pPr>
            <a:lvl4pPr>
              <a:defRPr>
                <a:ln>
                  <a:noFill/>
                </a:ln>
                <a:solidFill>
                  <a:srgbClr val="0000CC"/>
                </a:solidFill>
              </a:defRPr>
            </a:lvl4pPr>
            <a:lvl5pPr>
              <a:defRPr>
                <a:ln>
                  <a:noFill/>
                </a:ln>
                <a:solidFill>
                  <a:srgbClr val="0000CC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4578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7506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9587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909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7768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7417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7071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0884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0787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306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9310F-8F23-4EB1-8564-A6E5D73C4054}" type="datetimeFigureOut">
              <a:rPr lang="ru-RU" smtClean="0"/>
              <a:pPr/>
              <a:t>18.06.2024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46E52-BFE9-4516-AE7D-D441B60EC364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12192000" cy="7010400"/>
          </a:xfrm>
          <a:prstGeom prst="rect">
            <a:avLst/>
          </a:prstGeom>
          <a:gradFill flip="none" rotWithShape="1">
            <a:gsLst>
              <a:gs pos="100000">
                <a:srgbClr val="03D4A8">
                  <a:alpha val="18000"/>
                </a:srgbClr>
              </a:gs>
              <a:gs pos="25000">
                <a:srgbClr val="21D6E0">
                  <a:alpha val="23000"/>
                </a:srgbClr>
              </a:gs>
              <a:gs pos="75000">
                <a:srgbClr val="0087E6">
                  <a:alpha val="25000"/>
                </a:srgbClr>
              </a:gs>
              <a:gs pos="100000">
                <a:srgbClr val="005CBF">
                  <a:alpha val="25999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 sz="1800"/>
          </a:p>
        </p:txBody>
      </p:sp>
    </p:spTree>
    <p:extLst>
      <p:ext uri="{BB962C8B-B14F-4D97-AF65-F5344CB8AC3E}">
        <p14:creationId xmlns:p14="http://schemas.microsoft.com/office/powerpoint/2010/main" xmlns="" val="851539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7.xml"/><Relationship Id="rId3" Type="http://schemas.openxmlformats.org/officeDocument/2006/relationships/slide" Target="slide13.xml"/><Relationship Id="rId7" Type="http://schemas.openxmlformats.org/officeDocument/2006/relationships/slide" Target="slide7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5.xml"/><Relationship Id="rId5" Type="http://schemas.openxmlformats.org/officeDocument/2006/relationships/slide" Target="slide24.xml"/><Relationship Id="rId10" Type="http://schemas.openxmlformats.org/officeDocument/2006/relationships/slide" Target="slide91.xml"/><Relationship Id="rId4" Type="http://schemas.openxmlformats.org/officeDocument/2006/relationships/slide" Target="slide68.xml"/><Relationship Id="rId9" Type="http://schemas.openxmlformats.org/officeDocument/2006/relationships/slide" Target="slide4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slide" Target="slide15.xml"/><Relationship Id="rId7" Type="http://schemas.openxmlformats.org/officeDocument/2006/relationships/slide" Target="slide19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8.xml"/><Relationship Id="rId11" Type="http://schemas.openxmlformats.org/officeDocument/2006/relationships/slide" Target="slide23.xml"/><Relationship Id="rId5" Type="http://schemas.openxmlformats.org/officeDocument/2006/relationships/slide" Target="slide17.xml"/><Relationship Id="rId10" Type="http://schemas.openxmlformats.org/officeDocument/2006/relationships/slide" Target="slide22.xml"/><Relationship Id="rId4" Type="http://schemas.openxmlformats.org/officeDocument/2006/relationships/slide" Target="slide16.xml"/><Relationship Id="rId9" Type="http://schemas.openxmlformats.org/officeDocument/2006/relationships/slide" Target="slide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3" Type="http://schemas.openxmlformats.org/officeDocument/2006/relationships/slide" Target="slide26.xml"/><Relationship Id="rId7" Type="http://schemas.openxmlformats.org/officeDocument/2006/relationships/slide" Target="slide30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9.xml"/><Relationship Id="rId11" Type="http://schemas.openxmlformats.org/officeDocument/2006/relationships/slide" Target="slide34.xml"/><Relationship Id="rId5" Type="http://schemas.openxmlformats.org/officeDocument/2006/relationships/slide" Target="slide28.xml"/><Relationship Id="rId10" Type="http://schemas.openxmlformats.org/officeDocument/2006/relationships/slide" Target="slide33.xml"/><Relationship Id="rId4" Type="http://schemas.openxmlformats.org/officeDocument/2006/relationships/slide" Target="slide27.xml"/><Relationship Id="rId9" Type="http://schemas.openxmlformats.org/officeDocument/2006/relationships/slide" Target="slide3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42.xml"/><Relationship Id="rId3" Type="http://schemas.openxmlformats.org/officeDocument/2006/relationships/slide" Target="slide37.xml"/><Relationship Id="rId7" Type="http://schemas.openxmlformats.org/officeDocument/2006/relationships/slide" Target="slide41.xml"/><Relationship Id="rId2" Type="http://schemas.openxmlformats.org/officeDocument/2006/relationships/slide" Target="slide36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0.xml"/><Relationship Id="rId11" Type="http://schemas.openxmlformats.org/officeDocument/2006/relationships/slide" Target="slide45.xml"/><Relationship Id="rId5" Type="http://schemas.openxmlformats.org/officeDocument/2006/relationships/slide" Target="slide39.xml"/><Relationship Id="rId10" Type="http://schemas.openxmlformats.org/officeDocument/2006/relationships/slide" Target="slide44.xml"/><Relationship Id="rId4" Type="http://schemas.openxmlformats.org/officeDocument/2006/relationships/slide" Target="slide38.xml"/><Relationship Id="rId9" Type="http://schemas.openxmlformats.org/officeDocument/2006/relationships/slide" Target="slide4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53.xml"/><Relationship Id="rId3" Type="http://schemas.openxmlformats.org/officeDocument/2006/relationships/slide" Target="slide48.xml"/><Relationship Id="rId7" Type="http://schemas.openxmlformats.org/officeDocument/2006/relationships/slide" Target="slide52.xml"/><Relationship Id="rId2" Type="http://schemas.openxmlformats.org/officeDocument/2006/relationships/slide" Target="slide4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51.xml"/><Relationship Id="rId11" Type="http://schemas.openxmlformats.org/officeDocument/2006/relationships/slide" Target="slide56.xml"/><Relationship Id="rId5" Type="http://schemas.openxmlformats.org/officeDocument/2006/relationships/slide" Target="slide50.xml"/><Relationship Id="rId10" Type="http://schemas.openxmlformats.org/officeDocument/2006/relationships/slide" Target="slide55.xml"/><Relationship Id="rId4" Type="http://schemas.openxmlformats.org/officeDocument/2006/relationships/slide" Target="slide49.xml"/><Relationship Id="rId9" Type="http://schemas.openxmlformats.org/officeDocument/2006/relationships/slide" Target="slide5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slide" Target="slide64.xml"/><Relationship Id="rId3" Type="http://schemas.openxmlformats.org/officeDocument/2006/relationships/slide" Target="slide59.xml"/><Relationship Id="rId7" Type="http://schemas.openxmlformats.org/officeDocument/2006/relationships/slide" Target="slide63.xml"/><Relationship Id="rId2" Type="http://schemas.openxmlformats.org/officeDocument/2006/relationships/slide" Target="slide5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62.xml"/><Relationship Id="rId11" Type="http://schemas.openxmlformats.org/officeDocument/2006/relationships/slide" Target="slide67.xml"/><Relationship Id="rId5" Type="http://schemas.openxmlformats.org/officeDocument/2006/relationships/slide" Target="slide61.xml"/><Relationship Id="rId10" Type="http://schemas.openxmlformats.org/officeDocument/2006/relationships/slide" Target="slide66.xml"/><Relationship Id="rId4" Type="http://schemas.openxmlformats.org/officeDocument/2006/relationships/slide" Target="slide60.xml"/><Relationship Id="rId9" Type="http://schemas.openxmlformats.org/officeDocument/2006/relationships/slide" Target="slide6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slide" Target="slide75.xml"/><Relationship Id="rId3" Type="http://schemas.openxmlformats.org/officeDocument/2006/relationships/slide" Target="slide70.xml"/><Relationship Id="rId7" Type="http://schemas.openxmlformats.org/officeDocument/2006/relationships/slide" Target="slide74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6.xml"/><Relationship Id="rId6" Type="http://schemas.openxmlformats.org/officeDocument/2006/relationships/slide" Target="slide73.xml"/><Relationship Id="rId11" Type="http://schemas.openxmlformats.org/officeDocument/2006/relationships/slide" Target="slide78.xml"/><Relationship Id="rId5" Type="http://schemas.openxmlformats.org/officeDocument/2006/relationships/slide" Target="slide72.xml"/><Relationship Id="rId10" Type="http://schemas.openxmlformats.org/officeDocument/2006/relationships/slide" Target="slide77.xml"/><Relationship Id="rId4" Type="http://schemas.openxmlformats.org/officeDocument/2006/relationships/slide" Target="slide71.xml"/><Relationship Id="rId9" Type="http://schemas.openxmlformats.org/officeDocument/2006/relationships/slide" Target="slide7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slide" Target="slide86.xml"/><Relationship Id="rId3" Type="http://schemas.openxmlformats.org/officeDocument/2006/relationships/slide" Target="slide81.xml"/><Relationship Id="rId7" Type="http://schemas.openxmlformats.org/officeDocument/2006/relationships/slide" Target="slide85.xml"/><Relationship Id="rId2" Type="http://schemas.openxmlformats.org/officeDocument/2006/relationships/slide" Target="slide80.xml"/><Relationship Id="rId1" Type="http://schemas.openxmlformats.org/officeDocument/2006/relationships/slideLayout" Target="../slideLayouts/slideLayout6.xml"/><Relationship Id="rId6" Type="http://schemas.openxmlformats.org/officeDocument/2006/relationships/slide" Target="slide84.xml"/><Relationship Id="rId11" Type="http://schemas.openxmlformats.org/officeDocument/2006/relationships/slide" Target="slide89.xml"/><Relationship Id="rId5" Type="http://schemas.openxmlformats.org/officeDocument/2006/relationships/slide" Target="slide83.xml"/><Relationship Id="rId10" Type="http://schemas.openxmlformats.org/officeDocument/2006/relationships/slide" Target="slide88.xml"/><Relationship Id="rId4" Type="http://schemas.openxmlformats.org/officeDocument/2006/relationships/slide" Target="slide82.xml"/><Relationship Id="rId9" Type="http://schemas.openxmlformats.org/officeDocument/2006/relationships/slide" Target="slide8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429751" y="4457701"/>
            <a:ext cx="2300288" cy="1562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 flipH="1" flipV="1">
            <a:off x="3443409" y="2438565"/>
            <a:ext cx="2400178" cy="15476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28638" y="2486024"/>
            <a:ext cx="2379425" cy="1514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00063" y="4443413"/>
            <a:ext cx="2400300" cy="1543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443663" y="2431609"/>
            <a:ext cx="2400175" cy="15260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9376202" y="2443163"/>
            <a:ext cx="2325260" cy="14716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532990" y="4429126"/>
            <a:ext cx="2310973" cy="1519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432601" y="4436208"/>
            <a:ext cx="2468137" cy="15502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757608" y="3070197"/>
            <a:ext cx="1942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hlinkClick r:id="rId2" action="ppaction://hlinksldjump"/>
              </a:rPr>
              <a:t>Ой, кто это?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 flipH="1">
            <a:off x="7058770" y="2975200"/>
            <a:ext cx="1327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hlinkClick r:id="rId3" action="ppaction://hlinksldjump"/>
              </a:rPr>
              <a:t>Автора!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557588" y="2963554"/>
            <a:ext cx="2214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hlinkClick r:id="rId4" action="ppaction://hlinksldjump"/>
              </a:rPr>
              <a:t>Произведение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 rot="10800000" flipV="1">
            <a:off x="9992179" y="2872382"/>
            <a:ext cx="1021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hlinkClick r:id="rId5" action="ppaction://hlinksldjump"/>
              </a:rPr>
              <a:t>Герои</a:t>
            </a:r>
            <a:endParaRPr lang="ru-RU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9987707" y="5027912"/>
            <a:ext cx="1264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hlinkClick r:id="rId6" action="ppaction://hlinksldjump"/>
              </a:rPr>
              <a:t>Вещи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6972301" y="4773993"/>
            <a:ext cx="1542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hlinkClick r:id="rId7" action="ppaction://hlinksldjump"/>
              </a:rPr>
              <a:t>Место действ</a:t>
            </a:r>
            <a:r>
              <a:rPr lang="ru-RU" sz="2400" u="sng" dirty="0" smtClean="0">
                <a:solidFill>
                  <a:srgbClr val="0070C0"/>
                </a:solidFill>
                <a:hlinkClick r:id="rId7" action="ppaction://hlinksldjump"/>
              </a:rPr>
              <a:t>и</a:t>
            </a:r>
            <a:r>
              <a:rPr lang="ru-RU" sz="2400" u="sng" dirty="0" smtClean="0">
                <a:solidFill>
                  <a:schemeClr val="accent1">
                    <a:lumMod val="50000"/>
                  </a:schemeClr>
                </a:solidFill>
              </a:rPr>
              <a:t>я</a:t>
            </a:r>
            <a:endParaRPr lang="ru-RU" sz="24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75516" y="4717066"/>
            <a:ext cx="1510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hlinkClick r:id="rId8" action="ppaction://hlinksldjump"/>
              </a:rPr>
              <a:t>Кто больше?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800102" y="4957762"/>
            <a:ext cx="1822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Поговорим?</a:t>
            </a:r>
            <a:endParaRPr lang="ru-RU" sz="24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31191" y="181272"/>
            <a:ext cx="10598822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Читаем вместе!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семейная     литературная      игра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642294" y="6158429"/>
            <a:ext cx="1145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0" action="ppaction://hlinksldjump"/>
              </a:rPr>
              <a:t>конец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1970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Ой, кто это?</a:t>
            </a:r>
            <a:br>
              <a:rPr lang="ru-RU" b="1" dirty="0" smtClean="0"/>
            </a:br>
            <a:r>
              <a:rPr lang="ru-RU" sz="3600" dirty="0" smtClean="0"/>
              <a:t>узнайте писателя по фотографии</a:t>
            </a:r>
            <a:endParaRPr lang="ru-RU" sz="3600" dirty="0"/>
          </a:p>
        </p:txBody>
      </p:sp>
      <p:sp>
        <p:nvSpPr>
          <p:cNvPr id="3" name="Овал 2"/>
          <p:cNvSpPr/>
          <p:nvPr/>
        </p:nvSpPr>
        <p:spPr>
          <a:xfrm>
            <a:off x="1192696" y="2011679"/>
            <a:ext cx="1478943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267985" y="2050944"/>
            <a:ext cx="1494846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59179" y="2011678"/>
            <a:ext cx="1518699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450372" y="2011677"/>
            <a:ext cx="1463040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485906" y="2011678"/>
            <a:ext cx="1486894" cy="1001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192696" y="3657601"/>
            <a:ext cx="1478943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67986" y="3657601"/>
            <a:ext cx="1494845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9178" y="3657601"/>
            <a:ext cx="1518700" cy="978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 flipH="1" flipV="1">
            <a:off x="7450371" y="3657602"/>
            <a:ext cx="1463040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85904" y="3657602"/>
            <a:ext cx="1486895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63812" y="2050944"/>
            <a:ext cx="554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2" action="ppaction://hlinksldjump"/>
              </a:rPr>
              <a:t>1</a:t>
            </a:r>
            <a:endParaRPr lang="ru-RU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3784820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3" action="ppaction://hlinksldjump"/>
              </a:rPr>
              <a:t>2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99867" y="1950577"/>
            <a:ext cx="5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4" action="ppaction://hlinksldjump"/>
              </a:rPr>
              <a:t>3</a:t>
            </a:r>
            <a:endParaRPr lang="ru-RU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7991059" y="2011677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5" action="ppaction://hlinksldjump"/>
              </a:rPr>
              <a:t>4</a:t>
            </a:r>
            <a:endParaRPr lang="ru-RU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060387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6" action="ppaction://hlinksldjump"/>
              </a:rPr>
              <a:t>5</a:t>
            </a:r>
            <a:endParaRPr lang="ru-RU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11520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7" action="ppaction://hlinksldjump"/>
              </a:rPr>
              <a:t>6</a:t>
            </a:r>
            <a:endParaRPr lang="ru-RU" sz="5400" dirty="0"/>
          </a:p>
        </p:txBody>
      </p:sp>
      <p:sp>
        <p:nvSpPr>
          <p:cNvPr id="20" name="TextBox 19"/>
          <p:cNvSpPr txBox="1"/>
          <p:nvPr/>
        </p:nvSpPr>
        <p:spPr>
          <a:xfrm>
            <a:off x="3741088" y="3684940"/>
            <a:ext cx="4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8" action="ppaction://hlinksldjump"/>
              </a:rPr>
              <a:t>7</a:t>
            </a:r>
            <a:endParaRPr lang="ru-RU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5930016" y="3657601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9" action="ppaction://hlinksldjump"/>
              </a:rPr>
              <a:t>8</a:t>
            </a:r>
            <a:endParaRPr lang="ru-RU" sz="5400" dirty="0"/>
          </a:p>
        </p:txBody>
      </p:sp>
      <p:sp>
        <p:nvSpPr>
          <p:cNvPr id="22" name="TextBox 21"/>
          <p:cNvSpPr txBox="1"/>
          <p:nvPr/>
        </p:nvSpPr>
        <p:spPr>
          <a:xfrm>
            <a:off x="7968199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0" action="ppaction://hlinksldjump"/>
              </a:rPr>
              <a:t>9</a:t>
            </a:r>
            <a:endParaRPr lang="ru-RU" sz="5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84574" y="3657601"/>
            <a:ext cx="88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1" action="ppaction://hlinksldjump"/>
              </a:rPr>
              <a:t>10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xmlns="" val="132412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68014"/>
            <a:ext cx="10363200" cy="94593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Узнайте писателя по фотографии  </a:t>
            </a:r>
            <a:br>
              <a:rPr lang="ru-RU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</a:t>
            </a:r>
            <a:br>
              <a:rPr lang="ru-RU" dirty="0" smtClean="0"/>
            </a:br>
            <a:r>
              <a:rPr lang="ru-RU" dirty="0" smtClean="0"/>
              <a:t>                     </a:t>
            </a:r>
            <a:br>
              <a:rPr lang="ru-RU" dirty="0" smtClean="0"/>
            </a:br>
            <a:r>
              <a:rPr lang="ru-RU" dirty="0" smtClean="0"/>
              <a:t>                                                              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type="subTitle" idx="1"/>
          </p:nvPr>
        </p:nvSpPr>
        <p:spPr>
          <a:xfrm>
            <a:off x="7126013" y="5423338"/>
            <a:ext cx="3610304" cy="756745"/>
          </a:xfrm>
        </p:spPr>
        <p:txBody>
          <a:bodyPr>
            <a:normAutofit fontScale="77500" lnSpcReduction="20000"/>
          </a:bodyPr>
          <a:lstStyle/>
          <a:p>
            <a:pPr lvl="6"/>
            <a:r>
              <a:rPr lang="ru-RU" dirty="0" smtClean="0"/>
              <a:t> </a:t>
            </a:r>
          </a:p>
          <a:p>
            <a:r>
              <a:rPr 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И.А.Крылов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07548" y="5883007"/>
            <a:ext cx="942492" cy="59531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крылов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303" y="1293264"/>
            <a:ext cx="5066056" cy="52435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999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Узнайте </a:t>
            </a:r>
            <a:r>
              <a:rPr lang="ru-RU" dirty="0" smtClean="0"/>
              <a:t>писателя </a:t>
            </a:r>
            <a:r>
              <a:rPr lang="ru-RU" dirty="0"/>
              <a:t>по </a:t>
            </a:r>
            <a:r>
              <a:rPr lang="ru-RU" dirty="0" smtClean="0"/>
              <a:t>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637283" y="5470634"/>
            <a:ext cx="4159248" cy="68779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У. Шекспир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17717" y="6037243"/>
            <a:ext cx="848226" cy="51264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шек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8255" y="1285875"/>
            <a:ext cx="4179784" cy="522473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961783" y="6125111"/>
            <a:ext cx="793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9589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Узнайте </a:t>
            </a:r>
            <a:r>
              <a:rPr lang="ru-RU" dirty="0" smtClean="0"/>
              <a:t>писателя </a:t>
            </a:r>
            <a:r>
              <a:rPr lang="ru-RU" dirty="0"/>
              <a:t>по </a:t>
            </a:r>
            <a:r>
              <a:rPr lang="ru-RU" dirty="0" smtClean="0"/>
              <a:t>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   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905295" y="5691352"/>
            <a:ext cx="3552497" cy="92491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А.С.Пушкин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131827" y="6015210"/>
            <a:ext cx="865542" cy="51877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пу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595" y="1484979"/>
            <a:ext cx="3613354" cy="507137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171104" y="6070294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8021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Узнайте </a:t>
            </a:r>
            <a:r>
              <a:rPr lang="ru-RU" dirty="0" smtClean="0"/>
              <a:t>писателя </a:t>
            </a:r>
            <a:r>
              <a:rPr lang="ru-RU" dirty="0"/>
              <a:t>по </a:t>
            </a:r>
            <a:r>
              <a:rPr lang="ru-RU" dirty="0" smtClean="0"/>
              <a:t>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 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763406" y="5864772"/>
            <a:ext cx="3788979" cy="73572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М.В.Ломоносов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мка 3">
            <a:hlinkClick r:id="rId2" action="ppaction://hlinksldjump"/>
          </p:cNvPr>
          <p:cNvSpPr/>
          <p:nvPr/>
        </p:nvSpPr>
        <p:spPr>
          <a:xfrm>
            <a:off x="10950766" y="6191481"/>
            <a:ext cx="910591" cy="45382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ломоносов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50" y="1406524"/>
            <a:ext cx="4613310" cy="510857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027884" y="6213513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083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914400" y="-11382"/>
            <a:ext cx="10363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Узнайте писателя по 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984123" y="5383924"/>
            <a:ext cx="3867807" cy="890752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В.В.Маяковский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мка 3">
            <a:hlinkClick r:id="rId2" action="ppaction://hlinksldjump"/>
          </p:cNvPr>
          <p:cNvSpPr/>
          <p:nvPr/>
        </p:nvSpPr>
        <p:spPr>
          <a:xfrm>
            <a:off x="10939749" y="6092328"/>
            <a:ext cx="818242" cy="46551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маяковски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1" y="1128560"/>
            <a:ext cx="4306528" cy="543160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972801" y="6147412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88028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14400" y="-31209"/>
            <a:ext cx="103632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Узнайте писателя по 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      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7394027" y="5722882"/>
            <a:ext cx="3268717" cy="893379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Н.В.Гоголь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Рамка 5">
            <a:hlinkClick r:id="rId2" action="ppaction://hlinksldjump"/>
          </p:cNvPr>
          <p:cNvSpPr/>
          <p:nvPr/>
        </p:nvSpPr>
        <p:spPr>
          <a:xfrm>
            <a:off x="10884665" y="6136395"/>
            <a:ext cx="873325" cy="413491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гоголь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353625"/>
            <a:ext cx="5114925" cy="511492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0939749" y="6158429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864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914400" y="-19265"/>
            <a:ext cx="10363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Узнайте писателя по 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747641" y="5738647"/>
            <a:ext cx="4214648" cy="783021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М.Ю.Лермонтов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мка 3">
            <a:hlinkClick r:id="rId2" action="ppaction://hlinksldjump"/>
          </p:cNvPr>
          <p:cNvSpPr/>
          <p:nvPr/>
        </p:nvSpPr>
        <p:spPr>
          <a:xfrm>
            <a:off x="10884665" y="6191480"/>
            <a:ext cx="944887" cy="47372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лермонтов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387" y="1431822"/>
            <a:ext cx="4930724" cy="49307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06426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914400" y="20149"/>
            <a:ext cx="10363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Узнайте писателя по 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7488620" y="5510049"/>
            <a:ext cx="3316014" cy="95381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А.М.Горький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мка 3">
            <a:hlinkClick r:id="rId2" action="ppaction://hlinksldjump"/>
          </p:cNvPr>
          <p:cNvSpPr/>
          <p:nvPr/>
        </p:nvSpPr>
        <p:spPr>
          <a:xfrm>
            <a:off x="11071953" y="6169446"/>
            <a:ext cx="805308" cy="4361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горьки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965325"/>
            <a:ext cx="6215063" cy="372256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105003" y="6191480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 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03919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914400" y="59563"/>
            <a:ext cx="10363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Узнайте писателя по 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274675" y="5446986"/>
            <a:ext cx="4840015" cy="84345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А. де Сент-Экзюпери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мка 3">
            <a:hlinkClick r:id="rId2" action="ppaction://hlinksldjump"/>
          </p:cNvPr>
          <p:cNvSpPr/>
          <p:nvPr/>
        </p:nvSpPr>
        <p:spPr>
          <a:xfrm>
            <a:off x="10994835" y="6103345"/>
            <a:ext cx="794962" cy="438591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" name="Picture 2" descr="C:\Users\user\Desktop\экзюпер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531" y="1368836"/>
            <a:ext cx="5357813" cy="481063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005850" y="6136395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45241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914400" y="59563"/>
            <a:ext cx="10363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Узнайте писателя по фотографии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274675" y="5446986"/>
            <a:ext cx="4840015" cy="84345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К.И.Чуковский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мка 3">
            <a:hlinkClick r:id="rId2" action="ppaction://hlinksldjump"/>
          </p:cNvPr>
          <p:cNvSpPr/>
          <p:nvPr/>
        </p:nvSpPr>
        <p:spPr>
          <a:xfrm>
            <a:off x="10994835" y="6103345"/>
            <a:ext cx="794962" cy="438591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5850" y="6136395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  <p:pic>
        <p:nvPicPr>
          <p:cNvPr id="7" name="Picture 2" descr="C:\Users\user\Desktop\чуковски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6011" y="1098104"/>
            <a:ext cx="4101894" cy="53734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45241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Автора!!!</a:t>
            </a:r>
            <a:br>
              <a:rPr lang="ru-RU" b="1" dirty="0" smtClean="0"/>
            </a:br>
            <a:r>
              <a:rPr lang="ru-RU" sz="3600" dirty="0" smtClean="0"/>
              <a:t>Назовите автора произведения</a:t>
            </a:r>
            <a:endParaRPr lang="ru-RU" sz="3600" dirty="0"/>
          </a:p>
        </p:txBody>
      </p:sp>
      <p:sp>
        <p:nvSpPr>
          <p:cNvPr id="3" name="Овал 2"/>
          <p:cNvSpPr/>
          <p:nvPr/>
        </p:nvSpPr>
        <p:spPr>
          <a:xfrm>
            <a:off x="1192696" y="2011679"/>
            <a:ext cx="1478943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267985" y="2050944"/>
            <a:ext cx="1494846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59179" y="2011678"/>
            <a:ext cx="1518699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450372" y="2011677"/>
            <a:ext cx="1463040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485906" y="2011678"/>
            <a:ext cx="1486894" cy="1001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192696" y="3657601"/>
            <a:ext cx="1478943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67986" y="3657601"/>
            <a:ext cx="1494845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9178" y="3657601"/>
            <a:ext cx="1518700" cy="978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 flipH="1" flipV="1">
            <a:off x="7450371" y="3657602"/>
            <a:ext cx="1463040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85904" y="3657602"/>
            <a:ext cx="1486895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63812" y="2050944"/>
            <a:ext cx="554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2" action="ppaction://hlinksldjump"/>
              </a:rPr>
              <a:t>1</a:t>
            </a:r>
            <a:endParaRPr lang="ru-RU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3784820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3" action="ppaction://hlinksldjump"/>
              </a:rPr>
              <a:t>2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99867" y="1950577"/>
            <a:ext cx="5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4" action="ppaction://hlinksldjump"/>
              </a:rPr>
              <a:t>3</a:t>
            </a:r>
            <a:endParaRPr lang="ru-RU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7991059" y="2011677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5" action="ppaction://hlinksldjump"/>
              </a:rPr>
              <a:t>4</a:t>
            </a:r>
            <a:endParaRPr lang="ru-RU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060387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6" action="ppaction://hlinksldjump"/>
              </a:rPr>
              <a:t>5</a:t>
            </a:r>
            <a:endParaRPr lang="ru-RU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11520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7" action="ppaction://hlinksldjump"/>
              </a:rPr>
              <a:t>6</a:t>
            </a:r>
            <a:endParaRPr lang="ru-RU" sz="5400" dirty="0"/>
          </a:p>
        </p:txBody>
      </p:sp>
      <p:sp>
        <p:nvSpPr>
          <p:cNvPr id="20" name="TextBox 19"/>
          <p:cNvSpPr txBox="1"/>
          <p:nvPr/>
        </p:nvSpPr>
        <p:spPr>
          <a:xfrm>
            <a:off x="3741088" y="3684940"/>
            <a:ext cx="4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8" action="ppaction://hlinksldjump"/>
              </a:rPr>
              <a:t>7</a:t>
            </a:r>
            <a:endParaRPr lang="ru-RU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5930016" y="3657601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9" action="ppaction://hlinksldjump"/>
              </a:rPr>
              <a:t>8</a:t>
            </a:r>
            <a:endParaRPr lang="ru-RU" sz="5400" dirty="0"/>
          </a:p>
        </p:txBody>
      </p:sp>
      <p:sp>
        <p:nvSpPr>
          <p:cNvPr id="22" name="TextBox 21"/>
          <p:cNvSpPr txBox="1"/>
          <p:nvPr/>
        </p:nvSpPr>
        <p:spPr>
          <a:xfrm>
            <a:off x="7968199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0" action="ppaction://hlinksldjump"/>
              </a:rPr>
              <a:t>9</a:t>
            </a:r>
            <a:endParaRPr lang="ru-RU" sz="5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84574" y="3657601"/>
            <a:ext cx="88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1" action="ppaction://hlinksldjump"/>
              </a:rPr>
              <a:t>10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xmlns="" val="262056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«Фантазёры»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 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952593" y="5454869"/>
            <a:ext cx="3694386" cy="112986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Николай Носов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50766" y="6015210"/>
            <a:ext cx="862884" cy="44721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045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3105807"/>
            <a:ext cx="10363200" cy="4946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«Денискины рассказы»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                                            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243145" y="5399689"/>
            <a:ext cx="4556234" cy="82769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Виктор Драгунский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18565" y="6081311"/>
            <a:ext cx="915572" cy="46062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124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«Анна Каренина»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               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653048" y="5368159"/>
            <a:ext cx="4382814" cy="89075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Л.Н. Толстой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28734" y="6136395"/>
            <a:ext cx="869014" cy="469151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94833" y="6191480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4468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4758" y="3247697"/>
            <a:ext cx="10252841" cy="35275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0" dirty="0" smtClean="0">
                <a:latin typeface="Times New Roman" pitchFamily="18" charset="0"/>
                <a:cs typeface="Times New Roman" pitchFamily="18" charset="0"/>
              </a:rPr>
              <a:t>«Белый Бим, чёрное ухо»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 </a:t>
            </a:r>
            <a:r>
              <a:rPr lang="ru-RU" b="1" dirty="0" smtClean="0"/>
              <a:t>           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290442" y="5320862"/>
            <a:ext cx="4682359" cy="82769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Троепольский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17716" y="6092328"/>
            <a:ext cx="848227" cy="46551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50766" y="6114362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32781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5020" y="2130426"/>
            <a:ext cx="9732579" cy="233121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/>
              <a:t/>
            </a:r>
            <a:br>
              <a:rPr lang="ru-RU" sz="6000" b="1" dirty="0"/>
            </a:br>
            <a:r>
              <a:rPr lang="ru-RU" sz="6000" b="1" dirty="0" smtClean="0"/>
              <a:t>«Пятнадцатилетний капитан»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 </a:t>
            </a:r>
            <a:r>
              <a:rPr lang="ru-RU" b="1" dirty="0" smtClean="0"/>
              <a:t>        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141780" y="5273566"/>
            <a:ext cx="4004441" cy="764628"/>
          </a:xfrm>
        </p:spPr>
        <p:txBody>
          <a:bodyPr/>
          <a:lstStyle/>
          <a:p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Жюль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Верн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28733" y="6081311"/>
            <a:ext cx="837210" cy="45267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61784" y="6092328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8192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3436883"/>
            <a:ext cx="10363200" cy="16356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6000" b="1" dirty="0" smtClean="0"/>
              <a:t>«</a:t>
            </a:r>
            <a:r>
              <a:rPr lang="ru-RU" sz="6000" b="1" dirty="0" err="1" smtClean="0"/>
              <a:t>Приклюения</a:t>
            </a:r>
            <a:r>
              <a:rPr lang="ru-RU" sz="6000" b="1" dirty="0" smtClean="0"/>
              <a:t> барона </a:t>
            </a:r>
            <a:r>
              <a:rPr lang="ru-RU" sz="6000" b="1" dirty="0" err="1" smtClean="0"/>
              <a:t>Мюнхаузена</a:t>
            </a:r>
            <a:r>
              <a:rPr lang="ru-RU" sz="6000" b="1" dirty="0" smtClean="0"/>
              <a:t>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 </a:t>
            </a:r>
            <a:r>
              <a:rPr lang="ru-RU" b="1" dirty="0" smtClean="0"/>
              <a:t>                    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677807" y="5368159"/>
            <a:ext cx="3405352" cy="670034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Распе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06699" y="5993176"/>
            <a:ext cx="787681" cy="46129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06698" y="6015210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7835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«Стойкий оловянный солдатик»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731876" y="5210503"/>
            <a:ext cx="4745421" cy="859221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 Х. Андерсен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51615" y="6070295"/>
            <a:ext cx="890474" cy="50344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2298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6000" b="1" dirty="0" smtClean="0"/>
              <a:t>«Белый пудель»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                   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488621" y="5226269"/>
            <a:ext cx="3815255" cy="969579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А.И. Куприн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62631" y="6070294"/>
            <a:ext cx="831750" cy="44778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895682" y="6103345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3373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6000" b="1" dirty="0" smtClean="0"/>
              <a:t/>
            </a:r>
            <a:br>
              <a:rPr lang="ru-RU" sz="6000" b="1" dirty="0" smtClean="0"/>
            </a:br>
            <a:r>
              <a:rPr lang="ru-RU" sz="6000" b="1" dirty="0" smtClean="0"/>
              <a:t>«</a:t>
            </a:r>
            <a:r>
              <a:rPr lang="ru-RU" sz="6000" dirty="0" smtClean="0"/>
              <a:t>Остров сокровищ</a:t>
            </a:r>
            <a:r>
              <a:rPr lang="ru-RU" sz="6000" b="1" dirty="0" smtClean="0"/>
              <a:t>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472855" y="5273565"/>
            <a:ext cx="3452648" cy="101687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Р. Стивенсон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 flipH="1" flipV="1">
            <a:off x="11027883" y="6037242"/>
            <a:ext cx="843413" cy="49872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60934" y="6081310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9554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680138"/>
            <a:ext cx="10363200" cy="92031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Назовите автора произведения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«Каштанка»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409793" y="5257800"/>
            <a:ext cx="4051738" cy="101687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А.П.Чехов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27884" y="6202496"/>
            <a:ext cx="865279" cy="42690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71952" y="6213513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1507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Герои </a:t>
            </a:r>
            <a:br>
              <a:rPr lang="ru-RU" b="1" dirty="0" smtClean="0"/>
            </a:br>
            <a:r>
              <a:rPr lang="ru-RU" sz="3600" dirty="0" smtClean="0"/>
              <a:t>узнайте персонажа по описанию</a:t>
            </a:r>
            <a:endParaRPr lang="ru-RU" sz="3600" dirty="0"/>
          </a:p>
        </p:txBody>
      </p:sp>
      <p:sp>
        <p:nvSpPr>
          <p:cNvPr id="3" name="Овал 2"/>
          <p:cNvSpPr/>
          <p:nvPr/>
        </p:nvSpPr>
        <p:spPr>
          <a:xfrm>
            <a:off x="1192696" y="2011679"/>
            <a:ext cx="1478943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267985" y="2050944"/>
            <a:ext cx="1494846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59179" y="2011678"/>
            <a:ext cx="1518699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450372" y="2011677"/>
            <a:ext cx="1463040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485906" y="2011678"/>
            <a:ext cx="1486894" cy="1001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192696" y="3657601"/>
            <a:ext cx="1478943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67986" y="3657601"/>
            <a:ext cx="1494845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9178" y="3657601"/>
            <a:ext cx="1518700" cy="978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 flipH="1" flipV="1">
            <a:off x="7450371" y="3657602"/>
            <a:ext cx="1463040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85904" y="3657602"/>
            <a:ext cx="1486895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63812" y="2050944"/>
            <a:ext cx="554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2" action="ppaction://hlinksldjump"/>
              </a:rPr>
              <a:t>1</a:t>
            </a:r>
            <a:endParaRPr lang="ru-RU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3784820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3" action="ppaction://hlinksldjump"/>
              </a:rPr>
              <a:t>2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99867" y="1950577"/>
            <a:ext cx="5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4" action="ppaction://hlinksldjump"/>
              </a:rPr>
              <a:t>3</a:t>
            </a:r>
            <a:endParaRPr lang="ru-RU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7991059" y="2011677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5" action="ppaction://hlinksldjump"/>
              </a:rPr>
              <a:t>4</a:t>
            </a:r>
            <a:endParaRPr lang="ru-RU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060387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6" action="ppaction://hlinksldjump"/>
              </a:rPr>
              <a:t>5</a:t>
            </a:r>
            <a:endParaRPr lang="ru-RU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11520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7" action="ppaction://hlinksldjump"/>
              </a:rPr>
              <a:t>6</a:t>
            </a:r>
            <a:endParaRPr lang="ru-RU" sz="5400" dirty="0"/>
          </a:p>
        </p:txBody>
      </p:sp>
      <p:sp>
        <p:nvSpPr>
          <p:cNvPr id="20" name="TextBox 19"/>
          <p:cNvSpPr txBox="1"/>
          <p:nvPr/>
        </p:nvSpPr>
        <p:spPr>
          <a:xfrm>
            <a:off x="3741088" y="3684940"/>
            <a:ext cx="4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8" action="ppaction://hlinksldjump"/>
              </a:rPr>
              <a:t>7</a:t>
            </a:r>
            <a:endParaRPr lang="ru-RU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5930016" y="3657601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9" action="ppaction://hlinksldjump"/>
              </a:rPr>
              <a:t>8</a:t>
            </a:r>
            <a:endParaRPr lang="ru-RU" sz="5400" dirty="0"/>
          </a:p>
        </p:txBody>
      </p:sp>
      <p:sp>
        <p:nvSpPr>
          <p:cNvPr id="22" name="TextBox 21"/>
          <p:cNvSpPr txBox="1"/>
          <p:nvPr/>
        </p:nvSpPr>
        <p:spPr>
          <a:xfrm>
            <a:off x="7968199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0" action="ppaction://hlinksldjump"/>
              </a:rPr>
              <a:t>9</a:t>
            </a:r>
            <a:endParaRPr lang="ru-RU" sz="5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84574" y="3657601"/>
            <a:ext cx="88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1" action="ppaction://hlinksldjump"/>
              </a:rPr>
              <a:t>10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xmlns="" val="87740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знайте персонажа по описанию из книги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Узнайте персонажа по описанию из книги </a:t>
            </a:r>
            <a:r>
              <a:rPr lang="ru-RU" sz="31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Словно реченька журчит.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09600" y="1545021"/>
            <a:ext cx="5386917" cy="458114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Днём свет божий затмевает,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Ночью землю освещает –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Месяц под косой блестит,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во лбу звезда горит.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сама-то величава,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Выступает будто пава;</a:t>
            </a:r>
          </a:p>
          <a:p>
            <a:pPr>
              <a:buNone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Сладку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речь-то говорит,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Словно реченька журчит.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6193368" y="5123793"/>
            <a:ext cx="5389033" cy="10023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Царевна-лебедь (Сказка о царе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Салтане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А.С.Пушкин)</a:t>
            </a:r>
            <a:endParaRPr lang="ru-RU" sz="3200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49918" y="6103345"/>
            <a:ext cx="827343" cy="44654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82969" y="6125379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1903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07776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/>
              <a:t> Узнайте персонажа по описанию из книги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72661" y="1568670"/>
            <a:ext cx="10978056" cy="3397467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Лицо его не представляло ничего особенного; оно было почти такое же, как у многих худощавых стариков… Гораздо замечательнее был нард его: никакими средствами и стараниями нельзя было докопаться, из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состряпан был его халат. На шее у него тоже было повязано что-то такое, которого нельзя было разобрать: чулок ли, подвязка ли или набрюшник, только никак не галстук.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7535916" y="5123793"/>
            <a:ext cx="4046483" cy="10023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Плюшкин (Мёртвые души, Н.В.Гоголь)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83817" y="6114361"/>
            <a:ext cx="869590" cy="43552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60935" y="6169445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7038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Узнайте персонажа по описанию из книги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0836167" cy="36970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был из числа коренных, старых полковников: весь был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</a:p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бранной тревоги и отличался грубой прямотой своего нрава.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Вечно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неугомонный, он считал себя законным защитником православия. Он любил простую жизнь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козаков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перессорился с теми из своих товарищей, которые были наклонны к варшавской стороне, называя их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холопьями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польских панов.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7378262" y="5454868"/>
            <a:ext cx="4204138" cy="6712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Тарас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Бульба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(Гоголь)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39749" y="6059277"/>
            <a:ext cx="945463" cy="49060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999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персонажа по описанию из книги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2"/>
            <a:ext cx="11183007" cy="3318639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Это был тощий и смуглый старичок с бородой по пояс, в роскошной чалме, тонком белом шерстяном кафтане, обильно расшитом золотом и серебром, в белоснежных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шёлковых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шароварах и нежно-розовых сафьяновых туфлях с высоко загнутыми носками.</a:t>
            </a:r>
            <a:endParaRPr lang="ru-RU" sz="36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7252138" y="5391807"/>
            <a:ext cx="4330262" cy="73435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Хоттабыч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Л.Лагин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82969" y="6136395"/>
            <a:ext cx="802243" cy="4532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05002" y="6147412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6855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Узнайте персонажа по описанию из книги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6201103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Острижен по последней моде,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dandy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лондонский одет –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 наконец увидел свет.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Он по-французски совершенно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мог изъясняться и писал,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Легко мазурку танцевал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 кланялся непринужденно.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229131" y="5391807"/>
            <a:ext cx="5384800" cy="9235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Евгений Онегин (А.С.Пушкин)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50766" y="6169446"/>
            <a:ext cx="870835" cy="43609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27884" y="6180462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7938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 Узнайте персонажа по описанию из книги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2"/>
            <a:ext cx="11135711" cy="36970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Он был мудрее всех людей, мудрее и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Ефана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Езрахитянина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Емана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Халкола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Дарды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сыновей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Махола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и имя его было в славе у всех окрестных народов. И изрёк он три тысячи притчей, и песней его было тысяча и пять. И приходили от всех народов послушать мудрость его, от всех царей земных, которые слышали о мудрости его.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7062952" y="5470634"/>
            <a:ext cx="4519447" cy="6555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Царь Соломон (Библия)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72800" y="6158430"/>
            <a:ext cx="816997" cy="44711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94833" y="6202497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3016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Узнайте персонажа по описанию из книги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11293366" cy="349206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руке, обтянутой толстой перчаткой, он держал небольшой чёрный саквояж. Он был закутан с головы до пят; широкие поля фетровой шляпы скрывали всё лицо, виднелся только блестящий кончик носа; плечи и грудь были в снегу, так же как и саквояж. При этом хозяйка заметила, что у него большие синие очки-консервы и густые бакенбарды, скрывающие лицо.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265683"/>
            <a:ext cx="5384800" cy="86048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Гриффин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(«Человек-невидимка»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Г. Уэллс)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93986" y="6147412"/>
            <a:ext cx="743518" cy="41837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93985" y="6158429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8536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76245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400" b="1" dirty="0" smtClean="0"/>
              <a:t> </a:t>
            </a:r>
            <a:r>
              <a:rPr lang="ru-RU" b="1" dirty="0" smtClean="0"/>
              <a:t>Узнайте персонажа по описанию из книги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2"/>
            <a:ext cx="11119945" cy="3712777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Его богатство, знатный род и связи давали ему большой вес в губерниях, где находилось его имение. Соседи рады были угождать малейшим его прихотям; губернские чиновники трепетали при его имени; он принимал знаки подобострастия как надлежащую дань; дом его всегда был полон гостями, готовыми тешить его барскую праздность, разделяя шумные, а иногда и буйные увеселения. Он расхаживал по псарне, окружённый своими гостями. Гости почитали </a:t>
            </a:r>
            <a:r>
              <a:rPr lang="ru-RU" sz="4100" dirty="0" err="1" smtClean="0">
                <a:latin typeface="Times New Roman" pitchFamily="18" charset="0"/>
                <a:cs typeface="Times New Roman" pitchFamily="18" charset="0"/>
              </a:rPr>
              <a:t>обязанностию</a:t>
            </a: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 восхищаться псарнею.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522329" y="5268473"/>
            <a:ext cx="4178847" cy="72548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Кирила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Петрович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Троекуров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(А.С.Пушкин «Дубровский»)</a:t>
            </a:r>
            <a:endParaRPr lang="ru-RU" sz="2400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73648" y="6147412"/>
            <a:ext cx="828683" cy="45813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17716" y="6169446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7632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9201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Узнайте персонажа по описанию из книги </a:t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150883"/>
            <a:ext cx="11340662" cy="408326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Она в этот день встала в 8 часов утра и целый день находилась в лихорадочной тревоге и деятельности. Все её силы с самого утра были устремлены на то, чтоб они все: она, мама, Соня - были одеты как нельзя лучше. Всё существенное уже было сделано: ноги, руки, шея, уши были уже особенно старательно,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по-бальному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вымыты, надушены и напудрены; обуты уже были шелковые ажурные чулки и белые атласные башмаки с бантиками; причёски были почти окончены. С утра этого дня она не имела минуты свободы и ни разу не успела подумать о том, что предстоит ей.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7788166" y="5281448"/>
            <a:ext cx="3794234" cy="8447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Наташа Ростова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(Л.Н.Толстой «Война и мир»)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50766" y="6070294"/>
            <a:ext cx="870835" cy="49549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94834" y="6136394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298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 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Узнайте персонажа по описанию из книги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2396359"/>
            <a:ext cx="11261834" cy="24436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Невысокий худой подросток с вечно растрёпанными волосами, ярко-зелеными глазами и шрамом в виде молнии на лбу. В круглых очках.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281448"/>
            <a:ext cx="5384800" cy="772511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Гарри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Поттер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Джоанн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Роулинг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60936" y="6136395"/>
            <a:ext cx="848130" cy="47710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05002" y="6180463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3039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Вещи </a:t>
            </a:r>
            <a:br>
              <a:rPr lang="ru-RU" b="1" dirty="0" smtClean="0"/>
            </a:br>
            <a:r>
              <a:rPr lang="ru-RU" sz="3600" dirty="0" smtClean="0"/>
              <a:t>из какого произведения эти предметы?</a:t>
            </a:r>
            <a:endParaRPr lang="ru-RU" sz="3600" dirty="0"/>
          </a:p>
        </p:txBody>
      </p:sp>
      <p:sp>
        <p:nvSpPr>
          <p:cNvPr id="3" name="Овал 2"/>
          <p:cNvSpPr/>
          <p:nvPr/>
        </p:nvSpPr>
        <p:spPr>
          <a:xfrm>
            <a:off x="1192696" y="2011679"/>
            <a:ext cx="1478943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267985" y="2050944"/>
            <a:ext cx="1494846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59179" y="2011678"/>
            <a:ext cx="1518699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450372" y="2011677"/>
            <a:ext cx="1463040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485906" y="2011678"/>
            <a:ext cx="1486894" cy="1001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192696" y="3657601"/>
            <a:ext cx="1478943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67986" y="3657601"/>
            <a:ext cx="1494845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9178" y="3657601"/>
            <a:ext cx="1518700" cy="978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 flipH="1" flipV="1">
            <a:off x="7450371" y="3657602"/>
            <a:ext cx="1463040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85904" y="3657602"/>
            <a:ext cx="1486895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63812" y="2050944"/>
            <a:ext cx="554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2" action="ppaction://hlinksldjump"/>
              </a:rPr>
              <a:t>1</a:t>
            </a:r>
            <a:endParaRPr lang="ru-RU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3784820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3" action="ppaction://hlinksldjump"/>
              </a:rPr>
              <a:t>2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99867" y="1950577"/>
            <a:ext cx="5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4" action="ppaction://hlinksldjump"/>
              </a:rPr>
              <a:t>3</a:t>
            </a:r>
            <a:endParaRPr lang="ru-RU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7991059" y="2011677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5" action="ppaction://hlinksldjump"/>
              </a:rPr>
              <a:t>4</a:t>
            </a:r>
            <a:endParaRPr lang="ru-RU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060387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6" action="ppaction://hlinksldjump"/>
              </a:rPr>
              <a:t>5</a:t>
            </a:r>
            <a:endParaRPr lang="ru-RU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11520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7" action="ppaction://hlinksldjump"/>
              </a:rPr>
              <a:t>6</a:t>
            </a:r>
            <a:endParaRPr lang="ru-RU" sz="5400" dirty="0"/>
          </a:p>
        </p:txBody>
      </p:sp>
      <p:sp>
        <p:nvSpPr>
          <p:cNvPr id="20" name="TextBox 19"/>
          <p:cNvSpPr txBox="1"/>
          <p:nvPr/>
        </p:nvSpPr>
        <p:spPr>
          <a:xfrm>
            <a:off x="3741088" y="3684940"/>
            <a:ext cx="4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8" action="ppaction://hlinksldjump"/>
              </a:rPr>
              <a:t>7</a:t>
            </a:r>
            <a:endParaRPr lang="ru-RU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5930016" y="3657601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9" action="ppaction://hlinksldjump"/>
              </a:rPr>
              <a:t>8</a:t>
            </a:r>
            <a:endParaRPr lang="ru-RU" sz="5400" dirty="0"/>
          </a:p>
        </p:txBody>
      </p:sp>
      <p:sp>
        <p:nvSpPr>
          <p:cNvPr id="22" name="TextBox 21"/>
          <p:cNvSpPr txBox="1"/>
          <p:nvPr/>
        </p:nvSpPr>
        <p:spPr>
          <a:xfrm>
            <a:off x="7968199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0" action="ppaction://hlinksldjump"/>
              </a:rPr>
              <a:t>9</a:t>
            </a:r>
            <a:endParaRPr lang="ru-RU" sz="5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84574" y="3657601"/>
            <a:ext cx="88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1" action="ppaction://hlinksldjump"/>
              </a:rPr>
              <a:t>10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xmlns="" val="365008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256566" y="5461518"/>
            <a:ext cx="5570482" cy="940676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Шарманка папы Карло (А.Толстой «Приключения Буратино»)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62631" y="6081311"/>
            <a:ext cx="831750" cy="47652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ша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508" y="1466082"/>
            <a:ext cx="5612531" cy="374438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895682" y="6114362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06170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         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068519" y="5509002"/>
            <a:ext cx="5827163" cy="83031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Брегет (карманные часы Е.Онегина)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94834" y="6136395"/>
            <a:ext cx="898329" cy="47710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0" name="Picture 2" descr="C:\Users\user\Desktop\бреге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1055" y="1714809"/>
            <a:ext cx="3265232" cy="375828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071952" y="6202496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7725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486400" y="5754413"/>
            <a:ext cx="5412828" cy="767255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Трубка Шерлока Холмса (Артур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Конан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Дойл)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06699" y="6081311"/>
            <a:ext cx="875145" cy="45267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074" name="Picture 2" descr="C:\Users\user\Desktop\труб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2075" y="1485900"/>
            <a:ext cx="4762501" cy="374332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983817" y="6136396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9149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547977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                               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83818" y="6092328"/>
            <a:ext cx="877540" cy="51321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098" name="Picture 2" descr="C:\Users\user\Desktop\гусл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7622" y="1882571"/>
            <a:ext cx="5810403" cy="387360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071951" y="6147412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267904" y="5943599"/>
            <a:ext cx="32115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Гусли Садко (былина)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417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54009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Волшебна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40599" y="6081312"/>
            <a:ext cx="917392" cy="4526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user\Desktop\ламп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5850" y="1817895"/>
            <a:ext cx="5833601" cy="38684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373821" y="5990897"/>
            <a:ext cx="648004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Волшебная лампа Аладдина (арабская сказка)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919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521176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61783" y="6202497"/>
            <a:ext cx="947283" cy="43485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user\Desktop\протьез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657350" y="1685926"/>
            <a:ext cx="3900487" cy="390048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981904" y="5754414"/>
            <a:ext cx="496488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Деревянная нога капитана Флинта,</a:t>
            </a:r>
          </a:p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«Остров сокровищ», Стивенсон)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490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817475" y="5596758"/>
            <a:ext cx="5050221" cy="893379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Карты Германа («Пиковая дама» А.С.Пушкина)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05851" y="6281530"/>
            <a:ext cx="871410" cy="427741"/>
          </a:xfrm>
          <a:prstGeom prst="frame">
            <a:avLst>
              <a:gd name="adj1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170" name="Picture 2" descr="C:\Users\user\Desktop\карт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2746" y="1936647"/>
            <a:ext cx="5349517" cy="300910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049918" y="629063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9834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729655" y="5817475"/>
            <a:ext cx="6122276" cy="83031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Рыцарские д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оспехи («Дон Кихот» 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де Сервантес Сааведра)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39749" y="6070294"/>
            <a:ext cx="905707" cy="47164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194" name="Picture 2" descr="C:\Users\user\Desktop\доспех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57425" y="1442498"/>
            <a:ext cx="2871788" cy="43287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1994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439103" y="5596758"/>
            <a:ext cx="5428593" cy="1035269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Самовар («Муха Цокотуха», «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Мойдодыр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К.Чуковский)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50767" y="6092328"/>
            <a:ext cx="902640" cy="46550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218" name="Picture 2" descr="C:\Users\user\Desktop\ade2dcfdc1a6dfc9852f68afbe92ac20самова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7689" y="1258682"/>
            <a:ext cx="4425899" cy="44258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72113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Из какого произведения этот предмет?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5801709" y="5029199"/>
            <a:ext cx="5633545" cy="1019503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Бутылка с посланием («Дети капитана Гранта» Ж. Верн)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84665" y="6004193"/>
            <a:ext cx="905131" cy="52183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Users\user\Desktop\бутыл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6193" y="1444882"/>
            <a:ext cx="4055806" cy="40558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980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Поговорим?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dirty="0" smtClean="0"/>
              <a:t>Узнайте произведение по диалогу персонажей</a:t>
            </a:r>
            <a:endParaRPr lang="ru-RU" sz="3600" dirty="0"/>
          </a:p>
        </p:txBody>
      </p:sp>
      <p:sp>
        <p:nvSpPr>
          <p:cNvPr id="3" name="Овал 2"/>
          <p:cNvSpPr/>
          <p:nvPr/>
        </p:nvSpPr>
        <p:spPr>
          <a:xfrm>
            <a:off x="1192696" y="2011679"/>
            <a:ext cx="1478943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267985" y="2050944"/>
            <a:ext cx="1494846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59179" y="2011678"/>
            <a:ext cx="1518699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450372" y="2011677"/>
            <a:ext cx="1463040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485906" y="2011678"/>
            <a:ext cx="1486894" cy="1001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192696" y="3657601"/>
            <a:ext cx="1478943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67986" y="3657601"/>
            <a:ext cx="1494845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9178" y="3657601"/>
            <a:ext cx="1518700" cy="978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 flipH="1" flipV="1">
            <a:off x="7450371" y="3657602"/>
            <a:ext cx="1463040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85904" y="3657602"/>
            <a:ext cx="1486895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63812" y="2050944"/>
            <a:ext cx="554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2" action="ppaction://hlinksldjump"/>
              </a:rPr>
              <a:t>1</a:t>
            </a:r>
            <a:endParaRPr lang="ru-RU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3784820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3" action="ppaction://hlinksldjump"/>
              </a:rPr>
              <a:t>2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99867" y="1950577"/>
            <a:ext cx="5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4" action="ppaction://hlinksldjump"/>
              </a:rPr>
              <a:t>3</a:t>
            </a:r>
            <a:endParaRPr lang="ru-RU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7991059" y="2011677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5" action="ppaction://hlinksldjump"/>
              </a:rPr>
              <a:t>4</a:t>
            </a:r>
            <a:endParaRPr lang="ru-RU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060387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6" action="ppaction://hlinksldjump"/>
              </a:rPr>
              <a:t>5</a:t>
            </a:r>
            <a:endParaRPr lang="ru-RU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11520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7" action="ppaction://hlinksldjump"/>
              </a:rPr>
              <a:t>6</a:t>
            </a:r>
            <a:endParaRPr lang="ru-RU" sz="5400" dirty="0"/>
          </a:p>
        </p:txBody>
      </p:sp>
      <p:sp>
        <p:nvSpPr>
          <p:cNvPr id="20" name="TextBox 19"/>
          <p:cNvSpPr txBox="1"/>
          <p:nvPr/>
        </p:nvSpPr>
        <p:spPr>
          <a:xfrm>
            <a:off x="3741088" y="3684940"/>
            <a:ext cx="4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8" action="ppaction://hlinksldjump"/>
              </a:rPr>
              <a:t>7</a:t>
            </a:r>
            <a:endParaRPr lang="ru-RU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5930016" y="3657601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9" action="ppaction://hlinksldjump"/>
              </a:rPr>
              <a:t>8</a:t>
            </a:r>
            <a:endParaRPr lang="ru-RU" sz="5400" dirty="0"/>
          </a:p>
        </p:txBody>
      </p:sp>
      <p:sp>
        <p:nvSpPr>
          <p:cNvPr id="22" name="TextBox 21"/>
          <p:cNvSpPr txBox="1"/>
          <p:nvPr/>
        </p:nvSpPr>
        <p:spPr>
          <a:xfrm>
            <a:off x="7968199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0" action="ppaction://hlinksldjump"/>
              </a:rPr>
              <a:t>9</a:t>
            </a:r>
            <a:endParaRPr lang="ru-RU" sz="5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84574" y="3657601"/>
            <a:ext cx="88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1" action="ppaction://hlinksldjump"/>
              </a:rPr>
              <a:t>10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xmlns="" val="28905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Узнайте произведение по диалогу героев 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endParaRPr lang="ru-RU" sz="28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2"/>
            <a:ext cx="11167242" cy="33344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Как только ты ухитрился узор такой вырезать и камня нигде не обломил! До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всё гладко да чисто обточено!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То и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горе,что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похяать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нечем. Гладко да ровно, узор чистый, резьба по чертежу, а красота где? Вон цветок… самый что ни есть плохонький, а глядишь на него – сердце радуется. Ну, а эта чаша кого обрадует?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423338"/>
            <a:ext cx="5384800" cy="702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П.П.Бажов «Каменный цветок»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62631" y="6092328"/>
            <a:ext cx="958971" cy="47346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017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произведение по диалогу героев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Пришлите ко мне соловья.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Мы сегодня вдвоём с соловьём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Чудесную песню споём.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Нет, нет, соловей не поёт для свиней!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Позови-ка ты лучше ворону!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423338"/>
            <a:ext cx="5384800" cy="70282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К.Чуковский  «Телефон»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05851" y="6213513"/>
            <a:ext cx="855507" cy="41588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4059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28948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произведение по диалогу героев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1183007" cy="344476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Послушай, ты на заборе дома №34 вот такой знак видел?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Ну, видел!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Я,брат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 днем и ночью всё вижу.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Так вот: если ты днём или ночью ещё раз такой знак где-либо увидишь, ты беги от этого места, как будто бы тебя кипятком ошпарили.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Ой, комиссар, какой ты горячий!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407572"/>
            <a:ext cx="5384800" cy="81318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А.П.Гайдар «Тимур и его команда»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17716" y="6191480"/>
            <a:ext cx="951594" cy="42996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993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2400" b="1" dirty="0" smtClean="0"/>
              <a:t> </a:t>
            </a:r>
            <a:r>
              <a:rPr lang="ru-RU" b="1" dirty="0" smtClean="0"/>
              <a:t>Узнайте произведение по диалогу героев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10836166" cy="360242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Кормилица, скажи, кто тот синьор?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Сын и наследник старого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Тиберно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 этот,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выходит в дверь.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Как будто это молодой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Петруччо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 тот, за ним, тот, кто не танцевал?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Не знаю 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Поди узнай. И если он женат,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то мне могила будет брачным ложе?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276428" y="5565228"/>
            <a:ext cx="5384800" cy="6779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У. Шекспир «Ромео и Джульетта»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05851" y="6114362"/>
            <a:ext cx="863459" cy="44347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963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произведение по диалогу героев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0851931" cy="342899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Грусть-тоска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съедает: люди женятся; гляжу,</a:t>
            </a:r>
          </a:p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женат лишь  хожу.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 кого же на примете ты имеешь?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Да на свете, говорят, царевна есть,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можно глаз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отвесть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5549463" y="5423338"/>
            <a:ext cx="6032938" cy="70282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 «Сказка о царе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Салтане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84665" y="6169447"/>
            <a:ext cx="925417" cy="4281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827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/>
              <a:t> Узнайте произведение по диалогу героев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387366"/>
            <a:ext cx="10867697" cy="368913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-Что ты называешь работой?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 разве это не работа?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Может, работа, а может, и нет. Знаю только одно, мне она по душе.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Да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ты? Уж не хочешь ли ты сказать, что для тебя это занятие приятное?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Приятное. А что же в нем такого неприятного? Разве мальчикам каждый день достается белить забор?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875516" y="5454868"/>
            <a:ext cx="4712138" cy="86048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М.Твен </a:t>
            </a:r>
          </a:p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«Приключения Тома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Сойера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29582" y="6235547"/>
            <a:ext cx="859314" cy="484741"/>
          </a:xfrm>
          <a:prstGeom prst="frame">
            <a:avLst>
              <a:gd name="adj1" fmla="val 114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884665" y="629063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1917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/>
              <a:t> Узнайте произведение по диалогу героев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1167241" cy="33501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 сколько бы вы дали?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бы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 по 25 копеек за душу.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 как вы покупаете, за чистые?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Да, сейчас деньги.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Только, батюшка, ради нищеты-то моей, уже дали бы по 40 копеек.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312979"/>
            <a:ext cx="5384800" cy="813185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Н.В.Гоголь «Мёртвые души»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39749" y="6103345"/>
            <a:ext cx="905707" cy="510151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178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произведение по диалогу героев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11088414" cy="35551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Нет, это не генеральская… У генерала таких нет. У него всё больше легавые…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Ты это верно знаешь?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Верно, ваше благородие…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Я  и сам знаю. У генерала собаки дорогие, породистые, а это – чёрт знает что! Ни шерсти, ни вида… подлость одна только… И такую собаку держать?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7252138" y="5281448"/>
            <a:ext cx="4330262" cy="7974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А.П.Чехов  «Хамелеон»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40599" y="6026227"/>
            <a:ext cx="941246" cy="48390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742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произведение по диалогу героев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62302" y="1568670"/>
            <a:ext cx="11198773" cy="374430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Вы свободны.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Нет, поздно.  Я обвенчана, я жена князя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Верейского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Что вы говорите? Нет, вы не жена его, вы были приневолены, вы никогда не могли согласиться…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Я согласилась,  дала клятву, князь – мой муж, прикажите освободить его и оставьте меня с ним. Я не обманывала, я ждала вас до последней минуты… Но теперь поздно. Пустите нас.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7078716" y="5407572"/>
            <a:ext cx="4503683" cy="7185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 «Дубровский»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61783" y="6114361"/>
            <a:ext cx="891624" cy="45938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516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/>
              <a:t>Узнайте произведение по диалогу героев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10694276" cy="35235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Ты в «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чику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играть не боишься?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 какую «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чику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»?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Игра такая. На деньги. Если деньги есть, пойдём, сыграем.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Нету.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 у мен нету. Пойдём так, хоть посмотрим. Увидишь, как здорово.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038193" y="5265683"/>
            <a:ext cx="5544207" cy="86048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В.Распутин «Уроки французского»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95682" y="6202497"/>
            <a:ext cx="894115" cy="46369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5300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Кто больше?</a:t>
            </a:r>
            <a:br>
              <a:rPr lang="ru-RU" b="1" dirty="0" smtClean="0"/>
            </a:br>
            <a:r>
              <a:rPr lang="ru-RU" sz="3600" dirty="0" smtClean="0"/>
              <a:t>За 1 минуту вспомните как можно больше произведений на заданную тему</a:t>
            </a:r>
            <a:endParaRPr lang="ru-RU" sz="3600" dirty="0"/>
          </a:p>
        </p:txBody>
      </p:sp>
      <p:sp>
        <p:nvSpPr>
          <p:cNvPr id="3" name="Овал 2"/>
          <p:cNvSpPr/>
          <p:nvPr/>
        </p:nvSpPr>
        <p:spPr>
          <a:xfrm>
            <a:off x="1192696" y="2011679"/>
            <a:ext cx="1478943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267985" y="2050944"/>
            <a:ext cx="1494846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59179" y="2011678"/>
            <a:ext cx="1518699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450372" y="2011677"/>
            <a:ext cx="1463040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485906" y="2011678"/>
            <a:ext cx="1486894" cy="1001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192696" y="3657601"/>
            <a:ext cx="1478943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67986" y="3657601"/>
            <a:ext cx="1494845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9178" y="3657601"/>
            <a:ext cx="1518700" cy="978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 flipH="1" flipV="1">
            <a:off x="7450371" y="3657602"/>
            <a:ext cx="1463040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85904" y="3657602"/>
            <a:ext cx="1486895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63812" y="2050944"/>
            <a:ext cx="554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2" action="ppaction://hlinksldjump"/>
              </a:rPr>
              <a:t>1</a:t>
            </a:r>
            <a:endParaRPr lang="ru-RU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3784820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3" action="ppaction://hlinksldjump"/>
              </a:rPr>
              <a:t>2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99867" y="1950577"/>
            <a:ext cx="5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4" action="ppaction://hlinksldjump"/>
              </a:rPr>
              <a:t>3</a:t>
            </a:r>
            <a:endParaRPr lang="ru-RU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7991059" y="2011677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5" action="ppaction://hlinksldjump"/>
              </a:rPr>
              <a:t>4</a:t>
            </a:r>
            <a:endParaRPr lang="ru-RU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060387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6" action="ppaction://hlinksldjump"/>
              </a:rPr>
              <a:t>5</a:t>
            </a:r>
            <a:endParaRPr lang="ru-RU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11520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7" action="ppaction://hlinksldjump"/>
              </a:rPr>
              <a:t>6</a:t>
            </a:r>
            <a:endParaRPr lang="ru-RU" sz="5400" dirty="0"/>
          </a:p>
        </p:txBody>
      </p:sp>
      <p:sp>
        <p:nvSpPr>
          <p:cNvPr id="20" name="TextBox 19"/>
          <p:cNvSpPr txBox="1"/>
          <p:nvPr/>
        </p:nvSpPr>
        <p:spPr>
          <a:xfrm>
            <a:off x="3741088" y="3684940"/>
            <a:ext cx="4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8" action="ppaction://hlinksldjump"/>
              </a:rPr>
              <a:t>7</a:t>
            </a:r>
            <a:endParaRPr lang="ru-RU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5930016" y="3657601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9" action="ppaction://hlinksldjump"/>
              </a:rPr>
              <a:t>8</a:t>
            </a:r>
            <a:endParaRPr lang="ru-RU" sz="5400" dirty="0"/>
          </a:p>
        </p:txBody>
      </p:sp>
      <p:sp>
        <p:nvSpPr>
          <p:cNvPr id="22" name="TextBox 21"/>
          <p:cNvSpPr txBox="1"/>
          <p:nvPr/>
        </p:nvSpPr>
        <p:spPr>
          <a:xfrm>
            <a:off x="7968199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0" action="ppaction://hlinksldjump"/>
              </a:rPr>
              <a:t>9</a:t>
            </a:r>
            <a:endParaRPr lang="ru-RU" sz="5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84574" y="3657601"/>
            <a:ext cx="88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1" action="ppaction://hlinksldjump"/>
              </a:rPr>
              <a:t>10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xmlns="" val="66212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Произведения, где есть море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72800" y="6169446"/>
            <a:ext cx="872655" cy="45995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16867" y="6213513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75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Произведения, название которых содержит два слова, соединенных союзом «и»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06699" y="6114361"/>
            <a:ext cx="893038" cy="46931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43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Произведения, </a:t>
            </a:r>
            <a:r>
              <a:rPr lang="ru-RU" b="1" dirty="0" smtClean="0"/>
              <a:t>названия </a:t>
            </a:r>
            <a:r>
              <a:rPr lang="ru-RU" b="1" dirty="0" smtClean="0"/>
              <a:t>которых содержат цвета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62631" y="6004194"/>
            <a:ext cx="935117" cy="50593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950767" y="608131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4587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Произведения о компании детей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72800" y="6081312"/>
            <a:ext cx="880607" cy="48447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532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Произведения о Великой Отечественной войне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796530" y="6037243"/>
            <a:ext cx="961461" cy="52854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32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Произведения  Л.Н.Толстого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62632" y="5982159"/>
            <a:ext cx="935116" cy="54387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934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Произведения, названия которых содержат числительные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62631" y="6081311"/>
            <a:ext cx="951019" cy="50236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411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Басни </a:t>
            </a:r>
            <a:r>
              <a:rPr lang="ru-RU" b="1" dirty="0" err="1" smtClean="0"/>
              <a:t>И.А.Крылова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73648" y="6059277"/>
            <a:ext cx="963856" cy="49061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811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Произведения, главная </a:t>
            </a:r>
            <a:r>
              <a:rPr lang="ru-RU" b="1" dirty="0" smtClean="0"/>
              <a:t>героиня </a:t>
            </a:r>
            <a:r>
              <a:rPr lang="ru-RU" b="1" dirty="0" smtClean="0"/>
              <a:t>которых - девочка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 flipH="1" flipV="1">
            <a:off x="10906699" y="6026227"/>
            <a:ext cx="869184" cy="51173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950766" y="6092328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7182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855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 1 минуту вспомните как можно больше произведений на заданную </a:t>
            </a:r>
            <a:r>
              <a:rPr lang="ru-RU" b="1" dirty="0" smtClean="0"/>
              <a:t>тему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Произведения, в которых важную роль играют цветы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62632" y="6048260"/>
            <a:ext cx="927166" cy="47777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160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Произведения</a:t>
            </a:r>
            <a:br>
              <a:rPr lang="ru-RU" b="1" dirty="0" smtClean="0"/>
            </a:br>
            <a:r>
              <a:rPr lang="ru-RU" sz="3600" dirty="0" smtClean="0"/>
              <a:t>узнайте книгу по аннотации</a:t>
            </a:r>
            <a:endParaRPr lang="ru-RU" sz="3600" dirty="0"/>
          </a:p>
        </p:txBody>
      </p:sp>
      <p:sp>
        <p:nvSpPr>
          <p:cNvPr id="3" name="Овал 2"/>
          <p:cNvSpPr/>
          <p:nvPr/>
        </p:nvSpPr>
        <p:spPr>
          <a:xfrm>
            <a:off x="1192696" y="2011679"/>
            <a:ext cx="1478943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267985" y="2050944"/>
            <a:ext cx="1494846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59179" y="2011678"/>
            <a:ext cx="1518699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450372" y="2011677"/>
            <a:ext cx="1463040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485906" y="2011678"/>
            <a:ext cx="1486894" cy="1001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192696" y="3657601"/>
            <a:ext cx="1478943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67986" y="3657601"/>
            <a:ext cx="1494845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9178" y="3657601"/>
            <a:ext cx="1518700" cy="978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 flipH="1" flipV="1">
            <a:off x="7450371" y="3657602"/>
            <a:ext cx="1463040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85904" y="3657602"/>
            <a:ext cx="1486895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63812" y="2050944"/>
            <a:ext cx="554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2" action="ppaction://hlinksldjump"/>
              </a:rPr>
              <a:t>1</a:t>
            </a:r>
            <a:endParaRPr lang="ru-RU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3784820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3" action="ppaction://hlinksldjump"/>
              </a:rPr>
              <a:t>2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99867" y="1950577"/>
            <a:ext cx="5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4" action="ppaction://hlinksldjump"/>
              </a:rPr>
              <a:t>3</a:t>
            </a:r>
            <a:endParaRPr lang="ru-RU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7991059" y="2011677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5" action="ppaction://hlinksldjump"/>
              </a:rPr>
              <a:t>4</a:t>
            </a:r>
            <a:endParaRPr lang="ru-RU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060387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6" action="ppaction://hlinksldjump"/>
              </a:rPr>
              <a:t>5</a:t>
            </a:r>
            <a:endParaRPr lang="ru-RU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11520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7" action="ppaction://hlinksldjump"/>
              </a:rPr>
              <a:t>6</a:t>
            </a:r>
            <a:endParaRPr lang="ru-RU" sz="5400" dirty="0"/>
          </a:p>
        </p:txBody>
      </p:sp>
      <p:sp>
        <p:nvSpPr>
          <p:cNvPr id="20" name="TextBox 19"/>
          <p:cNvSpPr txBox="1"/>
          <p:nvPr/>
        </p:nvSpPr>
        <p:spPr>
          <a:xfrm>
            <a:off x="3741088" y="3684940"/>
            <a:ext cx="4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8" action="ppaction://hlinksldjump"/>
              </a:rPr>
              <a:t>7</a:t>
            </a:r>
            <a:endParaRPr lang="ru-RU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5930016" y="3657601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9" action="ppaction://hlinksldjump"/>
              </a:rPr>
              <a:t>8</a:t>
            </a:r>
            <a:endParaRPr lang="ru-RU" sz="5400" dirty="0"/>
          </a:p>
        </p:txBody>
      </p:sp>
      <p:sp>
        <p:nvSpPr>
          <p:cNvPr id="22" name="TextBox 21"/>
          <p:cNvSpPr txBox="1"/>
          <p:nvPr/>
        </p:nvSpPr>
        <p:spPr>
          <a:xfrm>
            <a:off x="7968199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0" action="ppaction://hlinksldjump"/>
              </a:rPr>
              <a:t>9</a:t>
            </a:r>
            <a:endParaRPr lang="ru-RU" sz="5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84574" y="3657601"/>
            <a:ext cx="88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1" action="ppaction://hlinksldjump"/>
              </a:rPr>
              <a:t>10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xmlns="" val="251233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7624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</a:t>
            </a:r>
            <a:endParaRPr lang="ru-RU" sz="28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1104179" cy="36970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Самая издаваемая книга за всю историю книгопечатания, изначально написана на трёх языках (иврит, арамейский, греческий), переведена на 724 языка мира. Представляет собой сборник 77 отдельных книг, написанных разными авторами в разное время.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8765628" y="5423338"/>
            <a:ext cx="2816771" cy="70282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Библия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51614" y="6125378"/>
            <a:ext cx="930231" cy="45631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3653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11135710" cy="39334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 история двенадцатилетней девочки, ученицы 6-б класса, которая живёт с дедушкой в старом дачном доме, так как родители её умерли. Эта книга вышла в свет в 1981 году и впервые откровенно описала явление «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буллинга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».  Снятый несколько лет спустя одноимённый фильм стал серьёзным и обсуждаемым событием в жизни страны.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936828" y="5596758"/>
            <a:ext cx="4645572" cy="52940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В.Железников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«Чучело»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28733" y="6147412"/>
            <a:ext cx="924674" cy="46608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4429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400" b="1" dirty="0" smtClean="0"/>
              <a:t> </a:t>
            </a:r>
            <a:r>
              <a:rPr lang="ru-RU" b="1" dirty="0" smtClean="0"/>
              <a:t>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11135710" cy="36970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Это, наряду с повестями «Кортик» и «Выстрел» ,часть большой трилогии, посвященной жизни пионеров и комсомольцев 20-30х годов 20 столетия. Детективная история достоверно представляет реалии жизни советского общества того времени, а многочисленные приключения и переживания героев  держат читателя в постоянном напряжении. По книге также снят одноимённый фильм.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229131" y="5533697"/>
            <a:ext cx="5384800" cy="6779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А.Рыбаков, «Бронзовая птица»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73648" y="6092328"/>
            <a:ext cx="900245" cy="47346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026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 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2"/>
            <a:ext cx="10914993" cy="36497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Автор этой книги, написанной в 1871 году – английский математик. Это вторая часть повести о фантастичных, невероятных, и в то же время содержащих множество научных знаний, приключениях маленькой девочки то ли во сне, то ли наяву.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360276"/>
            <a:ext cx="5384800" cy="765888"/>
          </a:xfrm>
        </p:spPr>
        <p:txBody>
          <a:bodyPr/>
          <a:lstStyle/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Л.Кэролл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«Алиса в Зазеркалье»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1060935" y="6213513"/>
            <a:ext cx="879935" cy="42383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38053" y="6224530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67756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400" b="1" dirty="0" smtClean="0"/>
              <a:t> </a:t>
            </a:r>
            <a:r>
              <a:rPr lang="ru-RU" b="1" dirty="0" smtClean="0"/>
              <a:t>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10347434" cy="35708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 романтическая повесть-сказка о героическом подвиге оружейника, канатоходца и танцовщицы, в результате которого каждый получил по заслугам, а мальчик-сирота обрел потерянную сестру.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423338"/>
            <a:ext cx="5384800" cy="70282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Ю.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Олеша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«Три толстяка»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61783" y="6147412"/>
            <a:ext cx="891623" cy="48198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1046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939158"/>
            <a:ext cx="10662745" cy="332652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этом детском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произведении очень ярко и наглядно, в доступной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форме описано явление  специализированной морфологии насекомых (способности прятаться в окружающей среде при появлении опасности).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328745"/>
            <a:ext cx="5384800" cy="797419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К.Чуковский, «Муха Цокотуха»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72800" y="6125378"/>
            <a:ext cx="920363" cy="48811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753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Узнайте книгу по аннотации </a:t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0063655" cy="3555123"/>
          </a:xfrm>
        </p:spPr>
        <p:txBody>
          <a:bodyPr/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Эта фантастическая повесть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 дерзком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медицинском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эксперименте над бездомным псом 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написанная в 1925 году, увидела свет только в 1987, так как в ней усматривали острую сатиру на общественное устройство.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344510"/>
            <a:ext cx="5384800" cy="781654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М.Булгаков, «Собачье сердце»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84665" y="6136395"/>
            <a:ext cx="921033" cy="43734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477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 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10363200" cy="3287109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 один из популярнейших в мировой литературе романов открывает знаменитую трилогию о жизни Франции времён Людовика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XIII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 кардинала Ришелье.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197600" y="5218386"/>
            <a:ext cx="5384800" cy="709448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А. Дюма, «Три мушкетёра»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95682" y="6125378"/>
            <a:ext cx="902066" cy="488119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572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10520855" cy="341323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Документально-художественный роман советского педагога и писателя, описывает опыт возвращения малолетних бродяг и беспризорников к полноценной культурной и общественной жизни в 20-е годы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XX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века.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8087710" y="5344510"/>
            <a:ext cx="3494690" cy="78165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А. Макаренко,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«Педагогическая поэма»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39749" y="6125378"/>
            <a:ext cx="897755" cy="53582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011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/>
              <a:t> </a:t>
            </a:r>
            <a:r>
              <a:rPr lang="ru-RU" b="1" dirty="0" smtClean="0"/>
              <a:t>Узнайте книгу по аннотации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599" y="1600202"/>
            <a:ext cx="10252841" cy="3271344"/>
          </a:xfrm>
        </p:spPr>
        <p:txBody>
          <a:bodyPr/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Это сборник древних арабских сказок, который не только поможет приятно провести время, но и способен смягчить сердце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тирана и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спасти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жизнь рассказчицы.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7015654" y="5281448"/>
            <a:ext cx="4566745" cy="84471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«Тысяча и одна ночь»</a:t>
            </a:r>
            <a:endParaRPr lang="ru-RU" dirty="0"/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785513" y="5982159"/>
            <a:ext cx="924769" cy="52002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335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Место действия</a:t>
            </a:r>
            <a:br>
              <a:rPr lang="ru-RU" b="1" dirty="0" smtClean="0"/>
            </a:br>
            <a:r>
              <a:rPr lang="ru-RU" sz="3600" dirty="0" smtClean="0"/>
              <a:t>где происходит действие этого произведения?</a:t>
            </a:r>
            <a:endParaRPr lang="ru-RU" sz="3600" dirty="0"/>
          </a:p>
        </p:txBody>
      </p:sp>
      <p:sp>
        <p:nvSpPr>
          <p:cNvPr id="3" name="Овал 2"/>
          <p:cNvSpPr/>
          <p:nvPr/>
        </p:nvSpPr>
        <p:spPr>
          <a:xfrm>
            <a:off x="1192696" y="2011679"/>
            <a:ext cx="1478943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267985" y="2050944"/>
            <a:ext cx="1494846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59179" y="2011678"/>
            <a:ext cx="1518699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450372" y="2011677"/>
            <a:ext cx="1463040" cy="1001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485906" y="2011678"/>
            <a:ext cx="1486894" cy="10018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192696" y="3657601"/>
            <a:ext cx="1478943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67986" y="3657601"/>
            <a:ext cx="1494845" cy="978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59178" y="3657601"/>
            <a:ext cx="1518700" cy="978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 flipH="1" flipV="1">
            <a:off x="7450371" y="3657602"/>
            <a:ext cx="1463040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85904" y="3657602"/>
            <a:ext cx="1486895" cy="978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663812" y="2050944"/>
            <a:ext cx="554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2" action="ppaction://hlinksldjump"/>
              </a:rPr>
              <a:t>1</a:t>
            </a:r>
            <a:endParaRPr lang="ru-RU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3784820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3" action="ppaction://hlinksldjump"/>
              </a:rPr>
              <a:t>2</a:t>
            </a:r>
            <a:endParaRPr lang="ru-RU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99867" y="1950577"/>
            <a:ext cx="5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4" action="ppaction://hlinksldjump"/>
              </a:rPr>
              <a:t>3</a:t>
            </a:r>
            <a:endParaRPr lang="ru-RU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7991059" y="2011677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5" action="ppaction://hlinksldjump"/>
              </a:rPr>
              <a:t>4</a:t>
            </a:r>
            <a:endParaRPr lang="ru-RU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060387" y="2050944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6" action="ppaction://hlinksldjump"/>
              </a:rPr>
              <a:t>5</a:t>
            </a:r>
            <a:endParaRPr lang="ru-RU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1711520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7" action="ppaction://hlinksldjump"/>
              </a:rPr>
              <a:t>6</a:t>
            </a:r>
            <a:endParaRPr lang="ru-RU" sz="5400" dirty="0"/>
          </a:p>
        </p:txBody>
      </p:sp>
      <p:sp>
        <p:nvSpPr>
          <p:cNvPr id="20" name="TextBox 19"/>
          <p:cNvSpPr txBox="1"/>
          <p:nvPr/>
        </p:nvSpPr>
        <p:spPr>
          <a:xfrm>
            <a:off x="3741088" y="3684940"/>
            <a:ext cx="469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8" action="ppaction://hlinksldjump"/>
              </a:rPr>
              <a:t>7</a:t>
            </a:r>
            <a:endParaRPr lang="ru-RU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5930016" y="3657601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9" action="ppaction://hlinksldjump"/>
              </a:rPr>
              <a:t>8</a:t>
            </a:r>
            <a:endParaRPr lang="ru-RU" sz="5400" dirty="0"/>
          </a:p>
        </p:txBody>
      </p:sp>
      <p:sp>
        <p:nvSpPr>
          <p:cNvPr id="22" name="TextBox 21"/>
          <p:cNvSpPr txBox="1"/>
          <p:nvPr/>
        </p:nvSpPr>
        <p:spPr>
          <a:xfrm>
            <a:off x="7968199" y="3684940"/>
            <a:ext cx="45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0" action="ppaction://hlinksldjump"/>
              </a:rPr>
              <a:t>9</a:t>
            </a:r>
            <a:endParaRPr lang="ru-RU" sz="5400" dirty="0"/>
          </a:p>
        </p:txBody>
      </p:sp>
      <p:sp>
        <p:nvSpPr>
          <p:cNvPr id="23" name="TextBox 22"/>
          <p:cNvSpPr txBox="1"/>
          <p:nvPr/>
        </p:nvSpPr>
        <p:spPr>
          <a:xfrm>
            <a:off x="9784574" y="3657601"/>
            <a:ext cx="88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hlinkClick r:id="rId11" action="ppaction://hlinksldjump"/>
              </a:rPr>
              <a:t>10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xmlns="" val="384496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270234"/>
            <a:ext cx="10363200" cy="133021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6000" b="1" dirty="0" smtClean="0"/>
              <a:t>Жюль Верн</a:t>
            </a:r>
            <a:br>
              <a:rPr lang="ru-RU" sz="6000" b="1" dirty="0" smtClean="0"/>
            </a:br>
            <a:r>
              <a:rPr lang="ru-RU" sz="6000" b="1" dirty="0" smtClean="0"/>
              <a:t>«20 000 лье под водой»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855779" y="5281447"/>
            <a:ext cx="6074979" cy="846083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Подводная лодка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«Наутилус»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73648" y="6092329"/>
            <a:ext cx="932051" cy="52116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67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664372"/>
            <a:ext cx="10363200" cy="93607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Джонатан Свифт</a:t>
            </a:r>
            <a:r>
              <a:rPr lang="ru-RU" sz="6000" b="1" dirty="0"/>
              <a:t/>
            </a:r>
            <a:br>
              <a:rPr lang="ru-RU" sz="6000" b="1" dirty="0"/>
            </a:br>
            <a:r>
              <a:rPr lang="ru-RU" sz="6000" b="1" dirty="0" smtClean="0"/>
              <a:t>«Путешествие Гулливера»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164319" y="5281449"/>
            <a:ext cx="5255172" cy="924910"/>
          </a:xfrm>
        </p:spPr>
        <p:txBody>
          <a:bodyPr/>
          <a:lstStyle/>
          <a:p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Лилипутия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Бробдингнег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51614" y="6037244"/>
            <a:ext cx="874571" cy="49674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367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Даниэль Дефо</a:t>
            </a:r>
            <a:br>
              <a:rPr lang="ru-RU" sz="6000" b="1" dirty="0" smtClean="0"/>
            </a:br>
            <a:r>
              <a:rPr lang="ru-RU" sz="6000" b="1" dirty="0" smtClean="0"/>
              <a:t>«Робинзон Крузо»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 </a:t>
            </a:r>
            <a:r>
              <a:rPr lang="ru-RU" b="1" dirty="0" smtClean="0"/>
              <a:t>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439104" y="5423337"/>
            <a:ext cx="5486400" cy="893379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Необитаемый остров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752463" y="6037244"/>
            <a:ext cx="933967" cy="52059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974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Д.В.Григорович</a:t>
            </a:r>
            <a:br>
              <a:rPr lang="ru-RU" sz="6000" b="1" dirty="0" smtClean="0"/>
            </a:br>
            <a:r>
              <a:rPr lang="ru-RU" sz="6000" b="1" dirty="0" smtClean="0"/>
              <a:t>«Гуттаперчевый мальчик»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> </a:t>
            </a:r>
            <a:r>
              <a:rPr lang="ru-RU" b="1" dirty="0" smtClean="0"/>
              <a:t>                   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157543" y="5423337"/>
            <a:ext cx="3930869" cy="704193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Цирк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 rot="10800000" flipH="1" flipV="1">
            <a:off x="10719412" y="5860973"/>
            <a:ext cx="921299" cy="53187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63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Артур </a:t>
            </a:r>
            <a:r>
              <a:rPr lang="ru-RU" sz="6000" b="1" dirty="0" err="1" smtClean="0"/>
              <a:t>Конан</a:t>
            </a:r>
            <a:r>
              <a:rPr lang="ru-RU" sz="6000" b="1" dirty="0" smtClean="0"/>
              <a:t> Дойл</a:t>
            </a:r>
            <a:br>
              <a:rPr lang="ru-RU" sz="6000" b="1" dirty="0" smtClean="0"/>
            </a:br>
            <a:r>
              <a:rPr lang="ru-RU" sz="6000" b="1" dirty="0" smtClean="0"/>
              <a:t>«</a:t>
            </a:r>
            <a:r>
              <a:rPr lang="ru-RU" sz="6000" b="1" dirty="0" err="1" smtClean="0"/>
              <a:t>Приклюения</a:t>
            </a:r>
            <a:r>
              <a:rPr lang="ru-RU" sz="6000" b="1" dirty="0" smtClean="0"/>
              <a:t> Шерлока Холмса»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281448" y="5644055"/>
            <a:ext cx="5412828" cy="75149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Англия, Лондон,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Бэйкер-Стрит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06700" y="6213513"/>
            <a:ext cx="956646" cy="473533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2857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Николай Носов</a:t>
            </a:r>
            <a:br>
              <a:rPr lang="ru-RU" sz="6000" b="1" dirty="0" smtClean="0"/>
            </a:br>
            <a:r>
              <a:rPr lang="ru-RU" sz="6000" b="1" dirty="0" smtClean="0"/>
              <a:t>«</a:t>
            </a:r>
            <a:r>
              <a:rPr lang="ru-RU" sz="6000" b="1" dirty="0" err="1" smtClean="0"/>
              <a:t>Приклюения</a:t>
            </a:r>
            <a:r>
              <a:rPr lang="ru-RU" sz="6000" b="1" dirty="0" smtClean="0"/>
              <a:t> Незнайки и его друзей»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                                            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857999" y="5407571"/>
            <a:ext cx="4261945" cy="704193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Цветочный город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06699" y="6235547"/>
            <a:ext cx="908939" cy="467403"/>
          </a:xfrm>
          <a:prstGeom prst="frame">
            <a:avLst>
              <a:gd name="adj1" fmla="val 138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72799" y="6279615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0288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Г. </a:t>
            </a:r>
            <a:r>
              <a:rPr lang="ru-RU" sz="6000" b="1" dirty="0" err="1" smtClean="0"/>
              <a:t>Бичер-Стоу</a:t>
            </a:r>
            <a:r>
              <a:rPr lang="ru-RU" sz="6000" b="1" dirty="0" smtClean="0"/>
              <a:t/>
            </a:r>
            <a:br>
              <a:rPr lang="ru-RU" sz="6000" b="1" dirty="0" smtClean="0"/>
            </a:br>
            <a:r>
              <a:rPr lang="ru-RU" sz="6000" b="1" dirty="0" smtClean="0"/>
              <a:t>«Хижина дяди Тома»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8229599" y="5186855"/>
            <a:ext cx="3095297" cy="562303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США, Кентукки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928733" y="6048260"/>
            <a:ext cx="942564" cy="51951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2077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Марк Твен</a:t>
            </a:r>
            <a:br>
              <a:rPr lang="ru-RU" sz="6000" b="1" dirty="0" smtClean="0"/>
            </a:br>
            <a:r>
              <a:rPr lang="ru-RU" sz="6000" b="1" dirty="0" smtClean="0"/>
              <a:t>«Приключения Тома </a:t>
            </a:r>
            <a:r>
              <a:rPr lang="ru-RU" sz="6000" b="1" dirty="0" err="1" smtClean="0"/>
              <a:t>Сойера</a:t>
            </a:r>
            <a:r>
              <a:rPr lang="ru-RU" sz="6000" b="1" dirty="0" smtClean="0"/>
              <a:t>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172609" y="5177738"/>
            <a:ext cx="6101255" cy="641131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США, штат Миссури, г.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Санкт-Питерсберг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29580" y="5971143"/>
            <a:ext cx="984069" cy="53103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581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err="1" smtClean="0"/>
              <a:t>Редьяр</a:t>
            </a:r>
            <a:r>
              <a:rPr lang="ru-RU" sz="6000" b="1" dirty="0" smtClean="0"/>
              <a:t> Киплинг</a:t>
            </a:r>
            <a:br>
              <a:rPr lang="ru-RU" sz="6000" b="1" dirty="0" smtClean="0"/>
            </a:br>
            <a:r>
              <a:rPr lang="ru-RU" sz="6000" b="1" dirty="0" smtClean="0"/>
              <a:t>«</a:t>
            </a:r>
            <a:r>
              <a:rPr lang="ru-RU" sz="6000" b="1" dirty="0" err="1" smtClean="0"/>
              <a:t>Маугли</a:t>
            </a:r>
            <a:r>
              <a:rPr lang="ru-RU" sz="6000" b="1" dirty="0" smtClean="0"/>
              <a:t>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936827" y="5486400"/>
            <a:ext cx="4577255" cy="693683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Джунгли Индии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851615" y="6268598"/>
            <a:ext cx="924268" cy="46615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225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Где </a:t>
            </a:r>
            <a:r>
              <a:rPr lang="ru-RU" b="1" dirty="0"/>
              <a:t>происходит действие этого </a:t>
            </a:r>
            <a:r>
              <a:rPr lang="ru-RU" b="1" dirty="0" smtClean="0"/>
              <a:t>произведения?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dirty="0" smtClean="0"/>
              <a:t>Михаил Булгаков</a:t>
            </a:r>
            <a:br>
              <a:rPr lang="ru-RU" sz="6000" b="1" dirty="0" smtClean="0"/>
            </a:br>
            <a:r>
              <a:rPr lang="ru-RU" sz="6000" b="1" dirty="0" smtClean="0"/>
              <a:t>«Мастер и Маргарита»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                                        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369268" y="5612525"/>
            <a:ext cx="4514193" cy="79878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Москва,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Ершалаим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мка 2">
            <a:hlinkClick r:id="rId2" action="ppaction://hlinksldjump"/>
          </p:cNvPr>
          <p:cNvSpPr/>
          <p:nvPr/>
        </p:nvSpPr>
        <p:spPr>
          <a:xfrm>
            <a:off x="10785513" y="6290631"/>
            <a:ext cx="910856" cy="4441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hlinkClick r:id="rId2" action="ppaction://hlinksldjump"/>
              </a:rPr>
              <a:t>назад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067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Методические рекомендации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Игра составлена на основе произведений из фонда МБОУ «СОШ № 60» и может быть скорректирована в зависимости от наличия книг в вашей библиотеке так, чтобы во время игры книги можно было показывать участникам.</a:t>
            </a:r>
          </a:p>
          <a:p>
            <a:pPr marL="514350" indent="-514350">
              <a:buAutoNum type="arabicPeriod"/>
            </a:pPr>
            <a:r>
              <a:rPr lang="ru-RU" dirty="0" smtClean="0"/>
              <a:t>В начале или в конце игры можно рассказать о традициях семейного чтения в России или о влиянии чтения на развитие человека.</a:t>
            </a:r>
          </a:p>
          <a:p>
            <a:pPr marL="514350" indent="-514350">
              <a:buAutoNum type="arabicPeriod"/>
            </a:pPr>
            <a:r>
              <a:rPr lang="ru-RU" dirty="0" smtClean="0"/>
              <a:t>Система оценивания формируется самостоятельно (жетоны, призы, баллы: одинаковые или в зависимости от сложности вопроса).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Благодарим за участие!!!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500062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5400" b="1" dirty="0" smtClean="0"/>
          </a:p>
          <a:p>
            <a:pPr algn="ctr">
              <a:buNone/>
            </a:pPr>
            <a:endParaRPr lang="ru-RU" sz="5400" b="1" dirty="0" smtClean="0"/>
          </a:p>
          <a:p>
            <a:pPr algn="ctr">
              <a:buNone/>
            </a:pPr>
            <a:endParaRPr lang="ru-RU" sz="5400" b="1" dirty="0" smtClean="0"/>
          </a:p>
          <a:p>
            <a:pPr algn="ctr">
              <a:buNone/>
            </a:pPr>
            <a:endParaRPr lang="ru-RU" sz="5400" b="1" dirty="0" smtClean="0"/>
          </a:p>
          <a:p>
            <a:pPr algn="ctr">
              <a:buNone/>
            </a:pPr>
            <a:r>
              <a:rPr lang="ru-RU" sz="5400" b="1" dirty="0" smtClean="0"/>
              <a:t>Желаем приятного чтения</a:t>
            </a:r>
            <a:endParaRPr lang="ru-RU" sz="5400" b="1" dirty="0"/>
          </a:p>
        </p:txBody>
      </p:sp>
      <p:pic>
        <p:nvPicPr>
          <p:cNvPr id="1026" name="Picture 2" descr="C:\Users\user\Desktop\книг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0288" y="1218458"/>
            <a:ext cx="7486650" cy="4439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  автор презентации</a:t>
            </a:r>
          </a:p>
          <a:p>
            <a:pPr algn="ctr"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Минеева Надежда Борисовна,</a:t>
            </a:r>
          </a:p>
          <a:p>
            <a:pPr algn="ctr"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аведующая библиотекой </a:t>
            </a:r>
          </a:p>
          <a:p>
            <a:pPr algn="ctr"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МБОУ «СОШ № 60» г. Ижевска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men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TM02474572[[fn=Медицинский шаблон оформления]]</Template>
  <TotalTime>1427</TotalTime>
  <Words>1986</Words>
  <Application>Microsoft Office PowerPoint</Application>
  <PresentationFormat>Произвольный</PresentationFormat>
  <Paragraphs>395</Paragraphs>
  <Slides>92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92</vt:i4>
      </vt:variant>
    </vt:vector>
  </HeadingPairs>
  <TitlesOfParts>
    <vt:vector size="93" baseType="lpstr">
      <vt:lpstr>La mente</vt:lpstr>
      <vt:lpstr>Слайд 1</vt:lpstr>
      <vt:lpstr>Ой, кто это? узнайте писателя по фотографии</vt:lpstr>
      <vt:lpstr>     Узнайте писателя по фотографии                                                                                                              </vt:lpstr>
      <vt:lpstr>Узнайте писателя по фотографии                                                     </vt:lpstr>
      <vt:lpstr>Узнайте писателя по фотографии                                                         </vt:lpstr>
      <vt:lpstr>Узнайте писателя по фотографии                                                       </vt:lpstr>
      <vt:lpstr>Узнайте писателя по фотографии                                                </vt:lpstr>
      <vt:lpstr>Узнайте писателя по фотографии                                                             </vt:lpstr>
      <vt:lpstr>Узнайте писателя по фотографии                                             </vt:lpstr>
      <vt:lpstr>Узнайте писателя по фотографии        </vt:lpstr>
      <vt:lpstr>Узнайте писателя по фотографии        </vt:lpstr>
      <vt:lpstr>Узнайте писателя по фотографии        </vt:lpstr>
      <vt:lpstr>Автора!!! Назовите автора произведения</vt:lpstr>
      <vt:lpstr>Назовите автора произведения   «Фантазёры»                                                 </vt:lpstr>
      <vt:lpstr>Назовите автора произведения   «Денискины рассказы»                                                   </vt:lpstr>
      <vt:lpstr>Назовите автора произведения   «Анна Каренина»                                                               </vt:lpstr>
      <vt:lpstr>Назовите автора произведения   «Белый Бим, чёрное ухо»                                                            </vt:lpstr>
      <vt:lpstr>Назовите автора произведения    «Пятнадцатилетний капитан»                                                       </vt:lpstr>
      <vt:lpstr>Назовите автора произведения    «Приклюения барона Мюнхаузена»                                                                   </vt:lpstr>
      <vt:lpstr>Назовите автора произведения    «Стойкий оловянный солдатик»                                     </vt:lpstr>
      <vt:lpstr>Назовите автора произведения   «Белый пудель»                                                                   </vt:lpstr>
      <vt:lpstr>Назовите автора произведения    «Остров сокровищ»   </vt:lpstr>
      <vt:lpstr>Назовите автора произведения    «Каштанка»   </vt:lpstr>
      <vt:lpstr>Герои  узнайте персонажа по описанию</vt:lpstr>
      <vt:lpstr>У знайте персонажа по описанию из книги     Узнайте персонажа по описанию из книги     Словно реченька журчит.                                              </vt:lpstr>
      <vt:lpstr>    Узнайте персонажа по описанию из книги                                                                        </vt:lpstr>
      <vt:lpstr>   Узнайте персонажа по описанию из книги     )</vt:lpstr>
      <vt:lpstr>     Узнайте персонажа по описанию из книги     </vt:lpstr>
      <vt:lpstr>   Узнайте персонажа по описанию из книги    </vt:lpstr>
      <vt:lpstr>    Узнайте персонажа по описанию из книги                                                                              </vt:lpstr>
      <vt:lpstr>   Узнайте персонажа по описанию из книги     </vt:lpstr>
      <vt:lpstr>   Узнайте персонажа по описанию из книги                        </vt:lpstr>
      <vt:lpstr>  Узнайте персонажа по описанию из книги   </vt:lpstr>
      <vt:lpstr>    Узнайте персонажа по описанию из книги                                                             </vt:lpstr>
      <vt:lpstr>Вещи  из какого произведения эти предметы?</vt:lpstr>
      <vt:lpstr>Из какого произведения этот предмет?        </vt:lpstr>
      <vt:lpstr>Из какого произведения этот предмет?                           </vt:lpstr>
      <vt:lpstr>Из какого произведения этот предмет?        </vt:lpstr>
      <vt:lpstr>Из какого произведения этот предмет?                                                 </vt:lpstr>
      <vt:lpstr>Из какого произведения этот предмет?         Волшебна</vt:lpstr>
      <vt:lpstr>Из какого произведения этот предмет?        </vt:lpstr>
      <vt:lpstr>Из какого произведения этот предмет?        </vt:lpstr>
      <vt:lpstr>Из какого произведения этот предмет?        </vt:lpstr>
      <vt:lpstr>Из какого произведения этот предмет?       </vt:lpstr>
      <vt:lpstr> Из какого произведения этот предмет?         </vt:lpstr>
      <vt:lpstr>Поговорим? Узнайте произведение по диалогу персонажей</vt:lpstr>
      <vt:lpstr>    Узнайте произведение по диалогу героев     </vt:lpstr>
      <vt:lpstr>    Узнайте произведение по диалогу героев                                                                              </vt:lpstr>
      <vt:lpstr>     Узнайте произведение по диалогу героев    </vt:lpstr>
      <vt:lpstr>   Узнайте произведение по диалогу героев   </vt:lpstr>
      <vt:lpstr>    Узнайте произведение по диалогу героев    »</vt:lpstr>
      <vt:lpstr>    Узнайте произведение по диалогу героев    </vt:lpstr>
      <vt:lpstr>    Узнайте произведение по диалогу героев                                                              </vt:lpstr>
      <vt:lpstr>     Узнайте произведение по диалогу героев                                                                                          </vt:lpstr>
      <vt:lpstr>   Узнайте произведение по диалогу героев    </vt:lpstr>
      <vt:lpstr>   Узнайте произведение по диалогу героев    </vt:lpstr>
      <vt:lpstr>Кто больше? За 1 минуту вспомните как можно больше произведений на заданную тему</vt:lpstr>
      <vt:lpstr>За 1 минуту вспомните как можно больше произведений на заданную тему     Произведения, где есть море   </vt:lpstr>
      <vt:lpstr>За 1 минуту вспомните как можно больше произведений на заданную тему     Произведения, название которых содержит два слова, соединенных союзом «и»   </vt:lpstr>
      <vt:lpstr>За 1 минуту вспомните как можно больше произведений на заданную тему    Произведения, названия которых содержат цвета    </vt:lpstr>
      <vt:lpstr>За 1 минуту вспомните как можно больше произведений на заданную тему     Произведения о компании детей   </vt:lpstr>
      <vt:lpstr>За 1 минуту вспомните как можно больше произведений на заданную тему    Произведения о Великой Отечественной войне   </vt:lpstr>
      <vt:lpstr>За 1 минуту вспомните как можно больше произведений на заданную тему     Произведения  Л.Н.Толстого   </vt:lpstr>
      <vt:lpstr>За 1 минуту вспомните как можно больше произведений на заданную тему     Произведения, названия которых содержат числительные  </vt:lpstr>
      <vt:lpstr>За 1 минуту вспомните как можно больше произведений на заданную тему     Басни И.А.Крылова   </vt:lpstr>
      <vt:lpstr>За 1 минуту вспомните как можно больше произведений на заданную тему     Произведения, главная героиня которых - девочка  </vt:lpstr>
      <vt:lpstr>За 1 минуту вспомните как можно больше произведений на заданную тему    Произведения, в которых важную роль играют цветы    </vt:lpstr>
      <vt:lpstr>Произведения узнайте книгу по аннотации</vt:lpstr>
      <vt:lpstr>     Узнайте книгу по аннотации                                                                                                 </vt:lpstr>
      <vt:lpstr>    Узнайте книгу по аннотации     </vt:lpstr>
      <vt:lpstr>   Узнайте книгу по аннотации    </vt:lpstr>
      <vt:lpstr>    Узнайте книгу по аннотации                                                 </vt:lpstr>
      <vt:lpstr>    Узнайте книгу по аннотации      </vt:lpstr>
      <vt:lpstr>     Узнайте книгу по аннотации                                                                    </vt:lpstr>
      <vt:lpstr>    Узнайте книгу по аннотации       </vt:lpstr>
      <vt:lpstr>     Узнайте книгу по аннотации                                                                </vt:lpstr>
      <vt:lpstr>     Узнайте книгу по аннотации      </vt:lpstr>
      <vt:lpstr>     Узнайте книгу по аннотации      </vt:lpstr>
      <vt:lpstr>Место действия где происходит действие этого произведения?</vt:lpstr>
      <vt:lpstr>Где происходит действие этого произведения?   Жюль Верн «20 000 лье под водой»                                </vt:lpstr>
      <vt:lpstr>Где происходит действие этого произведения?   Джонатан Свифт «Путешествие Гулливера»  </vt:lpstr>
      <vt:lpstr>Где происходит действие этого произведения?   Даниэль Дефо «Робинзон Крузо»                                        </vt:lpstr>
      <vt:lpstr>Где происходит действие этого произведения?   Д.В.Григорович «Гуттаперчевый мальчик»                                                                 </vt:lpstr>
      <vt:lpstr>Где происходит действие этого произведения?  Артур Конан Дойл «Приклюения Шерлока Холмса»                          </vt:lpstr>
      <vt:lpstr>Где происходит действие этого произведения?  Николай Носов «Приклюения Незнайки и его друзей»                                              </vt:lpstr>
      <vt:lpstr>Где происходит действие этого произведения?  Г. Бичер-Стоу «Хижина дяди Тома»   </vt:lpstr>
      <vt:lpstr>Где происходит действие этого произведения?  Марк Твен «Приключения Тома Сойера»           </vt:lpstr>
      <vt:lpstr>Где происходит действие этого произведения?   Редьяр Киплинг «Маугли»                                                 </vt:lpstr>
      <vt:lpstr>Где происходит действие этого произведения?  Михаил Булгаков «Мастер и Маргарита»                                              </vt:lpstr>
      <vt:lpstr>Методические рекомендации</vt:lpstr>
      <vt:lpstr>Благодарим за участие!!!</vt:lpstr>
      <vt:lpstr>Слайд 92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139</cp:revision>
  <dcterms:created xsi:type="dcterms:W3CDTF">2024-03-10T05:39:06Z</dcterms:created>
  <dcterms:modified xsi:type="dcterms:W3CDTF">2024-06-18T08:21:24Z</dcterms:modified>
</cp:coreProperties>
</file>