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4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6" r:id="rId15"/>
    <p:sldId id="287" r:id="rId16"/>
    <p:sldId id="273" r:id="rId17"/>
    <p:sldId id="274" r:id="rId18"/>
    <p:sldId id="275" r:id="rId19"/>
    <p:sldId id="277" r:id="rId20"/>
    <p:sldId id="278" r:id="rId21"/>
    <p:sldId id="279" r:id="rId22"/>
    <p:sldId id="280" r:id="rId23"/>
    <p:sldId id="283" r:id="rId24"/>
    <p:sldId id="281" r:id="rId25"/>
    <p:sldId id="282" r:id="rId26"/>
    <p:sldId id="284" r:id="rId27"/>
    <p:sldId id="288" r:id="rId28"/>
    <p:sldId id="285" r:id="rId29"/>
    <p:sldId id="286" r:id="rId30"/>
    <p:sldId id="289" r:id="rId31"/>
    <p:sldId id="290" r:id="rId32"/>
    <p:sldId id="291" r:id="rId33"/>
    <p:sldId id="292" r:id="rId34"/>
    <p:sldId id="294" r:id="rId35"/>
    <p:sldId id="295" r:id="rId36"/>
    <p:sldId id="296" r:id="rId37"/>
    <p:sldId id="297" r:id="rId38"/>
    <p:sldId id="300" r:id="rId39"/>
    <p:sldId id="298" r:id="rId40"/>
    <p:sldId id="299" r:id="rId41"/>
    <p:sldId id="312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10" r:id="rId51"/>
    <p:sldId id="311" r:id="rId52"/>
    <p:sldId id="314" r:id="rId53"/>
    <p:sldId id="315" r:id="rId54"/>
    <p:sldId id="324" r:id="rId55"/>
    <p:sldId id="316" r:id="rId56"/>
    <p:sldId id="317" r:id="rId57"/>
    <p:sldId id="318" r:id="rId58"/>
    <p:sldId id="319" r:id="rId59"/>
    <p:sldId id="320" r:id="rId60"/>
    <p:sldId id="321" r:id="rId61"/>
    <p:sldId id="322" r:id="rId62"/>
    <p:sldId id="323" r:id="rId63"/>
  </p:sldIdLst>
  <p:sldSz cx="9144000" cy="6858000" type="screen4x3"/>
  <p:notesSz cx="6858000" cy="9144000"/>
  <p:custDataLst>
    <p:tags r:id="rId6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0A83"/>
    <a:srgbClr val="1F08C6"/>
    <a:srgbClr val="1508C4"/>
    <a:srgbClr val="002E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0275" autoAdjust="0"/>
  </p:normalViewPr>
  <p:slideViewPr>
    <p:cSldViewPr>
      <p:cViewPr>
        <p:scale>
          <a:sx n="114" d="100"/>
          <a:sy n="114" d="100"/>
        </p:scale>
        <p:origin x="-1470" y="4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2B4DA6-D526-4718-88DE-56577490007F}" type="datetimeFigureOut">
              <a:rPr lang="ru-RU" smtClean="0"/>
              <a:t>21.02.2024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F2BCD6-C583-4A56-86EC-4380C69A8E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2669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Автор шаблона </a:t>
            </a:r>
            <a:r>
              <a:rPr lang="ru-RU" dirty="0" err="1" smtClean="0"/>
              <a:t>Салиш</a:t>
            </a:r>
            <a:r>
              <a:rPr lang="ru-RU" dirty="0" smtClean="0"/>
              <a:t> С.С., учитель начальных классов СШ №53 г. Актобе.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2BCD6-C583-4A56-86EC-4380C69A8EF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612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Автор шаблона </a:t>
            </a:r>
            <a:r>
              <a:rPr lang="ru-RU" dirty="0" err="1" smtClean="0"/>
              <a:t>Салиш</a:t>
            </a:r>
            <a:r>
              <a:rPr lang="ru-RU" dirty="0" smtClean="0"/>
              <a:t> С.С., учитель начальных классов СШ №53 г. Актобе.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2BCD6-C583-4A56-86EC-4380C69A8EF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772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6" Type="http://schemas.openxmlformats.org/officeDocument/2006/relationships/audio" Target="../media/audio1.wav"/><Relationship Id="rId5" Type="http://schemas.openxmlformats.org/officeDocument/2006/relationships/hyperlink" Target="http://sun-shine-kz.ucoz.ru/" TargetMode="External"/><Relationship Id="rId4" Type="http://schemas.openxmlformats.org/officeDocument/2006/relationships/image" Target="../media/image2.gif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Relationship Id="rId6" Type="http://schemas.openxmlformats.org/officeDocument/2006/relationships/audio" Target="../media/audio3.wav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../slides/slide7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3">
            <a:lum/>
          </a:blip>
          <a:srcRect/>
          <a:stretch>
            <a:fillRect l="-9000" r="-11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102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29" y="47144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534" y="49639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613" y="446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022" y="33564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853" y="446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7187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453" y="822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462" y="42549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896" y="18864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693" y="822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185" y="112479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731" y="89195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712" y="96047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957" y="73029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197" y="73029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2" y="137247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25" y="179930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792" y="170210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948" y="137247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030" y="182424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109" y="137247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7518" y="166350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656" y="149972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958" y="175335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158" y="1338071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392" y="151649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307" y="1876535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208" y="228832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14779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349" y="22224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057" y="195485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453" y="2058151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662" y="1986143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693" y="2058151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88" y="27345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288" y="306415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444" y="27345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605" y="27345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814" y="2706228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008" y="307780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152" y="286177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888" y="287854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177" y="381469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723" y="358185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605" y="3296443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729" y="331375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845" y="3584475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054" y="366620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158" y="334819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7" y="408703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387" y="441665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625" y="453879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704" y="408703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113" y="437805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913" y="40587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553" y="446790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9987" y="423104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1" y="473510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704" y="4648945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041" y="497420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944" y="4936977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048" y="477270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5257" y="470069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288" y="477270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120" y="5423177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948" y="5423177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318" y="5394875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512" y="576644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656" y="555042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958" y="580404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158" y="538876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607124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9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81" y="650334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227" y="627050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992" y="6042947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5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446" y="631035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349" y="627312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453" y="610884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3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896" y="627727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693" y="610884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Текст 8"/>
          <p:cNvSpPr>
            <a:spLocks noGrp="1"/>
          </p:cNvSpPr>
          <p:nvPr>
            <p:ph type="body" sz="quarter" idx="13" hasCustomPrompt="1"/>
          </p:nvPr>
        </p:nvSpPr>
        <p:spPr>
          <a:xfrm>
            <a:off x="1331913" y="4508276"/>
            <a:ext cx="6840537" cy="1296988"/>
          </a:xfrm>
        </p:spPr>
        <p:txBody>
          <a:bodyPr>
            <a:normAutofit/>
          </a:bodyPr>
          <a:lstStyle>
            <a:lvl5pPr marL="174625" indent="0">
              <a:buNone/>
              <a:defRPr sz="3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4"/>
            <a:r>
              <a:rPr lang="ru-RU" dirty="0" smtClean="0"/>
              <a:t>Ваши данные</a:t>
            </a:r>
          </a:p>
        </p:txBody>
      </p:sp>
      <p:sp>
        <p:nvSpPr>
          <p:cNvPr id="195" name="TextBox 194" hidden="1"/>
          <p:cNvSpPr txBox="1"/>
          <p:nvPr userDrawn="1"/>
        </p:nvSpPr>
        <p:spPr>
          <a:xfrm>
            <a:off x="35496" y="539969"/>
            <a:ext cx="90993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 ШАБЛОНА САЛИШ САЛТАНАТ САЛИШЕВНА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 userDrawn="1"/>
        </p:nvSpPr>
        <p:spPr>
          <a:xfrm>
            <a:off x="-36512" y="-27384"/>
            <a:ext cx="168187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>
                <a:hlinkClick r:id="rId5"/>
              </a:rPr>
              <a:t>http://sun-shine-kz.ucoz.ru/</a:t>
            </a:r>
            <a:r>
              <a:rPr lang="ru-RU" sz="1000" dirty="0" smtClean="0"/>
              <a:t> </a:t>
            </a:r>
            <a:endParaRPr lang="ru-RU" sz="1000" dirty="0"/>
          </a:p>
        </p:txBody>
      </p:sp>
      <p:sp>
        <p:nvSpPr>
          <p:cNvPr id="3" name="TextBox 2"/>
          <p:cNvSpPr txBox="1"/>
          <p:nvPr userDrawn="1"/>
        </p:nvSpPr>
        <p:spPr>
          <a:xfrm>
            <a:off x="-15712" y="6669360"/>
            <a:ext cx="163538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bg1"/>
                </a:solidFill>
              </a:rPr>
              <a:t>Автор шаблона </a:t>
            </a:r>
            <a:r>
              <a:rPr lang="ru-RU" sz="1000" dirty="0" err="1" smtClean="0">
                <a:solidFill>
                  <a:schemeClr val="bg1"/>
                </a:solidFill>
              </a:rPr>
              <a:t>Салиш</a:t>
            </a:r>
            <a:r>
              <a:rPr lang="ru-RU" sz="1000" dirty="0" smtClean="0">
                <a:solidFill>
                  <a:schemeClr val="bg1"/>
                </a:solidFill>
              </a:rPr>
              <a:t> С.С.</a:t>
            </a:r>
            <a:endParaRPr lang="ru-RU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Svoya_igra_-_Zastavka_2013.wav"/>
          </p:stSnd>
        </p:sndAc>
      </p:transition>
    </mc:Choice>
    <mc:Fallback xmlns="">
      <p:transition spd="slow">
        <p:sndAc>
          <p:stSnd>
            <p:snd r:embed="rId6" name="Svoya_igra_-_Zastavka_201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7211144" cy="1143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Категория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 hasCustomPrompt="1"/>
          </p:nvPr>
        </p:nvSpPr>
        <p:spPr>
          <a:xfrm>
            <a:off x="457200" y="1600200"/>
            <a:ext cx="8229600" cy="4493095"/>
          </a:xfrm>
        </p:spPr>
        <p:txBody>
          <a:bodyPr/>
          <a:lstStyle>
            <a:lvl1pPr>
              <a:defRPr sz="40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5pPr marL="1828800" indent="0">
              <a:buNone/>
              <a:defRPr/>
            </a:lvl5pPr>
          </a:lstStyle>
          <a:p>
            <a:pPr lvl="0"/>
            <a:r>
              <a:rPr lang="ru-RU" dirty="0" smtClean="0"/>
              <a:t>Ваш вопрос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>
            <a:hlinkClick r:id="" action="ppaction://hlinkshowjump?jump=nextslide">
              <a:snd r:embed="rId2" name="восходящий ряд.wav"/>
            </a:hlinkClick>
          </p:cNvPr>
          <p:cNvSpPr txBox="1"/>
          <p:nvPr userDrawn="1"/>
        </p:nvSpPr>
        <p:spPr>
          <a:xfrm>
            <a:off x="3923928" y="6093296"/>
            <a:ext cx="1298561" cy="646331"/>
          </a:xfrm>
          <a:prstGeom prst="rect">
            <a:avLst/>
          </a:prstGeom>
          <a:solidFill>
            <a:srgbClr val="070A83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endParaRPr lang="ru-RU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объект"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>
            <a:hlinkClick r:id="" action="ppaction://hlinkshowjump?jump=nextslide">
              <a:snd r:embed="rId3" name="восходящий ряд.wav"/>
            </a:hlinkClick>
          </p:cNvPr>
          <p:cNvSpPr txBox="1"/>
          <p:nvPr userDrawn="1"/>
        </p:nvSpPr>
        <p:spPr>
          <a:xfrm>
            <a:off x="3779912" y="6093296"/>
            <a:ext cx="1601721" cy="646331"/>
          </a:xfrm>
          <a:prstGeom prst="rect">
            <a:avLst/>
          </a:prstGeom>
          <a:solidFill>
            <a:srgbClr val="070A83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Вопрос</a:t>
            </a:r>
            <a:endParaRPr lang="ru-RU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https://festival.1september.ru/articles/604377/presentation/14.jpg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94" b="79306" l="22604" r="819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270" t="20969" r="17247" b="21612"/>
          <a:stretch/>
        </p:blipFill>
        <p:spPr bwMode="auto">
          <a:xfrm>
            <a:off x="1849666" y="2060848"/>
            <a:ext cx="5530646" cy="3937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 userDrawn="1"/>
        </p:nvSpPr>
        <p:spPr>
          <a:xfrm>
            <a:off x="411496" y="332656"/>
            <a:ext cx="38004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kern="12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Кот в мешке</a:t>
            </a:r>
            <a:endParaRPr lang="ru-RU" sz="54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42486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Svoya_igra_-_Kot_v_Meshke.wav"/>
          </p:stSnd>
        </p:sndAc>
      </p:transition>
    </mc:Choice>
    <mc:Fallback xmlns="">
      <p:transition spd="slow">
        <p:sndAc>
          <p:stSnd>
            <p:snd r:embed="rId6" name="Svoya_igra_-_Kot_v_Meshk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7211144" cy="1143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Категория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 hasCustomPrompt="1"/>
          </p:nvPr>
        </p:nvSpPr>
        <p:spPr>
          <a:xfrm>
            <a:off x="457200" y="1600200"/>
            <a:ext cx="8229600" cy="4493095"/>
          </a:xfrm>
        </p:spPr>
        <p:txBody>
          <a:bodyPr/>
          <a:lstStyle>
            <a:lvl1pPr>
              <a:defRPr sz="40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5pPr marL="1828800" indent="0">
              <a:buNone/>
              <a:defRPr/>
            </a:lvl5pPr>
          </a:lstStyle>
          <a:p>
            <a:pPr lvl="0"/>
            <a:r>
              <a:rPr lang="ru-RU" dirty="0" smtClean="0"/>
              <a:t>Ваш ответ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Picture 4">
            <a:hlinkClick r:id="rId2" action="ppaction://hlinksldjump"/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84368" y="5930946"/>
            <a:ext cx="1080121" cy="810090"/>
          </a:xfrm>
          <a:prstGeom prst="rect">
            <a:avLst/>
          </a:prstGeom>
          <a:noFill/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62515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949" y="92017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158" y="84816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307" y="13866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693" y="156824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731" y="40204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712" y="47056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613" y="11663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853" y="40466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197" y="240391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2" y="88257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318" y="85427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Тема 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13"/>
          </p:nvPr>
        </p:nvSpPr>
        <p:spPr>
          <a:xfrm>
            <a:off x="514826" y="1616804"/>
            <a:ext cx="8094868" cy="440448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6015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949" y="92017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158" y="84816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307" y="13866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693" y="156824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731" y="40204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712" y="47056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613" y="11663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853" y="40466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197" y="240391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2" y="88257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318" y="85427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Категория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9991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3" r:id="rId3"/>
    <p:sldLayoutId id="2147483662" r:id="rId4"/>
    <p:sldLayoutId id="2147483660" r:id="rId5"/>
    <p:sldLayoutId id="2147483661" r:id="rId6"/>
    <p:sldLayoutId id="2147483654" r:id="rId7"/>
    <p:sldLayoutId id="2147483655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13" Type="http://schemas.openxmlformats.org/officeDocument/2006/relationships/slide" Target="slide30.xml"/><Relationship Id="rId18" Type="http://schemas.openxmlformats.org/officeDocument/2006/relationships/slide" Target="slide41.xml"/><Relationship Id="rId26" Type="http://schemas.openxmlformats.org/officeDocument/2006/relationships/slide" Target="slide59.xml"/><Relationship Id="rId3" Type="http://schemas.openxmlformats.org/officeDocument/2006/relationships/slide" Target="slide8.xml"/><Relationship Id="rId21" Type="http://schemas.openxmlformats.org/officeDocument/2006/relationships/slide" Target="slide48.xml"/><Relationship Id="rId7" Type="http://schemas.openxmlformats.org/officeDocument/2006/relationships/slide" Target="slide17.xml"/><Relationship Id="rId12" Type="http://schemas.openxmlformats.org/officeDocument/2006/relationships/slide" Target="slide28.xml"/><Relationship Id="rId17" Type="http://schemas.openxmlformats.org/officeDocument/2006/relationships/slide" Target="slide38.xml"/><Relationship Id="rId25" Type="http://schemas.openxmlformats.org/officeDocument/2006/relationships/slide" Target="slide57.xml"/><Relationship Id="rId2" Type="http://schemas.openxmlformats.org/officeDocument/2006/relationships/notesSlide" Target="../notesSlides/notesSlide2.xml"/><Relationship Id="rId16" Type="http://schemas.openxmlformats.org/officeDocument/2006/relationships/slide" Target="slide36.xml"/><Relationship Id="rId20" Type="http://schemas.openxmlformats.org/officeDocument/2006/relationships/slide" Target="slide46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4.xml"/><Relationship Id="rId11" Type="http://schemas.openxmlformats.org/officeDocument/2006/relationships/slide" Target="slide26.xml"/><Relationship Id="rId24" Type="http://schemas.openxmlformats.org/officeDocument/2006/relationships/slide" Target="slide54.xml"/><Relationship Id="rId5" Type="http://schemas.openxmlformats.org/officeDocument/2006/relationships/slide" Target="slide12.xml"/><Relationship Id="rId15" Type="http://schemas.openxmlformats.org/officeDocument/2006/relationships/slide" Target="slide34.xml"/><Relationship Id="rId23" Type="http://schemas.openxmlformats.org/officeDocument/2006/relationships/slide" Target="slide52.xml"/><Relationship Id="rId28" Type="http://schemas.openxmlformats.org/officeDocument/2006/relationships/image" Target="../media/image10.png"/><Relationship Id="rId10" Type="http://schemas.openxmlformats.org/officeDocument/2006/relationships/slide" Target="slide23.xml"/><Relationship Id="rId19" Type="http://schemas.openxmlformats.org/officeDocument/2006/relationships/slide" Target="slide44.xml"/><Relationship Id="rId4" Type="http://schemas.openxmlformats.org/officeDocument/2006/relationships/slide" Target="slide10.xml"/><Relationship Id="rId9" Type="http://schemas.openxmlformats.org/officeDocument/2006/relationships/slide" Target="slide21.xml"/><Relationship Id="rId14" Type="http://schemas.openxmlformats.org/officeDocument/2006/relationships/slide" Target="slide32.xml"/><Relationship Id="rId22" Type="http://schemas.openxmlformats.org/officeDocument/2006/relationships/slide" Target="slide50.xml"/><Relationship Id="rId27" Type="http://schemas.openxmlformats.org/officeDocument/2006/relationships/slide" Target="slide6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3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5" Type="http://schemas.openxmlformats.org/officeDocument/2006/relationships/audio" Target="../media/audio2.wav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3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5" Type="http://schemas.openxmlformats.org/officeDocument/2006/relationships/audio" Target="../media/audio2.wav"/><Relationship Id="rId4" Type="http://schemas.openxmlformats.org/officeDocument/2006/relationships/image" Target="../media/image1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5" Type="http://schemas.openxmlformats.org/officeDocument/2006/relationships/audio" Target="../media/audio2.wav"/><Relationship Id="rId4" Type="http://schemas.openxmlformats.org/officeDocument/2006/relationships/image" Target="../media/image1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3.wav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3.wav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7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7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5" Type="http://schemas.openxmlformats.org/officeDocument/2006/relationships/audio" Target="../media/audio2.wav"/><Relationship Id="rId4" Type="http://schemas.openxmlformats.org/officeDocument/2006/relationships/image" Target="../media/image18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7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9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3.wav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9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9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9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5" Type="http://schemas.openxmlformats.org/officeDocument/2006/relationships/audio" Target="../media/audio2.wav"/><Relationship Id="rId4" Type="http://schemas.openxmlformats.org/officeDocument/2006/relationships/image" Target="../media/image20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9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35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3" name="Svoya_igra_-_Zastavka_2013.wav"/>
          </p:stSnd>
        </p:sndAc>
      </p:transition>
    </mc:Choice>
    <mc:Fallback xmlns="">
      <p:transition spd="slow">
        <p:sndAc>
          <p:stSnd>
            <p:snd r:embed="rId4" name="Svoya_igra_-_Zastavka_201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421087"/>
          </a:xfrm>
        </p:spPr>
        <p:txBody>
          <a:bodyPr/>
          <a:lstStyle/>
          <a:p>
            <a:pPr marL="0" indent="0"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AutoShape 2" descr="https://top-fon.com/uploads/posts/2023-01/1674651845_top-fon-com-p-chelovechki-dlya-prezentatsii-bez-fona-vop-27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top-fon.com/uploads/posts/2023-01/1674651845_top-fon-com-p-chelovechki-dlya-prezentatsii-bez-fona-vop-27.jpg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https://coolsen.ru/wp-content/uploads/2021/11/11-20211129_18124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04664"/>
            <a:ext cx="6951117" cy="6951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01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ПРЕДЛОЖЕНИЕ 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sz="quarter" idx="13"/>
          </p:nvPr>
        </p:nvSpPr>
        <p:spPr>
          <a:xfrm>
            <a:off x="755576" y="1407464"/>
            <a:ext cx="8094868" cy="4404483"/>
          </a:xfrm>
        </p:spPr>
      </p:sp>
      <p:pic>
        <p:nvPicPr>
          <p:cNvPr id="2056" name="Picture 8" descr="https://coolsen.ru/wp-content/uploads/2021/11/25-20211129_18125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692696"/>
            <a:ext cx="6336704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692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Ь ЗНАК 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sz="quarter" idx="13"/>
          </p:nvPr>
        </p:nvSpPr>
        <p:spPr/>
      </p:sp>
      <p:pic>
        <p:nvPicPr>
          <p:cNvPr id="3074" name="Picture 2" descr="https://catherineasquithgallery.com/uploads/posts/2021-03/1614558435_66-p-chelovechki-na-belom-fone-6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-387424"/>
            <a:ext cx="7444141" cy="7444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268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ПАДЕЖ </a:t>
            </a:r>
            <a:endParaRPr lang="ru-RU" dirty="0"/>
          </a:p>
        </p:txBody>
      </p:sp>
      <p:sp>
        <p:nvSpPr>
          <p:cNvPr id="4" name="AutoShape 2" descr="https://2.bp.blogspot.com/-WpV1W7FVwsw/T1n0z6ohOxI/AAAAAAAAc7s/ZOcSJ4B8DxE/s1600/Platic+Men+clipart+(13)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8" descr="https://klike.net/uploads/posts/2022-11/1667721309_3-6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18" name="Picture 22" descr="https://catherineasquithgallery.com/uploads/posts/2021-02/1613545911_9-p-belii-chelovechek-dlya-prezentatsii-prozra-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404664"/>
            <a:ext cx="655272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730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ЧАСТЬ РЕЧИ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sz="quarter" idx="13"/>
          </p:nvPr>
        </p:nvSpPr>
        <p:spPr/>
      </p:sp>
      <p:pic>
        <p:nvPicPr>
          <p:cNvPr id="5122" name="Picture 2" descr="https://catherineasquithgallery.com/uploads/posts/2021-02/1613545834_5-p-belii-chelovechek-dlya-prezentatsii-prozra-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620688"/>
            <a:ext cx="6336704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78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3888432" y="1511771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sp>
        <p:nvSpPr>
          <p:cNvPr id="7" name="Прямоугольник 6">
            <a:hlinkClick r:id="rId4" action="ppaction://hlinksldjump"/>
          </p:cNvPr>
          <p:cNvSpPr/>
          <p:nvPr/>
        </p:nvSpPr>
        <p:spPr>
          <a:xfrm>
            <a:off x="4896544" y="1511771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20</a:t>
            </a:r>
          </a:p>
        </p:txBody>
      </p:sp>
      <p:sp>
        <p:nvSpPr>
          <p:cNvPr id="8" name="Прямоугольник 7">
            <a:hlinkClick r:id="rId5" action="ppaction://hlinksldjump"/>
          </p:cNvPr>
          <p:cNvSpPr/>
          <p:nvPr/>
        </p:nvSpPr>
        <p:spPr>
          <a:xfrm>
            <a:off x="5904656" y="1511771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30</a:t>
            </a:r>
          </a:p>
        </p:txBody>
      </p:sp>
      <p:sp>
        <p:nvSpPr>
          <p:cNvPr id="9" name="Прямоугольник 8">
            <a:hlinkClick r:id="rId6" action="ppaction://hlinksldjump"/>
          </p:cNvPr>
          <p:cNvSpPr/>
          <p:nvPr/>
        </p:nvSpPr>
        <p:spPr>
          <a:xfrm>
            <a:off x="6912768" y="1511771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40</a:t>
            </a:r>
          </a:p>
        </p:txBody>
      </p:sp>
      <p:sp>
        <p:nvSpPr>
          <p:cNvPr id="10" name="Прямоугольник 9">
            <a:hlinkClick r:id="rId7" action="ppaction://hlinksldjump"/>
          </p:cNvPr>
          <p:cNvSpPr/>
          <p:nvPr/>
        </p:nvSpPr>
        <p:spPr>
          <a:xfrm>
            <a:off x="7920880" y="1511771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50</a:t>
            </a:r>
          </a:p>
        </p:txBody>
      </p:sp>
      <p:sp>
        <p:nvSpPr>
          <p:cNvPr id="11" name="Прямоугольник 10">
            <a:hlinkClick r:id="rId8" action="ppaction://hlinksldjump"/>
          </p:cNvPr>
          <p:cNvSpPr/>
          <p:nvPr/>
        </p:nvSpPr>
        <p:spPr>
          <a:xfrm>
            <a:off x="3888432" y="2447875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sp>
        <p:nvSpPr>
          <p:cNvPr id="12" name="Прямоугольник 11">
            <a:hlinkClick r:id="rId9" action="ppaction://hlinksldjump"/>
          </p:cNvPr>
          <p:cNvSpPr/>
          <p:nvPr/>
        </p:nvSpPr>
        <p:spPr>
          <a:xfrm>
            <a:off x="4896544" y="2447875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20</a:t>
            </a:r>
          </a:p>
        </p:txBody>
      </p:sp>
      <p:sp>
        <p:nvSpPr>
          <p:cNvPr id="13" name="Прямоугольник 12">
            <a:hlinkClick r:id="rId10" action="ppaction://hlinksldjump"/>
          </p:cNvPr>
          <p:cNvSpPr/>
          <p:nvPr/>
        </p:nvSpPr>
        <p:spPr>
          <a:xfrm>
            <a:off x="5904656" y="2447875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30</a:t>
            </a:r>
          </a:p>
        </p:txBody>
      </p:sp>
      <p:sp>
        <p:nvSpPr>
          <p:cNvPr id="14" name="Прямоугольник 13">
            <a:hlinkClick r:id="rId11" action="ppaction://hlinksldjump"/>
          </p:cNvPr>
          <p:cNvSpPr/>
          <p:nvPr/>
        </p:nvSpPr>
        <p:spPr>
          <a:xfrm>
            <a:off x="6912768" y="2447875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40</a:t>
            </a:r>
          </a:p>
        </p:txBody>
      </p:sp>
      <p:sp>
        <p:nvSpPr>
          <p:cNvPr id="15" name="Прямоугольник 14">
            <a:hlinkClick r:id="rId12" action="ppaction://hlinksldjump"/>
          </p:cNvPr>
          <p:cNvSpPr/>
          <p:nvPr/>
        </p:nvSpPr>
        <p:spPr>
          <a:xfrm>
            <a:off x="7920880" y="2447875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50</a:t>
            </a:r>
          </a:p>
        </p:txBody>
      </p:sp>
      <p:sp>
        <p:nvSpPr>
          <p:cNvPr id="16" name="Прямоугольник 15">
            <a:hlinkClick r:id="rId13" action="ppaction://hlinksldjump"/>
          </p:cNvPr>
          <p:cNvSpPr/>
          <p:nvPr/>
        </p:nvSpPr>
        <p:spPr>
          <a:xfrm>
            <a:off x="3888432" y="33839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sp>
        <p:nvSpPr>
          <p:cNvPr id="17" name="Прямоугольник 16">
            <a:hlinkClick r:id="rId14" action="ppaction://hlinksldjump"/>
          </p:cNvPr>
          <p:cNvSpPr/>
          <p:nvPr/>
        </p:nvSpPr>
        <p:spPr>
          <a:xfrm>
            <a:off x="4896544" y="33839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20</a:t>
            </a:r>
          </a:p>
        </p:txBody>
      </p:sp>
      <p:sp>
        <p:nvSpPr>
          <p:cNvPr id="18" name="Прямоугольник 17">
            <a:hlinkClick r:id="rId15" action="ppaction://hlinksldjump"/>
          </p:cNvPr>
          <p:cNvSpPr/>
          <p:nvPr/>
        </p:nvSpPr>
        <p:spPr>
          <a:xfrm>
            <a:off x="5904656" y="33839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30</a:t>
            </a:r>
          </a:p>
        </p:txBody>
      </p:sp>
      <p:sp>
        <p:nvSpPr>
          <p:cNvPr id="19" name="Прямоугольник 18">
            <a:hlinkClick r:id="rId16" action="ppaction://hlinksldjump"/>
          </p:cNvPr>
          <p:cNvSpPr/>
          <p:nvPr/>
        </p:nvSpPr>
        <p:spPr>
          <a:xfrm>
            <a:off x="6912768" y="33839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40</a:t>
            </a:r>
          </a:p>
        </p:txBody>
      </p:sp>
      <p:sp>
        <p:nvSpPr>
          <p:cNvPr id="20" name="Прямоугольник 19">
            <a:hlinkClick r:id="rId17" action="ppaction://hlinksldjump"/>
          </p:cNvPr>
          <p:cNvSpPr/>
          <p:nvPr/>
        </p:nvSpPr>
        <p:spPr>
          <a:xfrm>
            <a:off x="7920880" y="33839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50</a:t>
            </a:r>
          </a:p>
        </p:txBody>
      </p:sp>
      <p:sp>
        <p:nvSpPr>
          <p:cNvPr id="21" name="Прямоугольник 20">
            <a:hlinkClick r:id="rId18" action="ppaction://hlinksldjump"/>
          </p:cNvPr>
          <p:cNvSpPr/>
          <p:nvPr/>
        </p:nvSpPr>
        <p:spPr>
          <a:xfrm>
            <a:off x="3888432" y="4320083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sp>
        <p:nvSpPr>
          <p:cNvPr id="22" name="Прямоугольник 21">
            <a:hlinkClick r:id="rId19" action="ppaction://hlinksldjump"/>
          </p:cNvPr>
          <p:cNvSpPr/>
          <p:nvPr/>
        </p:nvSpPr>
        <p:spPr>
          <a:xfrm>
            <a:off x="4896544" y="4320083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20</a:t>
            </a:r>
          </a:p>
        </p:txBody>
      </p:sp>
      <p:sp>
        <p:nvSpPr>
          <p:cNvPr id="23" name="Прямоугольник 22">
            <a:hlinkClick r:id="rId20" action="ppaction://hlinksldjump"/>
          </p:cNvPr>
          <p:cNvSpPr/>
          <p:nvPr/>
        </p:nvSpPr>
        <p:spPr>
          <a:xfrm>
            <a:off x="5904656" y="4320083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30</a:t>
            </a:r>
          </a:p>
        </p:txBody>
      </p:sp>
      <p:sp>
        <p:nvSpPr>
          <p:cNvPr id="24" name="Прямоугольник 23">
            <a:hlinkClick r:id="rId21" action="ppaction://hlinksldjump"/>
          </p:cNvPr>
          <p:cNvSpPr/>
          <p:nvPr/>
        </p:nvSpPr>
        <p:spPr>
          <a:xfrm>
            <a:off x="6912768" y="4320083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40</a:t>
            </a:r>
          </a:p>
        </p:txBody>
      </p:sp>
      <p:sp>
        <p:nvSpPr>
          <p:cNvPr id="25" name="Прямоугольник 24">
            <a:hlinkClick r:id="rId22" action="ppaction://hlinksldjump"/>
          </p:cNvPr>
          <p:cNvSpPr/>
          <p:nvPr/>
        </p:nvSpPr>
        <p:spPr>
          <a:xfrm>
            <a:off x="7920880" y="4320083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50</a:t>
            </a:r>
          </a:p>
        </p:txBody>
      </p:sp>
      <p:sp>
        <p:nvSpPr>
          <p:cNvPr id="26" name="Прямоугольник 25">
            <a:hlinkClick r:id="rId23" action="ppaction://hlinksldjump"/>
          </p:cNvPr>
          <p:cNvSpPr/>
          <p:nvPr/>
        </p:nvSpPr>
        <p:spPr>
          <a:xfrm>
            <a:off x="3888432" y="5256187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sp>
        <p:nvSpPr>
          <p:cNvPr id="27" name="Прямоугольник 26">
            <a:hlinkClick r:id="rId24" action="ppaction://hlinksldjump"/>
          </p:cNvPr>
          <p:cNvSpPr/>
          <p:nvPr/>
        </p:nvSpPr>
        <p:spPr>
          <a:xfrm>
            <a:off x="4896544" y="5256187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20</a:t>
            </a:r>
          </a:p>
        </p:txBody>
      </p:sp>
      <p:sp>
        <p:nvSpPr>
          <p:cNvPr id="28" name="Прямоугольник 27">
            <a:hlinkClick r:id="rId25" action="ppaction://hlinksldjump"/>
          </p:cNvPr>
          <p:cNvSpPr/>
          <p:nvPr/>
        </p:nvSpPr>
        <p:spPr>
          <a:xfrm>
            <a:off x="5904656" y="5256187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30</a:t>
            </a:r>
          </a:p>
        </p:txBody>
      </p:sp>
      <p:sp>
        <p:nvSpPr>
          <p:cNvPr id="29" name="Прямоугольник 28">
            <a:hlinkClick r:id="rId26" action="ppaction://hlinksldjump"/>
          </p:cNvPr>
          <p:cNvSpPr/>
          <p:nvPr/>
        </p:nvSpPr>
        <p:spPr>
          <a:xfrm>
            <a:off x="6912768" y="5256187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40</a:t>
            </a:r>
          </a:p>
        </p:txBody>
      </p:sp>
      <p:sp>
        <p:nvSpPr>
          <p:cNvPr id="30" name="Прямоугольник 29">
            <a:hlinkClick r:id="rId27" action="ppaction://hlinksldjump"/>
          </p:cNvPr>
          <p:cNvSpPr/>
          <p:nvPr/>
        </p:nvSpPr>
        <p:spPr>
          <a:xfrm>
            <a:off x="7920880" y="5256187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50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360040" y="1511771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 smtClean="0"/>
              <a:t>ТЕОРИЯ</a:t>
            </a:r>
            <a:endParaRPr lang="ru-RU" sz="36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360040" y="2447875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 smtClean="0"/>
              <a:t>ПРЕДЛОЖЕНИЕ</a:t>
            </a:r>
            <a:endParaRPr lang="ru-RU" sz="36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360040" y="3383979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Ь ЗНАК</a:t>
            </a:r>
            <a:endParaRPr lang="ru-RU" sz="3600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360040" y="4320083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ПАДЕЖ</a:t>
            </a:r>
            <a:endParaRPr lang="ru-RU" sz="3600" b="1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360040" y="5256187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600" b="1" dirty="0" smtClean="0"/>
              <a:t>ЧАСТЬ РЕЧИ</a:t>
            </a:r>
            <a:endParaRPr lang="ru-RU" sz="36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65341"/>
            <a:ext cx="2454546" cy="1247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80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0" fill="hold">
                      <p:stCondLst>
                        <p:cond delay="0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2" fill="hold">
                      <p:stCondLst>
                        <p:cond delay="0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3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0" fill="hold">
                      <p:stCondLst>
                        <p:cond delay="0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4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" fill="hold">
                      <p:stCondLst>
                        <p:cond delay="0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5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2" fill="hold">
                      <p:stCondLst>
                        <p:cond delay="0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6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4" fill="hold">
                      <p:stCondLst>
                        <p:cond delay="0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0" fill="hold">
                      <p:stCondLst>
                        <p:cond delay="0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8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2" fill="hold">
                      <p:stCondLst>
                        <p:cond delay="0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9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4" fill="hold">
                      <p:stCondLst>
                        <p:cond delay="0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9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0" fill="hold">
                      <p:stCondLst>
                        <p:cond delay="0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Что такое имя числительное?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pic>
        <p:nvPicPr>
          <p:cNvPr id="6146" name="Picture 2" descr="https://okchicas.com/wp-content/uploads/2015/03/Porque-toda-chica-debe-tener-un-gato-Munchkin-10-e142747736971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77993" y="4941168"/>
            <a:ext cx="1532830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017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Имя числительное – самостоятельная часть речи, которая обозначает отвлечённое число, количество предметов, их порядок при счёте и отвечает на вопросы сколько? какой? который?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4111126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Какие бывают числительные по значению?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okchicas.com/wp-content/uploads/2015/03/Porque-toda-chica-debe-tener-un-gato-Munchkin-10-e142747736971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77993" y="4941168"/>
            <a:ext cx="1532830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08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Количественные и порядковые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12290" name="Picture 2" descr="https://www.funnyart.club/uploads/posts/2023-02/1675522832_www-funnyart-club-p-kot-mem-kartinki-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69160"/>
            <a:ext cx="18002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911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Какие бывают числительные по строению?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okchicas.com/wp-content/uploads/2015/03/Porque-toda-chica-debe-tener-un-gato-Munchkin-10-e142747736971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77993" y="4941168"/>
            <a:ext cx="1532830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084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Простые, сложные и составные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www.funnyart.club/uploads/posts/2023-02/1675522832_www-funnyart-club-p-kot-mem-kartinki-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69160"/>
            <a:ext cx="18002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0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44805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-_Kot_v_Meshke.wav"/>
          </p:stSnd>
        </p:sndAc>
      </p:transition>
    </mc:Choice>
    <mc:Fallback xmlns="">
      <p:transition spd="slow">
        <p:sndAc>
          <p:stSnd>
            <p:snd r:embed="rId4" name="Svoya_igra_-_Kot_v_Meshk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Назовите разряды количественных числительных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40</a:t>
            </a:r>
            <a:endParaRPr lang="ru-RU" sz="3600" b="1" dirty="0"/>
          </a:p>
        </p:txBody>
      </p:sp>
      <p:pic>
        <p:nvPicPr>
          <p:cNvPr id="5" name="Picture 2" descr="https://okchicas.com/wp-content/uploads/2015/03/Porque-toda-chica-debe-tener-un-gato-Munchkin-10-e142747736971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77993" y="4941168"/>
            <a:ext cx="1532830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463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Целые числа, дробные числа и собирательные числительные </a:t>
            </a:r>
          </a:p>
          <a:p>
            <a:endParaRPr lang="ru-RU" dirty="0"/>
          </a:p>
        </p:txBody>
      </p:sp>
      <p:sp>
        <p:nvSpPr>
          <p:cNvPr id="5" name="Прямоугольник 4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40</a:t>
            </a:r>
            <a:endParaRPr lang="ru-RU" sz="3600" b="1" dirty="0"/>
          </a:p>
        </p:txBody>
      </p:sp>
      <p:pic>
        <p:nvPicPr>
          <p:cNvPr id="6" name="Picture 2" descr="https://www.funnyart.club/uploads/posts/2023-02/1675522832_www-funnyart-club-p-kot-mem-kartinki-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69160"/>
            <a:ext cx="18002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0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восходящий ряд.wav"/>
          </p:stSnd>
        </p:sndAc>
      </p:transition>
    </mc:Choice>
    <mc:Fallback xmlns="">
      <p:transition spd="slow">
        <p:sndAc>
          <p:stSnd>
            <p:snd r:embed="rId5" name="восходящий ряд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Формы рода имеют только числительные … Какие ?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okchicas.com/wp-content/uploads/2015/03/Porque-toda-chica-debe-tener-un-gato-Munchkin-10-e142747736971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77993" y="4941168"/>
            <a:ext cx="1532830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084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Один и два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www.funnyart.club/uploads/posts/2023-02/1675522832_www-funnyart-club-p-kot-mem-kartinki-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69160"/>
            <a:ext cx="18002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0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ПРЕДЛОЖЕНИЕ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Каким членом предложения является числительное? </a:t>
            </a:r>
          </a:p>
          <a:p>
            <a:r>
              <a:rPr lang="ru-RU" dirty="0"/>
              <a:t>Он учится в шестом классе.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pic>
        <p:nvPicPr>
          <p:cNvPr id="7170" name="Picture 2" descr="https://koshka.top/uploads/posts/2021-11/1638110045_64-koshka-top-p-koshki-s-tupoi-mordoi-7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653136"/>
            <a:ext cx="151216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452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ПРЕДЛОЖЕНИЕ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Каким членом предложения является числительное? </a:t>
            </a:r>
          </a:p>
          <a:p>
            <a:r>
              <a:rPr lang="ru-RU" dirty="0"/>
              <a:t>Он учится в </a:t>
            </a:r>
            <a:r>
              <a:rPr lang="ru-RU" sz="4100" b="1" u="wavyHeavy" dirty="0">
                <a:uFill>
                  <a:solidFill>
                    <a:srgbClr val="00B050"/>
                  </a:solidFill>
                </a:uFill>
              </a:rPr>
              <a:t>шестом</a:t>
            </a:r>
            <a:r>
              <a:rPr lang="ru-RU" dirty="0"/>
              <a:t> классе.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pic>
        <p:nvPicPr>
          <p:cNvPr id="17410" name="Picture 2" descr="https://cache3.youla.io/files/images/780_780/5d/b7/5db7a18522a449a61a2ced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69160"/>
            <a:ext cx="1855590" cy="185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588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ПРЕДЛОЖЕНИЕ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Каким членом предложения является числительное? </a:t>
            </a:r>
          </a:p>
          <a:p>
            <a:r>
              <a:rPr lang="ru-RU" dirty="0"/>
              <a:t>Входят семь богатырей.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koshka.top/uploads/posts/2021-11/1638110045_64-koshka-top-p-koshki-s-tupoi-mordoi-7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653136"/>
            <a:ext cx="151216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6366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ПРЕДЛОЖЕНИЕ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Каким членом предложения является числительное? </a:t>
            </a:r>
          </a:p>
          <a:p>
            <a:r>
              <a:rPr lang="ru-RU" dirty="0"/>
              <a:t>Входят </a:t>
            </a:r>
            <a:r>
              <a:rPr lang="ru-RU" u="sng" dirty="0">
                <a:uFill>
                  <a:solidFill>
                    <a:srgbClr val="00B050"/>
                  </a:solidFill>
                </a:uFill>
              </a:rPr>
              <a:t>семь богатырей.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cache3.youla.io/files/images/780_780/5d/b7/5db7a18522a449a61a2ced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69160"/>
            <a:ext cx="1855590" cy="185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517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30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57174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-_Kot_v_Meshke.wav"/>
          </p:stSnd>
        </p:sndAc>
      </p:transition>
    </mc:Choice>
    <mc:Fallback xmlns="">
      <p:transition spd="slow">
        <p:sndAc>
          <p:stSnd>
            <p:snd r:embed="rId4" name="Svoya_igra_-_Kot_v_Meshk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ПРЕДЛОЖЕНИЕ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Каким членом предложения является числительное? </a:t>
            </a:r>
          </a:p>
          <a:p>
            <a:r>
              <a:rPr lang="ru-RU" dirty="0"/>
              <a:t>А. С. Пушкин родился в тысяча семьсот девяносто девятом году.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koshka.top/uploads/posts/2021-11/1638110045_64-koshka-top-p-koshki-s-tupoi-mordoi-7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653136"/>
            <a:ext cx="151216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922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ПРЕДЛОЖЕНИЕ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Каким членом предложения является числительное? </a:t>
            </a:r>
          </a:p>
          <a:p>
            <a:r>
              <a:rPr lang="ru-RU" dirty="0"/>
              <a:t>А. С. Пушкин родился </a:t>
            </a:r>
            <a:r>
              <a:rPr lang="ru-RU" u="dotDashHeavy" dirty="0">
                <a:uFill>
                  <a:solidFill>
                    <a:srgbClr val="00B050"/>
                  </a:solidFill>
                </a:uFill>
              </a:rPr>
              <a:t>в тысяча семьсот девяносто девятом году.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cache3.youla.io/files/images/780_780/5d/b7/5db7a18522a449a61a2ced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69160"/>
            <a:ext cx="1855590" cy="185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79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ПРЕДЛОЖЕНИЕ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Каким членом предложения является числительное? </a:t>
            </a:r>
          </a:p>
          <a:p>
            <a:r>
              <a:rPr lang="ru-RU" dirty="0"/>
              <a:t>Разделите пятнадцать на пять.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6" name="Picture 2" descr="https://koshka.top/uploads/posts/2021-11/1638110045_64-koshka-top-p-koshki-s-tupoi-mordoi-7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653136"/>
            <a:ext cx="151216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338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1.wav"/>
          </p:stSnd>
        </p:sndAc>
      </p:transition>
    </mc:Choice>
    <mc:Fallback xmlns="">
      <p:transition spd="slow">
        <p:sndAc>
          <p:stSnd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ПРЕДЛОЖЕНИЕ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Каким членом предложения является числительное? </a:t>
            </a:r>
          </a:p>
          <a:p>
            <a:r>
              <a:rPr lang="ru-RU" dirty="0"/>
              <a:t>Разделите </a:t>
            </a:r>
            <a:r>
              <a:rPr lang="ru-RU" u="dashHeavy" dirty="0">
                <a:uFill>
                  <a:solidFill>
                    <a:srgbClr val="00B050"/>
                  </a:solidFill>
                </a:uFill>
              </a:rPr>
              <a:t>пятнадцать на пять.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cache3.youla.io/files/images/780_780/5d/b7/5db7a18522a449a61a2ced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69160"/>
            <a:ext cx="1855590" cy="185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856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восходящий ряд.wav"/>
          </p:stSnd>
        </p:sndAc>
      </p:transition>
    </mc:Choice>
    <mc:Fallback xmlns="">
      <p:transition spd="slow">
        <p:sndAc>
          <p:stSnd>
            <p:snd r:embed="rId5" name="восходящий ряд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ПРЕДЛОЖЕНИЕ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Каким членом предложения является числительное? </a:t>
            </a:r>
          </a:p>
          <a:p>
            <a:r>
              <a:rPr lang="ru-RU" dirty="0"/>
              <a:t>Семь и одиннадцать – восемнадцать.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koshka.top/uploads/posts/2021-11/1638110045_64-koshka-top-p-koshki-s-tupoi-mordoi-7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653136"/>
            <a:ext cx="151216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288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ПРЕДЛОЖЕНИЕ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Каким членом предложения является числительное? </a:t>
            </a:r>
          </a:p>
          <a:p>
            <a:r>
              <a:rPr lang="ru-RU" u="heavy" dirty="0">
                <a:uFill>
                  <a:solidFill>
                    <a:srgbClr val="00B050"/>
                  </a:solidFill>
                </a:uFill>
              </a:rPr>
              <a:t>Семь</a:t>
            </a:r>
            <a:r>
              <a:rPr lang="ru-RU" dirty="0"/>
              <a:t> и </a:t>
            </a:r>
            <a:r>
              <a:rPr lang="ru-RU" u="heavy" dirty="0">
                <a:uFill>
                  <a:solidFill>
                    <a:srgbClr val="00B050"/>
                  </a:solidFill>
                </a:uFill>
              </a:rPr>
              <a:t>одиннадцать</a:t>
            </a:r>
            <a:r>
              <a:rPr lang="ru-RU" dirty="0"/>
              <a:t> – </a:t>
            </a:r>
            <a:r>
              <a:rPr lang="ru-RU" u="dbl" dirty="0">
                <a:uFill>
                  <a:solidFill>
                    <a:srgbClr val="00B050"/>
                  </a:solidFill>
                </a:uFill>
              </a:rPr>
              <a:t>восемнадцать</a:t>
            </a:r>
            <a:r>
              <a:rPr lang="ru-RU" dirty="0"/>
              <a:t>.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cache3.youla.io/files/images/780_780/5d/b7/5db7a18522a449a61a2ced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69160"/>
            <a:ext cx="1855590" cy="185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432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Ь ЗНАК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Шест…сот…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pic>
        <p:nvPicPr>
          <p:cNvPr id="21506" name="Picture 2" descr="https://i.ytimg.com/vi/rvy4g1r-32w/maxresdefault.jpg?sqp=-oaymwEmCIAKENAF8quKqQMa8AEB-AH-CYAC0AWKAgwIABABGGkgaShpMA8=&amp;rs=AOn4CLBcU6T5ut2WhS6GSHfWei5oOpZ--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63" r="14831" b="1860"/>
          <a:stretch/>
        </p:blipFill>
        <p:spPr bwMode="auto">
          <a:xfrm>
            <a:off x="7164288" y="5157192"/>
            <a:ext cx="1834239" cy="1450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415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Ь ЗНАК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Шест</a:t>
            </a:r>
            <a:r>
              <a:rPr lang="ru-RU" dirty="0">
                <a:solidFill>
                  <a:srgbClr val="FF0000"/>
                </a:solidFill>
              </a:rPr>
              <a:t>ь</a:t>
            </a:r>
            <a:r>
              <a:rPr lang="ru-RU" dirty="0"/>
              <a:t>сот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pic>
        <p:nvPicPr>
          <p:cNvPr id="26626" name="Picture 2" descr="https://i.pinimg.com/736x/05/cc/c3/05ccc3f1053723914313fe237da2b23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09120"/>
            <a:ext cx="2160240" cy="216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139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Ь ЗНАК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Сем…</a:t>
            </a:r>
            <a:r>
              <a:rPr lang="ru-RU" dirty="0" err="1"/>
              <a:t>надцат</a:t>
            </a:r>
            <a:r>
              <a:rPr lang="ru-RU" dirty="0"/>
              <a:t>…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i.ytimg.com/vi/rvy4g1r-32w/maxresdefault.jpg?sqp=-oaymwEmCIAKENAF8quKqQMa8AEB-AH-CYAC0AWKAgwIABABGGkgaShpMA8=&amp;rs=AOn4CLBcU6T5ut2WhS6GSHfWei5oOpZ--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63" r="14831" b="1860"/>
          <a:stretch/>
        </p:blipFill>
        <p:spPr bwMode="auto">
          <a:xfrm>
            <a:off x="7164288" y="5157192"/>
            <a:ext cx="1834239" cy="1450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30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Ь ЗНАК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Семнадцат</a:t>
            </a:r>
            <a:r>
              <a:rPr lang="ru-RU" dirty="0">
                <a:solidFill>
                  <a:srgbClr val="FF0000"/>
                </a:solidFill>
              </a:rPr>
              <a:t>ь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i.pinimg.com/736x/05/cc/c3/05ccc3f1053723914313fe237da2b23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09120"/>
            <a:ext cx="2160240" cy="216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99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Ь ЗНАК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Девят</a:t>
            </a:r>
            <a:r>
              <a:rPr lang="ru-RU" dirty="0"/>
              <a:t>…</a:t>
            </a:r>
            <a:r>
              <a:rPr lang="ru-RU" dirty="0" err="1"/>
              <a:t>надцат</a:t>
            </a:r>
            <a:r>
              <a:rPr lang="ru-RU" dirty="0"/>
              <a:t>…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i.ytimg.com/vi/rvy4g1r-32w/maxresdefault.jpg?sqp=-oaymwEmCIAKENAF8quKqQMa8AEB-AH-CYAC0AWKAgwIABABGGkgaShpMA8=&amp;rs=AOn4CLBcU6T5ut2WhS6GSHfWei5oOpZ--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63" r="14831" b="1860"/>
          <a:stretch/>
        </p:blipFill>
        <p:spPr bwMode="auto">
          <a:xfrm>
            <a:off x="7164288" y="5157192"/>
            <a:ext cx="1834239" cy="1450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35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Ь ЗНАК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Девятнадцат</a:t>
            </a:r>
            <a:r>
              <a:rPr lang="ru-RU" dirty="0">
                <a:solidFill>
                  <a:srgbClr val="FF0000"/>
                </a:solidFill>
              </a:rPr>
              <a:t>ь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i.pinimg.com/736x/05/cc/c3/05ccc3f1053723914313fe237da2b23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09120"/>
            <a:ext cx="2160240" cy="216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389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Ь ЗНАК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Шест…</a:t>
            </a:r>
            <a:r>
              <a:rPr lang="ru-RU" dirty="0" err="1"/>
              <a:t>юдесят</a:t>
            </a:r>
            <a:r>
              <a:rPr lang="ru-RU" dirty="0"/>
              <a:t>…ю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6" name="Picture 2" descr="https://i.ytimg.com/vi/rvy4g1r-32w/maxresdefault.jpg?sqp=-oaymwEmCIAKENAF8quKqQMa8AEB-AH-CYAC0AWKAgwIABABGGkgaShpMA8=&amp;rs=AOn4CLBcU6T5ut2WhS6GSHfWei5oOpZ--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63" r="14831" b="1860"/>
          <a:stretch/>
        </p:blipFill>
        <p:spPr bwMode="auto">
          <a:xfrm>
            <a:off x="7164288" y="5157192"/>
            <a:ext cx="1834239" cy="1450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838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1.wav"/>
          </p:stSnd>
        </p:sndAc>
      </p:transition>
    </mc:Choice>
    <mc:Fallback xmlns="">
      <p:transition spd="slow">
        <p:sndAc>
          <p:stSnd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Ь ЗНАК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Шест</a:t>
            </a:r>
            <a:r>
              <a:rPr lang="ru-RU" dirty="0">
                <a:solidFill>
                  <a:srgbClr val="FF0000"/>
                </a:solidFill>
              </a:rPr>
              <a:t>ь</a:t>
            </a:r>
            <a:r>
              <a:rPr lang="ru-RU" dirty="0"/>
              <a:t>юдесят</a:t>
            </a:r>
            <a:r>
              <a:rPr lang="ru-RU" dirty="0">
                <a:solidFill>
                  <a:srgbClr val="FF0000"/>
                </a:solidFill>
              </a:rPr>
              <a:t>ь</a:t>
            </a:r>
            <a:r>
              <a:rPr lang="ru-RU" dirty="0"/>
              <a:t>ю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i.pinimg.com/736x/05/cc/c3/05ccc3f1053723914313fe237da2b23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09120"/>
            <a:ext cx="2160240" cy="216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45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восходящий ряд.wav"/>
          </p:stSnd>
        </p:sndAc>
      </p:transition>
    </mc:Choice>
    <mc:Fallback xmlns="">
      <p:transition spd="slow">
        <p:sndAc>
          <p:stSnd>
            <p:snd r:embed="rId5" name="восходящий ряд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50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48199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-_Kot_v_Meshke.wav"/>
          </p:stSnd>
        </p:sndAc>
      </p:transition>
    </mc:Choice>
    <mc:Fallback xmlns="">
      <p:transition spd="slow">
        <p:sndAc>
          <p:stSnd>
            <p:snd r:embed="rId4" name="Svoya_igra_-_Kot_v_Meshk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Ь </a:t>
            </a:r>
            <a:r>
              <a:rPr lang="ru-RU" dirty="0"/>
              <a:t>ЗНАК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Вос</a:t>
            </a:r>
            <a:r>
              <a:rPr lang="ru-RU" dirty="0"/>
              <a:t>…м…ю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i.ytimg.com/vi/rvy4g1r-32w/maxresdefault.jpg?sqp=-oaymwEmCIAKENAF8quKqQMa8AEB-AH-CYAC0AWKAgwIABABGGkgaShpMA8=&amp;rs=AOn4CLBcU6T5ut2WhS6GSHfWei5oOpZ--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63" r="14831" b="1860"/>
          <a:stretch/>
        </p:blipFill>
        <p:spPr bwMode="auto">
          <a:xfrm>
            <a:off x="7164288" y="5157192"/>
            <a:ext cx="1834239" cy="1450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812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Ь ЗНАК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Вос</a:t>
            </a:r>
            <a:r>
              <a:rPr lang="ru-RU" dirty="0">
                <a:solidFill>
                  <a:srgbClr val="FF0000"/>
                </a:solidFill>
              </a:rPr>
              <a:t>е</a:t>
            </a:r>
            <a:r>
              <a:rPr lang="ru-RU" dirty="0"/>
              <a:t>м</a:t>
            </a:r>
            <a:r>
              <a:rPr lang="ru-RU" dirty="0">
                <a:solidFill>
                  <a:srgbClr val="FF0000"/>
                </a:solidFill>
              </a:rPr>
              <a:t>ь</a:t>
            </a:r>
            <a:r>
              <a:rPr lang="ru-RU" dirty="0"/>
              <a:t>ю</a:t>
            </a:r>
          </a:p>
          <a:p>
            <a:r>
              <a:rPr lang="ru-RU" dirty="0"/>
              <a:t>Вос</a:t>
            </a:r>
            <a:r>
              <a:rPr lang="ru-RU" dirty="0">
                <a:solidFill>
                  <a:srgbClr val="FF0000"/>
                </a:solidFill>
              </a:rPr>
              <a:t>ь</a:t>
            </a:r>
            <a:r>
              <a:rPr lang="ru-RU" dirty="0"/>
              <a:t>м</a:t>
            </a:r>
            <a:r>
              <a:rPr lang="ru-RU" dirty="0">
                <a:solidFill>
                  <a:srgbClr val="FF0000"/>
                </a:solidFill>
              </a:rPr>
              <a:t>ь</a:t>
            </a:r>
            <a:r>
              <a:rPr lang="ru-RU" dirty="0"/>
              <a:t>ю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i.pinimg.com/736x/05/cc/c3/05ccc3f1053723914313fe237da2b23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09120"/>
            <a:ext cx="2160240" cy="216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7162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10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27561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-_Kot_v_Meshke.wav"/>
          </p:stSnd>
        </p:sndAc>
      </p:transition>
    </mc:Choice>
    <mc:Fallback xmlns="">
      <p:transition spd="slow">
        <p:sndAc>
          <p:stSnd>
            <p:snd r:embed="rId4" name="Svoya_igra_-_Kot_v_Meshk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ПАДЕЖ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Сорок в Д. п.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pic>
        <p:nvPicPr>
          <p:cNvPr id="31746" name="Picture 2" descr="https://cdn.ren.tv/cache/960x540/media/img/a6/b1/a6b191be8fdbf7faf743623ea34d5262dd4fb87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353274"/>
            <a:ext cx="3101314" cy="174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853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ПАДЕЖ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Сорок в Д. п.</a:t>
            </a:r>
          </a:p>
          <a:p>
            <a:r>
              <a:rPr lang="ru-RU" dirty="0"/>
              <a:t>Сорок</a:t>
            </a:r>
            <a:r>
              <a:rPr lang="ru-RU" dirty="0">
                <a:solidFill>
                  <a:srgbClr val="FF0000"/>
                </a:solidFill>
              </a:rPr>
              <a:t>а</a:t>
            </a:r>
            <a:r>
              <a:rPr lang="ru-RU" dirty="0"/>
              <a:t>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pic>
        <p:nvPicPr>
          <p:cNvPr id="44034" name="Picture 2" descr="https://image.myanimelist.net/ui/fkHpHKa8ZRvgXF3EvLfxXJwxEUD0Uw9ky_kPrNcD6QTm_FAu1rp1TftJf5C-AZJV9EhJWBupVl0_ClmmzhDcCuoX76b2-p9VW8lrAYy8lYpZh3_b3eP1-Dq2hYg7H8KLInc2OTIMQacAxpd8U4ZSE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40006"/>
            <a:ext cx="2520280" cy="240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195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ПАДЕЖ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Тридцать в Т. п.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cdn.ren.tv/cache/960x540/media/img/a6/b1/a6b191be8fdbf7faf743623ea34d5262dd4fb87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353274"/>
            <a:ext cx="3101314" cy="174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277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ПАДЕЖ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Тридцать в Т. п.</a:t>
            </a:r>
          </a:p>
          <a:p>
            <a:r>
              <a:rPr lang="ru-RU" dirty="0"/>
              <a:t>Тридцать</a:t>
            </a:r>
            <a:r>
              <a:rPr lang="ru-RU" dirty="0">
                <a:solidFill>
                  <a:srgbClr val="FF0000"/>
                </a:solidFill>
              </a:rPr>
              <a:t>ю</a:t>
            </a:r>
            <a:r>
              <a:rPr lang="ru-RU" dirty="0"/>
              <a:t>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image.myanimelist.net/ui/fkHpHKa8ZRvgXF3EvLfxXJwxEUD0Uw9ky_kPrNcD6QTm_FAu1rp1TftJf5C-AZJV9EhJWBupVl0_ClmmzhDcCuoX76b2-p9VW8lrAYy8lYpZh3_b3eP1-Dq2hYg7H8KLInc2OTIMQacAxpd8U4ZSE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40006"/>
            <a:ext cx="2520280" cy="240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147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ПАДЕЖ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Двести в </a:t>
            </a:r>
            <a:r>
              <a:rPr lang="ru-RU" dirty="0" err="1"/>
              <a:t>Р.п</a:t>
            </a:r>
            <a:r>
              <a:rPr lang="ru-RU" dirty="0"/>
              <a:t>.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cdn.ren.tv/cache/960x540/media/img/a6/b1/a6b191be8fdbf7faf743623ea34d5262dd4fb87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353274"/>
            <a:ext cx="3101314" cy="174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729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ПАДЕЖ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Двести в </a:t>
            </a:r>
            <a:r>
              <a:rPr lang="ru-RU" dirty="0" err="1"/>
              <a:t>Р.п</a:t>
            </a:r>
            <a:r>
              <a:rPr lang="ru-RU" dirty="0"/>
              <a:t>.</a:t>
            </a:r>
          </a:p>
          <a:p>
            <a:r>
              <a:rPr lang="ru-RU" dirty="0"/>
              <a:t>Дв</a:t>
            </a:r>
            <a:r>
              <a:rPr lang="ru-RU" dirty="0">
                <a:solidFill>
                  <a:srgbClr val="FF0000"/>
                </a:solidFill>
              </a:rPr>
              <a:t>ух</a:t>
            </a:r>
            <a:r>
              <a:rPr lang="ru-RU" dirty="0"/>
              <a:t>сот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image.myanimelist.net/ui/fkHpHKa8ZRvgXF3EvLfxXJwxEUD0Uw9ky_kPrNcD6QTm_FAu1rp1TftJf5C-AZJV9EhJWBupVl0_ClmmzhDcCuoX76b2-p9VW8lrAYy8lYpZh3_b3eP1-Dq2hYg7H8KLInc2OTIMQacAxpd8U4ZSE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40006"/>
            <a:ext cx="2520280" cy="240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93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ПАДЕЖ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Обе в  Т.п.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6" name="Picture 2" descr="https://cdn.ren.tv/cache/960x540/media/img/a6/b1/a6b191be8fdbf7faf743623ea34d5262dd4fb87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353274"/>
            <a:ext cx="3101314" cy="174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221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1.wav"/>
          </p:stSnd>
        </p:sndAc>
      </p:transition>
    </mc:Choice>
    <mc:Fallback xmlns="">
      <p:transition spd="slow">
        <p:sndAc>
          <p:stSnd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ПАДЕЖ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Обе в  Т.п. </a:t>
            </a:r>
          </a:p>
          <a:p>
            <a:r>
              <a:rPr lang="ru-RU" dirty="0"/>
              <a:t>Обе</a:t>
            </a:r>
            <a:r>
              <a:rPr lang="ru-RU" dirty="0">
                <a:solidFill>
                  <a:srgbClr val="FF0000"/>
                </a:solidFill>
              </a:rPr>
              <a:t>ими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image.myanimelist.net/ui/fkHpHKa8ZRvgXF3EvLfxXJwxEUD0Uw9ky_kPrNcD6QTm_FAu1rp1TftJf5C-AZJV9EhJWBupVl0_ClmmzhDcCuoX76b2-p9VW8lrAYy8lYpZh3_b3eP1-Dq2hYg7H8KLInc2OTIMQacAxpd8U4ZSE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40006"/>
            <a:ext cx="2520280" cy="240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775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восходящий ряд.wav"/>
          </p:stSnd>
        </p:sndAc>
      </p:transition>
    </mc:Choice>
    <mc:Fallback xmlns="">
      <p:transition spd="slow">
        <p:sndAc>
          <p:stSnd>
            <p:snd r:embed="rId5" name="восходящий ряд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ПАДЕЖ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2024 в П. п.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cdn.ren.tv/cache/960x540/media/img/a6/b1/a6b191be8fdbf7faf743623ea34d5262dd4fb87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353274"/>
            <a:ext cx="3101314" cy="174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044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ПАДЕЖ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2024 в П. п.</a:t>
            </a:r>
          </a:p>
          <a:p>
            <a:r>
              <a:rPr lang="ru-RU" dirty="0"/>
              <a:t>(о) дв</a:t>
            </a:r>
            <a:r>
              <a:rPr lang="ru-RU" dirty="0">
                <a:solidFill>
                  <a:srgbClr val="FF0000"/>
                </a:solidFill>
              </a:rPr>
              <a:t>е</a:t>
            </a:r>
            <a:r>
              <a:rPr lang="ru-RU" dirty="0"/>
              <a:t> тысяч</a:t>
            </a:r>
            <a:r>
              <a:rPr lang="ru-RU" dirty="0">
                <a:solidFill>
                  <a:srgbClr val="FF0000"/>
                </a:solidFill>
              </a:rPr>
              <a:t>и</a:t>
            </a:r>
            <a:r>
              <a:rPr lang="ru-RU" dirty="0"/>
              <a:t> двадцать четверт</a:t>
            </a:r>
            <a:r>
              <a:rPr lang="ru-RU" dirty="0">
                <a:solidFill>
                  <a:srgbClr val="FF0000"/>
                </a:solidFill>
              </a:rPr>
              <a:t>ом</a:t>
            </a:r>
            <a:r>
              <a:rPr lang="ru-RU" dirty="0"/>
              <a:t> год</a:t>
            </a:r>
            <a:r>
              <a:rPr lang="ru-RU" dirty="0">
                <a:solidFill>
                  <a:srgbClr val="FF0000"/>
                </a:solidFill>
              </a:rPr>
              <a:t>е </a:t>
            </a:r>
            <a:r>
              <a:rPr lang="ru-RU" dirty="0"/>
              <a:t>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image.myanimelist.net/ui/fkHpHKa8ZRvgXF3EvLfxXJwxEUD0Uw9ky_kPrNcD6QTm_FAu1rp1TftJf5C-AZJV9EhJWBupVl0_ClmmzhDcCuoX76b2-p9VW8lrAYy8lYpZh3_b3eP1-Dq2hYg7H8KLInc2OTIMQacAxpd8U4ZSE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40006"/>
            <a:ext cx="2520280" cy="240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543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ЧАСТЬ РЕЧИ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Определите часть речи выделенного слова </a:t>
            </a:r>
          </a:p>
          <a:p>
            <a:r>
              <a:rPr lang="ru-RU" dirty="0"/>
              <a:t>В этом году сын окончил </a:t>
            </a:r>
            <a:r>
              <a:rPr lang="ru-RU" b="1" i="1" u="sng" dirty="0"/>
              <a:t>шестой</a:t>
            </a:r>
            <a:r>
              <a:rPr lang="ru-RU" b="1" i="1" dirty="0"/>
              <a:t> </a:t>
            </a:r>
            <a:r>
              <a:rPr lang="ru-RU" dirty="0"/>
              <a:t>класс.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pic>
        <p:nvPicPr>
          <p:cNvPr id="41986" name="Picture 2" descr="https://avatars.dzeninfra.ru/get-zen_doc/1587710/pub_5e285f8aba281e00ae0cee28_5e28613332335400b12de733/scale_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93096"/>
            <a:ext cx="3096344" cy="200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483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ЧАСТЬ РЕЧИ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Определите часть речи выделенного слова </a:t>
            </a:r>
          </a:p>
          <a:p>
            <a:r>
              <a:rPr lang="ru-RU" dirty="0"/>
              <a:t>В этом году сын окончил </a:t>
            </a:r>
            <a:r>
              <a:rPr lang="ru-RU" b="1" i="1" u="sng" dirty="0"/>
              <a:t>шестой</a:t>
            </a:r>
            <a:r>
              <a:rPr lang="ru-RU" b="1" i="1" dirty="0"/>
              <a:t> </a:t>
            </a:r>
            <a:r>
              <a:rPr lang="ru-RU" dirty="0"/>
              <a:t>класс.</a:t>
            </a:r>
          </a:p>
          <a:p>
            <a:r>
              <a:rPr lang="ru-RU" dirty="0"/>
              <a:t>Имя числительное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pic>
        <p:nvPicPr>
          <p:cNvPr id="36868" name="Picture 4" descr="https://pichold.ru/wp-content/uploads/2023/10/6U637B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061" y="5031178"/>
            <a:ext cx="2088232" cy="156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872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38397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-_Kot_v_Meshke.wav"/>
          </p:stSnd>
        </p:sndAc>
      </p:transition>
    </mc:Choice>
    <mc:Fallback xmlns="">
      <p:transition spd="slow">
        <p:sndAc>
          <p:stSnd>
            <p:snd r:embed="rId4" name="Svoya_igra_-_Kot_v_Meshk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ЧАСТЬ РЕЧИ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Определите часть речи выделенного слова </a:t>
            </a:r>
          </a:p>
          <a:p>
            <a:r>
              <a:rPr lang="ru-RU" dirty="0"/>
              <a:t>Лисёнок сфотографировал </a:t>
            </a:r>
            <a:r>
              <a:rPr lang="ru-RU" b="1" i="1" u="sng" dirty="0"/>
              <a:t>тройку</a:t>
            </a:r>
            <a:r>
              <a:rPr lang="ru-RU" dirty="0"/>
              <a:t> лошадей.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6" name="Picture 2" descr="https://avatars.dzeninfra.ru/get-zen_doc/1587710/pub_5e285f8aba281e00ae0cee28_5e28613332335400b12de733/scale_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93096"/>
            <a:ext cx="3096344" cy="200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349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ЧАСТЬ РЕЧИ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Определите часть речи выделенного слова </a:t>
            </a:r>
          </a:p>
          <a:p>
            <a:r>
              <a:rPr lang="ru-RU" dirty="0"/>
              <a:t>Лисёнок сфотографировал </a:t>
            </a:r>
            <a:r>
              <a:rPr lang="ru-RU" b="1" i="1" u="sng" dirty="0"/>
              <a:t>тройку</a:t>
            </a:r>
            <a:r>
              <a:rPr lang="ru-RU" dirty="0"/>
              <a:t> лошадей.</a:t>
            </a:r>
          </a:p>
          <a:p>
            <a:r>
              <a:rPr lang="ru-RU" dirty="0"/>
              <a:t>Имя существительное 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4" descr="https://pichold.ru/wp-content/uploads/2023/10/6U637B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061" y="5031178"/>
            <a:ext cx="2088232" cy="156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914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ЧАСТЬ РЕЧИ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Определите часть речи выделенного слова </a:t>
            </a:r>
          </a:p>
          <a:p>
            <a:r>
              <a:rPr lang="ru-RU" dirty="0"/>
              <a:t>Спортсмен </a:t>
            </a:r>
            <a:r>
              <a:rPr lang="ru-RU" b="1" i="1" u="sng" dirty="0"/>
              <a:t>утроил</a:t>
            </a:r>
            <a:r>
              <a:rPr lang="ru-RU" dirty="0"/>
              <a:t> свои результаты.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avatars.dzeninfra.ru/get-zen_doc/1587710/pub_5e285f8aba281e00ae0cee28_5e28613332335400b12de733/scale_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93096"/>
            <a:ext cx="3096344" cy="200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8029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ЧАСТЬ РЕЧИ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Определите часть речи выделенного слова </a:t>
            </a:r>
          </a:p>
          <a:p>
            <a:r>
              <a:rPr lang="ru-RU" dirty="0"/>
              <a:t>Спортсмен </a:t>
            </a:r>
            <a:r>
              <a:rPr lang="ru-RU" b="1" i="1" u="sng" dirty="0"/>
              <a:t>утроил</a:t>
            </a:r>
            <a:r>
              <a:rPr lang="ru-RU" dirty="0"/>
              <a:t> свои результаты. </a:t>
            </a:r>
          </a:p>
          <a:p>
            <a:r>
              <a:rPr lang="ru-RU" dirty="0"/>
              <a:t>Глагол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4" descr="https://pichold.ru/wp-content/uploads/2023/10/6U637B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061" y="5031178"/>
            <a:ext cx="2088232" cy="156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67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ЧАСТЬ РЕЧИ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Определите часть речи выделенного слова </a:t>
            </a:r>
          </a:p>
          <a:p>
            <a:r>
              <a:rPr lang="ru-RU" dirty="0"/>
              <a:t>Повторить правила </a:t>
            </a:r>
            <a:r>
              <a:rPr lang="ru-RU" b="1" i="1" u="sng" dirty="0"/>
              <a:t>трижды.</a:t>
            </a:r>
            <a:r>
              <a:rPr lang="ru-RU" dirty="0"/>
              <a:t>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6" name="Picture 2" descr="https://avatars.dzeninfra.ru/get-zen_doc/1587710/pub_5e285f8aba281e00ae0cee28_5e28613332335400b12de733/scale_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93096"/>
            <a:ext cx="3096344" cy="200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71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1.wav"/>
          </p:stSnd>
        </p:sndAc>
      </p:transition>
    </mc:Choice>
    <mc:Fallback xmlns="">
      <p:transition spd="slow">
        <p:sndAc>
          <p:stSnd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ЧАСТЬ РЕЧИ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Определите часть речи выделенного слова </a:t>
            </a:r>
          </a:p>
          <a:p>
            <a:r>
              <a:rPr lang="ru-RU" dirty="0"/>
              <a:t>Повторить правила </a:t>
            </a:r>
            <a:r>
              <a:rPr lang="ru-RU" b="1" i="1" u="sng" dirty="0"/>
              <a:t>трижды.</a:t>
            </a:r>
          </a:p>
          <a:p>
            <a:r>
              <a:rPr lang="ru-RU" dirty="0"/>
              <a:t>Наречие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6" name="Picture 4" descr="https://pichold.ru/wp-content/uploads/2023/10/6U637B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061" y="5031178"/>
            <a:ext cx="2088232" cy="156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555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восходящий ряд.wav"/>
          </p:stSnd>
        </p:sndAc>
      </p:transition>
    </mc:Choice>
    <mc:Fallback xmlns="">
      <p:transition spd="slow">
        <p:sndAc>
          <p:stSnd>
            <p:snd r:embed="rId5" name="восходящий ряд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ЧАСТЬ РЕЧИ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Определите часть речи выделенного слова </a:t>
            </a:r>
          </a:p>
          <a:p>
            <a:r>
              <a:rPr lang="ru-RU" dirty="0"/>
              <a:t>Фигурист исполнил </a:t>
            </a:r>
            <a:r>
              <a:rPr lang="ru-RU" b="1" i="1" u="sng" dirty="0"/>
              <a:t>тройной</a:t>
            </a:r>
            <a:r>
              <a:rPr lang="ru-RU" dirty="0"/>
              <a:t> тулуп.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2" descr="https://avatars.dzeninfra.ru/get-zen_doc/1587710/pub_5e285f8aba281e00ae0cee28_5e28613332335400b12de733/scale_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93096"/>
            <a:ext cx="3096344" cy="200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075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ЧАСТЬ РЕЧИ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Определите часть речи выделенного слова </a:t>
            </a:r>
          </a:p>
          <a:p>
            <a:r>
              <a:rPr lang="ru-RU" dirty="0"/>
              <a:t>Фигурист исполнил </a:t>
            </a:r>
            <a:r>
              <a:rPr lang="ru-RU" b="1" i="1" u="sng" dirty="0"/>
              <a:t>тройной</a:t>
            </a:r>
            <a:r>
              <a:rPr lang="ru-RU" dirty="0"/>
              <a:t> тулуп. </a:t>
            </a:r>
          </a:p>
          <a:p>
            <a:r>
              <a:rPr lang="ru-RU" dirty="0"/>
              <a:t>Прилагательное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Picture 4" descr="https://pichold.ru/wp-content/uploads/2023/10/6U637B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061" y="5031178"/>
            <a:ext cx="2088232" cy="156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12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edaf4c57429c1d422f38c566ca989c97b173e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590</Words>
  <Application>Microsoft Office PowerPoint</Application>
  <PresentationFormat>Экран (4:3)</PresentationFormat>
  <Paragraphs>225</Paragraphs>
  <Slides>62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62</vt:i4>
      </vt:variant>
    </vt:vector>
  </HeadingPairs>
  <TitlesOfParts>
    <vt:vector size="63" baseType="lpstr">
      <vt:lpstr>Тема Office</vt:lpstr>
      <vt:lpstr>Презентация PowerPoint</vt:lpstr>
      <vt:lpstr>ТЕОРИЯ</vt:lpstr>
      <vt:lpstr>ПРЕДЛОЖЕНИЕ </vt:lpstr>
      <vt:lpstr>Ь ЗНАК </vt:lpstr>
      <vt:lpstr>ПАДЕЖ </vt:lpstr>
      <vt:lpstr>ЧАСТЬ РЕЧИ</vt:lpstr>
      <vt:lpstr>Презентация PowerPoint</vt:lpstr>
      <vt:lpstr>ТЕОРИЯ</vt:lpstr>
      <vt:lpstr>ТЕОРИЯ</vt:lpstr>
      <vt:lpstr>ТЕОРИЯ</vt:lpstr>
      <vt:lpstr>ТЕОРИЯ</vt:lpstr>
      <vt:lpstr>ТЕОРИЯ</vt:lpstr>
      <vt:lpstr>ТЕОРИЯ</vt:lpstr>
      <vt:lpstr>Презентация PowerPoint</vt:lpstr>
      <vt:lpstr>ТЕОРИЯ</vt:lpstr>
      <vt:lpstr>ТЕОРИЯ</vt:lpstr>
      <vt:lpstr>ТЕОРИЯ</vt:lpstr>
      <vt:lpstr>ТЕОРИЯ</vt:lpstr>
      <vt:lpstr>ПРЕДЛОЖЕНИЕ</vt:lpstr>
      <vt:lpstr>ПРЕДЛОЖЕНИЕ</vt:lpstr>
      <vt:lpstr>ПРЕДЛОЖЕНИЕ</vt:lpstr>
      <vt:lpstr>ПРЕДЛОЖЕНИЕ</vt:lpstr>
      <vt:lpstr>Презентация PowerPoint</vt:lpstr>
      <vt:lpstr>ПРЕДЛОЖЕНИЕ</vt:lpstr>
      <vt:lpstr>ПРЕДЛОЖЕНИЕ</vt:lpstr>
      <vt:lpstr>ПРЕДЛОЖЕНИЕ</vt:lpstr>
      <vt:lpstr>ПРЕДЛОЖЕНИЕ</vt:lpstr>
      <vt:lpstr>ПРЕДЛОЖЕНИЕ</vt:lpstr>
      <vt:lpstr>ПРЕДЛОЖЕНИЕ</vt:lpstr>
      <vt:lpstr>Ь ЗНАК</vt:lpstr>
      <vt:lpstr>Ь ЗНАК</vt:lpstr>
      <vt:lpstr>Ь ЗНАК</vt:lpstr>
      <vt:lpstr>Ь ЗНАК</vt:lpstr>
      <vt:lpstr>Ь ЗНАК</vt:lpstr>
      <vt:lpstr>Ь ЗНАК</vt:lpstr>
      <vt:lpstr>Ь ЗНАК</vt:lpstr>
      <vt:lpstr>Ь ЗНАК</vt:lpstr>
      <vt:lpstr>Презентация PowerPoint</vt:lpstr>
      <vt:lpstr>Ь ЗНАК</vt:lpstr>
      <vt:lpstr>Ь ЗНАК</vt:lpstr>
      <vt:lpstr>Презентация PowerPoint</vt:lpstr>
      <vt:lpstr>ПАДЕЖ</vt:lpstr>
      <vt:lpstr>ПАДЕЖ</vt:lpstr>
      <vt:lpstr>ПАДЕЖ</vt:lpstr>
      <vt:lpstr>ПАДЕЖ</vt:lpstr>
      <vt:lpstr>ПАДЕЖ</vt:lpstr>
      <vt:lpstr>ПАДЕЖ</vt:lpstr>
      <vt:lpstr>ПАДЕЖ</vt:lpstr>
      <vt:lpstr>ПАДЕЖ</vt:lpstr>
      <vt:lpstr>ПАДЕЖ</vt:lpstr>
      <vt:lpstr>ПАДЕЖ</vt:lpstr>
      <vt:lpstr>ЧАСТЬ РЕЧИ</vt:lpstr>
      <vt:lpstr>ЧАСТЬ РЕЧИ</vt:lpstr>
      <vt:lpstr>Презентация PowerPoint</vt:lpstr>
      <vt:lpstr>ЧАСТЬ РЕЧИ</vt:lpstr>
      <vt:lpstr>ЧАСТЬ РЕЧИ</vt:lpstr>
      <vt:lpstr>ЧАСТЬ РЕЧИ</vt:lpstr>
      <vt:lpstr>ЧАСТЬ РЕЧИ</vt:lpstr>
      <vt:lpstr>ЧАСТЬ РЕЧИ</vt:lpstr>
      <vt:lpstr>ЧАСТЬ РЕЧИ</vt:lpstr>
      <vt:lpstr>ЧАСТЬ РЕЧИ</vt:lpstr>
      <vt:lpstr>ЧАСТЬ РЕЧИ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Салтанат</dc:creator>
  <cp:lastModifiedBy>USER</cp:lastModifiedBy>
  <cp:revision>60</cp:revision>
  <dcterms:created xsi:type="dcterms:W3CDTF">2014-05-16T09:35:17Z</dcterms:created>
  <dcterms:modified xsi:type="dcterms:W3CDTF">2024-02-21T19:58:32Z</dcterms:modified>
</cp:coreProperties>
</file>