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57" autoAdjust="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0" Type="http://schemas.openxmlformats.org/officeDocument/2006/relationships/image" Target="../media/image9.jpeg"/><Relationship Id="rId4" Type="http://schemas.openxmlformats.org/officeDocument/2006/relationships/image" Target="../media/image4.jpeg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1.emf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1.jpeg"/><Relationship Id="rId7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.emf"/><Relationship Id="rId9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4.jpeg"/><Relationship Id="rId7" Type="http://schemas.openxmlformats.org/officeDocument/2006/relationships/image" Target="../media/image3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1.emf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188640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МИНИСТЕРСТВО НАУКИ И ВЫСШЕГО ОБРАЗОВАНИЯ РОССИЙСКОЙ ФЕДЕРАЦИИ</a:t>
            </a:r>
            <a:endParaRPr lang="ru-RU" sz="12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effectLst/>
                <a:latin typeface="Times New Roman"/>
                <a:ea typeface="Times New Roman"/>
              </a:rPr>
              <a:t>СИБИРСКИЙ КАЗАЧИЙ ИНСТИТУТ ТЕХНОЛОГИЙ И УПРАВЛЕНИЯ (ФИЛИАЛ)</a:t>
            </a:r>
            <a:endParaRPr lang="ru-RU" sz="12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effectLst/>
                <a:latin typeface="Times New Roman"/>
                <a:ea typeface="Times New Roman"/>
              </a:rPr>
              <a:t>ФЕДЕРАЛЬНОГО ГОСУДАРСТВЕННОГО БЮДЖЕТНОГО ОБРАЗОВАТЕЛЬНОГО УЧРЕЖДЕНИЯ</a:t>
            </a:r>
            <a:endParaRPr lang="ru-RU" sz="12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effectLst/>
                <a:latin typeface="Times New Roman"/>
                <a:ea typeface="Times New Roman"/>
              </a:rPr>
              <a:t>ВЫСШЕГО ОБРАЗОВАНИЯ «МОСКОВСКИЙ ГОСУДАРСТВЕННЫЙ УНИВЕРСИТЕТ</a:t>
            </a:r>
            <a:endParaRPr lang="ru-RU" sz="12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effectLst/>
                <a:latin typeface="Times New Roman"/>
                <a:ea typeface="Times New Roman"/>
              </a:rPr>
              <a:t>ТЕХНОЛОГИЙ И УПРАВЛЕНИЯ имени К.Г. РАЗУМОВСКОГО (Первый казачий университет)»</a:t>
            </a:r>
            <a:endParaRPr lang="ru-RU" sz="12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effectLst/>
                <a:latin typeface="Times New Roman"/>
                <a:ea typeface="Times New Roman"/>
              </a:rPr>
              <a:t>(СКИТУ (филиал) ФГБОУ ВО «МГУТУТ им. К.Г. РАЗУМОВСКОГО (ПКУ)»)</a:t>
            </a:r>
            <a:endParaRPr lang="ru-RU" sz="12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u="none" strike="noStrike" dirty="0" smtClean="0">
                <a:effectLst/>
                <a:latin typeface="Times New Roman"/>
                <a:ea typeface="Times New Roman"/>
              </a:rPr>
              <a:t>Совершенствование учебно-методического обеспечения профессиональных компетенций экономического направления и управления персоналом</a:t>
            </a:r>
            <a:endParaRPr lang="ru-RU" sz="2800" u="sng" dirty="0">
              <a:effectLst/>
              <a:latin typeface="Times New Roman"/>
              <a:ea typeface="Times New Roman"/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subTitle" idx="1"/>
          </p:nvPr>
        </p:nvSpPr>
        <p:spPr>
          <a:xfrm>
            <a:off x="6084168" y="5157192"/>
            <a:ext cx="2696344" cy="12709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>
              <a:defRPr sz="1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ru-RU" dirty="0" smtClean="0"/>
              <a:t>Выполнили преподаватели </a:t>
            </a:r>
            <a:r>
              <a:rPr lang="ru-RU" dirty="0" smtClean="0"/>
              <a:t>предметно-цикловой комиссии технологических дисциплин</a:t>
            </a:r>
            <a:endParaRPr lang="ru-RU" dirty="0" smtClean="0"/>
          </a:p>
          <a:p>
            <a:pPr algn="l"/>
            <a:r>
              <a:rPr lang="ru-RU" dirty="0" smtClean="0"/>
              <a:t>О.Е. Михайлова</a:t>
            </a:r>
          </a:p>
          <a:p>
            <a:pPr algn="l"/>
            <a:r>
              <a:rPr lang="ru-RU" dirty="0" smtClean="0"/>
              <a:t>Л.А. Волкова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61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effectLst/>
                <a:latin typeface="Times New Roman"/>
                <a:ea typeface="Times New Roman"/>
              </a:rPr>
              <a:t>Цели методической работы </a:t>
            </a:r>
          </a:p>
          <a:p>
            <a:pPr algn="ctr"/>
            <a:r>
              <a:rPr lang="ru-RU" sz="2800" b="1" i="1" dirty="0" smtClean="0">
                <a:effectLst/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148241"/>
              </p:ext>
            </p:extLst>
          </p:nvPr>
        </p:nvGraphicFramePr>
        <p:xfrm>
          <a:off x="467544" y="1214755"/>
          <a:ext cx="8208912" cy="533311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576064"/>
                <a:gridCol w="7632848"/>
              </a:tblGrid>
              <a:tr h="568071">
                <a:tc rowSpan="8"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Цели методической работы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 Обновление процесса воспитания с учётом социальной обстановки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 Расширение содержания образования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3) Широкое вовлечение студентов в научно-поисковую деятельность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4) Изучение, апробация, внедрение отечественного и международного передового педагогического опыта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5) Внедрение дистанционного обучения как современной технологии обучения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6) Пропаганда и поддержка инновационной деятельности педагогов колледжа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7) Повышение профессиональной компетентности педагогических работников в области диагностики, мониторинга, оценки и самооценки деятельности студентов и организация деятельности преподавателя с включением в образовательный процесс информационных технологий.</a:t>
                      </a:r>
                      <a:endParaRPr lang="ru-RU" sz="1800" b="1" u="sng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8) Создание условий для оценки и </a:t>
                      </a:r>
                      <a:r>
                        <a:rPr lang="ru-RU" sz="18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колледжского</a:t>
                      </a:r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использования ценного педагогического опыта</a:t>
                      </a:r>
                      <a:endParaRPr lang="ru-RU" sz="1800" b="1" u="sng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7819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Основные задачи</a:t>
            </a:r>
            <a:r>
              <a:rPr lang="ru-RU" sz="2800" b="1" i="1" dirty="0" smtClean="0">
                <a:effectLst/>
                <a:latin typeface="Times New Roman"/>
                <a:ea typeface="Times New Roman"/>
              </a:rPr>
              <a:t> методической работы </a:t>
            </a:r>
          </a:p>
          <a:p>
            <a:pPr algn="ctr"/>
            <a:r>
              <a:rPr lang="ru-RU" sz="2800" b="1" i="1" dirty="0" smtClean="0">
                <a:effectLst/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534659"/>
              </p:ext>
            </p:extLst>
          </p:nvPr>
        </p:nvGraphicFramePr>
        <p:xfrm>
          <a:off x="251520" y="1124744"/>
          <a:ext cx="8712968" cy="552615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11436"/>
                <a:gridCol w="8101532"/>
              </a:tblGrid>
              <a:tr h="568071">
                <a:tc rowSpan="1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задачи методической работы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vert="vert27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1) Обеспечение оперативного информирования педагогов о инновационных образовательных и воспитательных технологиях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2) Систематическое, всестороннее изучение и анализ педагогической деятельности на основе диагностики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3) Формирование комплексной системы оценки качества подготовки выпускников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4) Формирование умений и навыков у преподавателя по анализу образовательного процесса в целом и самоанализа своей учебно-воспитательной деятельности в частности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5) Совершенствование методики, повышение эффективности проведения всех видов учебных занятий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6) Совершенствование учебных планов и программ в соответствии с ФГОС СПО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7) Обновление и совершенствование знаний в области преподаваемых дисциплин</a:t>
                      </a:r>
                      <a:endParaRPr lang="ru-RU" sz="1400" b="1" u="sng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8) Подготовка пособий и других учебно-методических материалов, отвечающих современным требованиям педагогики и психологии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9) Стимулирование постоянного роста профессионального мастерства через коллективную и индивидуальную деятельность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576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u="none" strike="noStrike" dirty="0" smtClean="0">
                          <a:effectLst/>
                          <a:latin typeface="Times New Roman"/>
                          <a:ea typeface="Times New Roman"/>
                        </a:rPr>
                        <a:t>10) Организационно-методическое обеспечение аттестации педагогических кадров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57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dirty="0" smtClean="0">
                          <a:effectLst/>
                          <a:latin typeface="Times New Roman"/>
                          <a:ea typeface="Times New Roman"/>
                        </a:rPr>
                        <a:t>11) Совершенствование деятельности по организации и содействию творческой, активной, самостоятельной работы студентов, как на занятиях, так и во </a:t>
                      </a:r>
                      <a:r>
                        <a:rPr lang="ru-RU" sz="1400" b="1" u="none" strike="noStrike" dirty="0" err="1" smtClean="0">
                          <a:effectLst/>
                          <a:latin typeface="Times New Roman"/>
                          <a:ea typeface="Times New Roman"/>
                        </a:rPr>
                        <a:t>внеучебное</a:t>
                      </a:r>
                      <a:r>
                        <a:rPr lang="ru-RU" sz="1400" b="1" u="none" strike="noStrike" dirty="0" smtClean="0">
                          <a:effectLst/>
                          <a:latin typeface="Times New Roman"/>
                          <a:ea typeface="Times New Roman"/>
                        </a:rPr>
                        <a:t>  время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</a:rPr>
                        <a:t>12) Совершенствование методов и стиля взаимодействия со студентами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668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Направления методической работы </a:t>
            </a:r>
            <a:endParaRPr lang="ru-RU" sz="2800" b="1" i="1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/>
            <a:r>
              <a:rPr lang="ru-RU" sz="2800" b="1" i="1" dirty="0" smtClean="0">
                <a:effectLst/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843642"/>
              </p:ext>
            </p:extLst>
          </p:nvPr>
        </p:nvGraphicFramePr>
        <p:xfrm>
          <a:off x="683568" y="1214755"/>
          <a:ext cx="8208912" cy="538295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2088"/>
                <a:gridCol w="7416824"/>
              </a:tblGrid>
              <a:tr h="585175">
                <a:tc rowSpan="7"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методической работы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Тематические семинары</a:t>
                      </a:r>
                      <a:endParaRPr lang="ru-RU" sz="2000" b="1" u="sng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39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Организация методических уголков в учебных кабинетах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227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Обзор научной, технической и педагогической литературы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39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4) Открытые учебные занятия и воспитательные мероприятия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39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5) </a:t>
                      </a:r>
                      <a:r>
                        <a:rPr lang="ru-RU" sz="2000" b="1" u="none" strike="noStrike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Взаимопосещение</a:t>
                      </a:r>
                      <a:r>
                        <a:rPr lang="ru-RU" sz="2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учебных занятий (ведётся по графику)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015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6) Проведение смотров - конкурсов педагогических и студенческих творческих работ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7) Разработка методических пособий</a:t>
                      </a:r>
                      <a:endParaRPr lang="ru-RU" sz="2000" b="1" u="sng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8) Наставничества опытных преподавателей над молодыми педагогами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39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9) Создание фонда методических разработок, УМК</a:t>
                      </a:r>
                      <a:endParaRPr lang="ru-RU" sz="2000" b="1" u="sng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418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Научно-методическая деятельность </a:t>
            </a:r>
            <a:endParaRPr lang="ru-RU" sz="2800" b="1" i="1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/>
            <a:r>
              <a:rPr lang="ru-RU" sz="2800" b="1" i="1" dirty="0" smtClean="0">
                <a:effectLst/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6508" y="1484784"/>
            <a:ext cx="2232248" cy="122413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Личностно -ориентированное обучение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6507" y="3212976"/>
            <a:ext cx="2293932" cy="122413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1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информационно-коммуникационных технологий</a:t>
            </a:r>
            <a:endParaRPr lang="ru-RU" sz="1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4941168"/>
            <a:ext cx="2232248" cy="122413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методическом объединении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2505976" y="1660098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2500536" y="2096852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2500536" y="2483441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2490439" y="3356992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2490439" y="3704339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2498572" y="4077072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500536" y="5085184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2505976" y="5483339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2498572" y="5923894"/>
            <a:ext cx="360040" cy="24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968161" y="1572356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с учетом уровня развития студента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958353" y="2009110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разнообразных форм обучения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966607" y="2462145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развивающих технологий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931599" y="3216108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презентаций к занятиям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947282" y="3660468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ресурсами Интернет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958353" y="4110894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готовых обучающих программ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966607" y="4997442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Выступления на конференциях и педсоветах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966607" y="5483339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на родительских собраниях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966607" y="5923894"/>
            <a:ext cx="5184576" cy="329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открытых уроков</a:t>
            </a:r>
          </a:p>
        </p:txBody>
      </p:sp>
    </p:spTree>
    <p:extLst>
      <p:ext uri="{BB962C8B-B14F-4D97-AF65-F5344CB8AC3E}">
        <p14:creationId xmlns:p14="http://schemas.microsoft.com/office/powerpoint/2010/main" val="278418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Анализ и обобщение опыта учебно-методической работы </a:t>
            </a:r>
            <a:r>
              <a:rPr lang="ru-RU" sz="2800" b="1" i="1" dirty="0"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5" name="Нашивка 4"/>
          <p:cNvSpPr/>
          <p:nvPr/>
        </p:nvSpPr>
        <p:spPr>
          <a:xfrm>
            <a:off x="247195" y="1272195"/>
            <a:ext cx="576064" cy="36004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Нашивка 5"/>
          <p:cNvSpPr/>
          <p:nvPr/>
        </p:nvSpPr>
        <p:spPr>
          <a:xfrm>
            <a:off x="254503" y="1873594"/>
            <a:ext cx="576064" cy="36004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Нашивка 6"/>
          <p:cNvSpPr/>
          <p:nvPr/>
        </p:nvSpPr>
        <p:spPr>
          <a:xfrm>
            <a:off x="254503" y="2741744"/>
            <a:ext cx="576064" cy="36004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254503" y="3429000"/>
            <a:ext cx="576064" cy="36004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309811" y="4113076"/>
            <a:ext cx="576064" cy="36004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Нашивка 9"/>
          <p:cNvSpPr/>
          <p:nvPr/>
        </p:nvSpPr>
        <p:spPr>
          <a:xfrm>
            <a:off x="327652" y="4737768"/>
            <a:ext cx="576064" cy="36004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>
            <a:off x="340594" y="5373216"/>
            <a:ext cx="576064" cy="36004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Нашивка 11"/>
          <p:cNvSpPr/>
          <p:nvPr/>
        </p:nvSpPr>
        <p:spPr>
          <a:xfrm>
            <a:off x="339211" y="5997058"/>
            <a:ext cx="576064" cy="36004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936129" y="1200187"/>
            <a:ext cx="8064896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i="1" dirty="0" smtClean="0">
                <a:solidFill>
                  <a:schemeClr val="tx1"/>
                </a:solidFill>
              </a:rPr>
              <a:t>Разработано и скорректировано содержание рабочих программ учебных дисциплин,</a:t>
            </a:r>
            <a:r>
              <a:rPr lang="ru-RU" sz="1700" b="1" i="1" baseline="0" dirty="0" smtClean="0">
                <a:solidFill>
                  <a:schemeClr val="tx1"/>
                </a:solidFill>
              </a:rPr>
              <a:t> профессиональных модулей, учебных практик</a:t>
            </a:r>
            <a:endParaRPr lang="ru-RU" sz="1700" b="1" i="1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57547" y="1844824"/>
            <a:ext cx="8064896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i="1" dirty="0" smtClean="0">
                <a:solidFill>
                  <a:schemeClr val="tx1"/>
                </a:solidFill>
              </a:rPr>
              <a:t>Выполнено календарно-тематическое планирование по дисциплинам и МДК</a:t>
            </a:r>
            <a:endParaRPr lang="ru-RU" sz="1700" b="1" i="1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41496" y="2547440"/>
            <a:ext cx="8054162" cy="7735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i="1" dirty="0" smtClean="0">
                <a:solidFill>
                  <a:schemeClr val="tx1"/>
                </a:solidFill>
              </a:rPr>
              <a:t>Разработаны и апробированы методические указания по выполнению практических работ, контрольных работ, по организации и проведению самостоятельной работе студентов</a:t>
            </a:r>
            <a:endParaRPr lang="ru-RU" sz="1700" b="1" i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000692" y="3429000"/>
            <a:ext cx="8064896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i="1" dirty="0" smtClean="0">
                <a:solidFill>
                  <a:schemeClr val="tx1"/>
                </a:solidFill>
              </a:rPr>
              <a:t>Составлены и апробированы фонды</a:t>
            </a:r>
            <a:r>
              <a:rPr lang="ru-RU" sz="1700" b="1" i="1" baseline="0" dirty="0" smtClean="0">
                <a:solidFill>
                  <a:schemeClr val="tx1"/>
                </a:solidFill>
              </a:rPr>
              <a:t> оценочных средств для проведения текущей и промежуточной аттестации</a:t>
            </a:r>
            <a:endParaRPr lang="ru-RU" sz="1700" b="1" i="1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000692" y="4041068"/>
            <a:ext cx="8064896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i="1" dirty="0" smtClean="0">
                <a:solidFill>
                  <a:schemeClr val="tx1"/>
                </a:solidFill>
              </a:rPr>
              <a:t>Составлен список тем рефератов по дисциплинам, МДК</a:t>
            </a:r>
            <a:endParaRPr lang="ru-RU" sz="1700" b="1" i="1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15158" y="4665760"/>
            <a:ext cx="8064896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i="1" dirty="0" smtClean="0">
                <a:solidFill>
                  <a:schemeClr val="tx1"/>
                </a:solidFill>
              </a:rPr>
              <a:t>Разработаны и апробированы тестовые задания по темам, разделам, дисциплинам, МДК</a:t>
            </a:r>
            <a:endParaRPr lang="ru-RU" sz="1700" b="1" i="1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026088" y="5301208"/>
            <a:ext cx="8064896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i="1" dirty="0" smtClean="0">
                <a:solidFill>
                  <a:schemeClr val="tx1"/>
                </a:solidFill>
              </a:rPr>
              <a:t>Участие </a:t>
            </a:r>
            <a:r>
              <a:rPr lang="ru-RU" sz="1700" b="1" i="1" baseline="0" dirty="0" smtClean="0">
                <a:solidFill>
                  <a:schemeClr val="tx1"/>
                </a:solidFill>
              </a:rPr>
              <a:t> в работе методического объединения преподавателей экономических и бухгалтерских дисциплин в системе СПО Омской области</a:t>
            </a:r>
            <a:endParaRPr lang="ru-RU" sz="1700" b="1" i="1" dirty="0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26088" y="5913276"/>
            <a:ext cx="8064896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i="1" dirty="0" smtClean="0">
                <a:solidFill>
                  <a:schemeClr val="tx1"/>
                </a:solidFill>
              </a:rPr>
              <a:t>Реализация внешней и внутренней системы повышения квалификации преподавателей</a:t>
            </a:r>
            <a:endParaRPr lang="ru-RU" sz="17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18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8" descr="C:\Users\Stelker\AppData\Local\Temp\Rar$DIa5024.3463\PHOTO-2021-06-03-18-13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60" y="4523509"/>
            <a:ext cx="1753927" cy="233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C:\Users\Stelker\AppData\Local\Temp\Rar$DIa5024.20181\PHOTO-2021-06-03-18-14-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190636"/>
            <a:ext cx="1764196" cy="235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Stelker\AppData\Local\Temp\Rar$DIa5024.32431\PHOTO-2021-06-03-18-12-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985" y="3482810"/>
            <a:ext cx="1692247" cy="225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Stelker\AppData\Local\Temp\Rar$DIa5024.39872\PHOTO-2021-06-03-18-12-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764" y="4489160"/>
            <a:ext cx="1514708" cy="2019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Stelker\AppData\Local\Temp\Rar$DIa5024.27751\PHOTO-2021-06-03-18-12-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390" y="2351484"/>
            <a:ext cx="1591594" cy="212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олна 4"/>
          <p:cNvSpPr/>
          <p:nvPr/>
        </p:nvSpPr>
        <p:spPr>
          <a:xfrm>
            <a:off x="3033938" y="1340768"/>
            <a:ext cx="4490389" cy="1512168"/>
          </a:xfrm>
          <a:prstGeom prst="wav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Подготовка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участия студентов во внутренних</a:t>
            </a:r>
            <a:r>
              <a:rPr lang="ru-RU" b="1" baseline="0" dirty="0" smtClean="0">
                <a:solidFill>
                  <a:schemeClr val="tx1"/>
                </a:solidFill>
              </a:rPr>
              <a:t> и Всероссийских к</a:t>
            </a:r>
            <a:r>
              <a:rPr lang="ru-RU" b="1" dirty="0" smtClean="0">
                <a:solidFill>
                  <a:schemeClr val="tx1"/>
                </a:solidFill>
              </a:rPr>
              <a:t>онкурсах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7" name="Picture 5" descr="C:\Users\Stelker\AppData\Local\Temp\Rar$DIa5024.47719\PHOTO-2021-06-03-18-12-5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11286"/>
            <a:ext cx="1745220" cy="232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Результаты учебно-методической работы </a:t>
            </a:r>
            <a:endParaRPr lang="ru-RU" sz="2800" b="1" i="1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ctr"/>
            <a:r>
              <a:rPr lang="ru-RU" sz="2800" b="1" i="1" dirty="0" smtClean="0">
                <a:effectLst/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6" name="Picture 6" descr="C:\Users\Stelker\AppData\Local\Temp\Rar$DIa5024.829\PHOTO-2021-06-03-18-13-0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8" y="1194878"/>
            <a:ext cx="1678130" cy="223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Stelker\AppData\Local\Temp\Rar$DIa5024.26253\PHOTO-2021-06-03-18-14-19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225" y="1340768"/>
            <a:ext cx="1779662" cy="237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Stelker\AppData\Local\Temp\Rar$DIa5024.4411\PHOTO-2021-06-03-18-13-18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591377"/>
            <a:ext cx="1683411" cy="224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C:\Users\Stelker\AppData\Local\Temp\Rar$DIa5024.7292\PHOTO-2021-06-03-18-13-48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7" y="3717032"/>
            <a:ext cx="1744861" cy="232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18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Stelker\Desktop\PHOTO-2021-10-19-10-12-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4653136"/>
            <a:ext cx="3158213" cy="215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Stelker\Downloads\PHOTO-2021-05-13-05-24-12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155" y="4221088"/>
            <a:ext cx="2589616" cy="194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Stelker\AppData\Local\Temp\Rar$DIa7664.6425\IMG_50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66587"/>
            <a:ext cx="2798173" cy="209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C:\Users\Stelker\Desktop\Статья\PHOTO-2021-01-25-21-12-18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359" y="1121017"/>
            <a:ext cx="2798173" cy="209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Stelker\AppData\Local\Temp\Rar$DIa6788.18110\PHOTO-2021-01-29-08-16-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75912"/>
            <a:ext cx="2651787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Stelker\Downloads\PHOTO-2021-06-02-07-59-37 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46" y="4653136"/>
            <a:ext cx="2838674" cy="212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Stelker\AppData\Local\Temp\Rar$DIa6720.39066\PHOTO-2021-03-16-06-55-2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24" y="1183000"/>
            <a:ext cx="2981848" cy="223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Stelker\AppData\Local\Temp\Rar$DIa7356.21948\PHOTO-2021-01-29-08-17-1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6" y="2778355"/>
            <a:ext cx="2915816" cy="218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Результаты учебно-методической работы </a:t>
            </a:r>
          </a:p>
          <a:p>
            <a:pPr algn="ctr"/>
            <a:r>
              <a:rPr lang="ru-RU" sz="2800" b="1" i="1" dirty="0"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5" name="Волна 4"/>
          <p:cNvSpPr/>
          <p:nvPr/>
        </p:nvSpPr>
        <p:spPr>
          <a:xfrm>
            <a:off x="2584376" y="2852936"/>
            <a:ext cx="4032448" cy="1368152"/>
          </a:xfrm>
          <a:prstGeom prst="wav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Подготовка участия студентов во </a:t>
            </a:r>
            <a:r>
              <a:rPr lang="ru-RU" b="1" baseline="0" dirty="0" smtClean="0">
                <a:solidFill>
                  <a:schemeClr val="tx1"/>
                </a:solidFill>
              </a:rPr>
              <a:t>Всероссийских и Международных Олимпиадах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18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C:\Users\Stelker\AppData\Local\Temp\Rar$DIa7548.14659\PHOTO-2021-06-03-21-09-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350" y="1147638"/>
            <a:ext cx="2873650" cy="215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Stelker\Downloads\IMG_0329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677" y="3936373"/>
            <a:ext cx="2724995" cy="204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Результаты учебно-методической работы </a:t>
            </a:r>
          </a:p>
          <a:p>
            <a:pPr algn="ctr"/>
            <a:r>
              <a:rPr lang="ru-RU" sz="2800" b="1" i="1" dirty="0"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5" name="Picture 2" descr="C:\Users\Stelker\Downloads\IMG_0169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151" y="4748463"/>
            <a:ext cx="2679371" cy="2009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Stelker\Downloads\IMG_0178 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49080"/>
            <a:ext cx="2633647" cy="197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олна 6"/>
          <p:cNvSpPr/>
          <p:nvPr/>
        </p:nvSpPr>
        <p:spPr>
          <a:xfrm>
            <a:off x="4474586" y="5266317"/>
            <a:ext cx="4636202" cy="1491674"/>
          </a:xfrm>
          <a:prstGeom prst="wave">
            <a:avLst>
              <a:gd name="adj1" fmla="val 12500"/>
              <a:gd name="adj2" fmla="val 193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Организация и проведение тематических недель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" name="Picture 2" descr="C:\Users\Stelker\AppData\Local\Temp\Rar$DIa5024.33597\PHOTO-2021-06-03-18-14-2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47638"/>
            <a:ext cx="2752929" cy="206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Волна 10"/>
          <p:cNvSpPr/>
          <p:nvPr/>
        </p:nvSpPr>
        <p:spPr>
          <a:xfrm>
            <a:off x="2492152" y="1300038"/>
            <a:ext cx="4636202" cy="1782197"/>
          </a:xfrm>
          <a:prstGeom prst="wave">
            <a:avLst>
              <a:gd name="adj1" fmla="val 12500"/>
              <a:gd name="adj2" fmla="val 193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Использование современных образовательных технологий в учебной и воспитательной работе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3" name="Picture 5" descr="C:\Users\Stelker\AppData\Local\Temp\Rar$DIa7548.2687\PHOTO-2021-06-03-21-09-3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9" y="2682044"/>
            <a:ext cx="2592288" cy="19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Stelker\AppData\Local\Temp\Rar$DIa5024.42930\PHOTO-2021-06-03-18-14-4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701" y="2682044"/>
            <a:ext cx="2556285" cy="191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18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Результаты учебно-методической работы </a:t>
            </a:r>
          </a:p>
          <a:p>
            <a:pPr algn="ctr"/>
            <a:r>
              <a:rPr lang="ru-RU" sz="2800" b="1" i="1" dirty="0"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5" name="Волна 4"/>
          <p:cNvSpPr/>
          <p:nvPr/>
        </p:nvSpPr>
        <p:spPr>
          <a:xfrm>
            <a:off x="2400190" y="1047477"/>
            <a:ext cx="3870496" cy="1412776"/>
          </a:xfrm>
          <a:prstGeom prst="wav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Участие во Всероссийских профессиональных педагогических олимпиадах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Волна 5"/>
          <p:cNvSpPr/>
          <p:nvPr/>
        </p:nvSpPr>
        <p:spPr>
          <a:xfrm>
            <a:off x="2771800" y="5290286"/>
            <a:ext cx="3870496" cy="1412776"/>
          </a:xfrm>
          <a:prstGeom prst="wav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Участие во Всероссийских профессиональных педагогических конкурсах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7" name="Picture 2" descr="C:\Users\Stelker\AppData\Local\Temp\Rar$DIa5024.1230\PHOTO-2021-06-03-18-15-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45" y="1047477"/>
            <a:ext cx="1872208" cy="249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telker\AppData\Local\Temp\Rar$DIa5024.10126\PHOTO-2021-06-03-18-15-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61" y="3876092"/>
            <a:ext cx="1923678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Stelker\AppData\Local\Temp\Rar$DIa5024.18440\PHOTO-2021-06-03-18-15-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809" y="2295996"/>
            <a:ext cx="2067694" cy="275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Stelker\AppData\Local\Temp\Rar$DIa5024.20807\PHOTO-2021-06-03-18-15-5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425973"/>
            <a:ext cx="216024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Stelker\AppData\Local\Temp\Rar$DIa3976.498\Диплом Победителя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066782"/>
            <a:ext cx="2052187" cy="290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Stelker\AppData\Local\Temp\Rar$DIa5024.36546\PHOTO-2021-06-03-18-16-3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156" y="3674458"/>
            <a:ext cx="2276316" cy="303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18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Stelker\AppData\Local\Temp\Rar$DIa5752.44447\PHOTO-2021-06-04-21-27-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617" y="2583220"/>
            <a:ext cx="2915816" cy="163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telker\AppData\Local\Temp\Rar$DIa5752.48177\PHOTO-2021-06-04-21-27-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7" y="1488012"/>
            <a:ext cx="3033693" cy="170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Stelker\AppData\Local\Temp\Rar$DIa6040.3821\PHOTO-2021-06-04-21-18-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369535"/>
            <a:ext cx="2468738" cy="185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4006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60648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prstClr val="black"/>
                </a:solidFill>
                <a:latin typeface="Times New Roman"/>
                <a:ea typeface="Times New Roman"/>
              </a:rPr>
              <a:t>Результаты учебно-методической работы </a:t>
            </a:r>
          </a:p>
          <a:p>
            <a:pPr algn="ctr"/>
            <a:r>
              <a:rPr lang="ru-RU" sz="2800" b="1" i="1" dirty="0">
                <a:latin typeface="Times New Roman"/>
                <a:ea typeface="Times New Roman"/>
              </a:rPr>
              <a:t>ПЦК ТД СКИТУ</a:t>
            </a:r>
            <a:endParaRPr lang="ru-RU" sz="2800" b="1" i="1" u="sng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5" name="Волна 4"/>
          <p:cNvSpPr/>
          <p:nvPr/>
        </p:nvSpPr>
        <p:spPr>
          <a:xfrm>
            <a:off x="2627784" y="4221088"/>
            <a:ext cx="3888432" cy="1944216"/>
          </a:xfrm>
          <a:prstGeom prst="wave">
            <a:avLst>
              <a:gd name="adj1" fmla="val 12500"/>
              <a:gd name="adj2" fmla="val 22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Рост удовлетворенности педагогов своей профессиональной</a:t>
            </a:r>
            <a:r>
              <a:rPr lang="ru-RU" b="1" baseline="0" dirty="0" smtClean="0">
                <a:solidFill>
                  <a:schemeClr val="tx1"/>
                </a:solidFill>
              </a:rPr>
              <a:t> деятельностью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6" name="Picture 2" descr="C:\Users\Stelker\AppData\Local\Temp\Rar$DIa5024.23711\PHOTO-2021-06-03-18-16-0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17032"/>
            <a:ext cx="2085696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Stelker\AppData\Local\Temp\Rar$DIa5024.40272\PHOTO-2021-06-03-18-16-4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520" y="3765418"/>
            <a:ext cx="2082458" cy="277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Волна 7"/>
          <p:cNvSpPr/>
          <p:nvPr/>
        </p:nvSpPr>
        <p:spPr>
          <a:xfrm>
            <a:off x="2555776" y="1306780"/>
            <a:ext cx="3456749" cy="1408458"/>
          </a:xfrm>
          <a:prstGeom prst="wave">
            <a:avLst>
              <a:gd name="adj1" fmla="val 12500"/>
              <a:gd name="adj2" fmla="val -51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Повышение квалификации и категории педагогов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Stelker\AppData\Local\Temp\Rar$DIa6040.8004\PHOTO-2021-06-04-21-18-2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525" y="1214755"/>
            <a:ext cx="2750912" cy="206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188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672</Words>
  <Application>Microsoft Office PowerPoint</Application>
  <PresentationFormat>Экран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Совершенствование учебно-методического обеспечения профессиональных компетенций экономического направления и управления персоналом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Совершенствование учебно-методического обеспечения профессиональных компетенций экономического направления и управления персоналом</dc:title>
  <dc:creator>Stelker</dc:creator>
  <cp:lastModifiedBy>Stelker</cp:lastModifiedBy>
  <cp:revision>17</cp:revision>
  <dcterms:created xsi:type="dcterms:W3CDTF">2021-06-04T12:20:53Z</dcterms:created>
  <dcterms:modified xsi:type="dcterms:W3CDTF">2021-10-20T11:56:19Z</dcterms:modified>
</cp:coreProperties>
</file>