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0" r:id="rId3"/>
    <p:sldId id="256" r:id="rId4"/>
    <p:sldId id="267" r:id="rId5"/>
    <p:sldId id="268" r:id="rId6"/>
    <p:sldId id="269" r:id="rId7"/>
    <p:sldId id="271" r:id="rId8"/>
    <p:sldId id="272" r:id="rId9"/>
    <p:sldId id="275" r:id="rId10"/>
    <p:sldId id="276" r:id="rId11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FF"/>
    <a:srgbClr val="00CC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1243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Заголовок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Замещающий текст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1028" name="Замещающая дата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ru-RU"/>
          </a:p>
        </p:txBody>
      </p:sp>
      <p:sp>
        <p:nvSpPr>
          <p:cNvPr id="1029" name="Замещающий нижний колонтитул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ru-RU"/>
          </a:p>
        </p:txBody>
      </p:sp>
      <p:sp>
        <p:nvSpPr>
          <p:cNvPr id="1030" name="Замещающий номер слайда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wmf"/><Relationship Id="rId1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wmf"/><Relationship Id="rId1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Прямоугольник 38913"/>
          <p:cNvSpPr/>
          <p:nvPr/>
        </p:nvSpPr>
        <p:spPr>
          <a:xfrm>
            <a:off x="468313" y="620713"/>
            <a:ext cx="8207375" cy="561657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8915" name="Прямоугольник 38914"/>
          <p:cNvSpPr/>
          <p:nvPr/>
        </p:nvSpPr>
        <p:spPr>
          <a:xfrm>
            <a:off x="611188" y="765175"/>
            <a:ext cx="7921625" cy="532765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8916" name="Заголовок 38915"/>
          <p:cNvSpPr>
            <a:spLocks noGrp="1"/>
          </p:cNvSpPr>
          <p:nvPr>
            <p:ph type="ctrTitle"/>
          </p:nvPr>
        </p:nvSpPr>
        <p:spPr>
          <a:xfrm>
            <a:off x="684213" y="2565400"/>
            <a:ext cx="7632700" cy="1470025"/>
          </a:xfrm>
          <a:ln/>
        </p:spPr>
        <p:txBody>
          <a:bodyPr anchor="ctr" anchorCtr="0"/>
          <a:p>
            <a:pPr algn="r" defTabSz="914400">
              <a:buClrTx/>
              <a:buSzTx/>
              <a:buFontTx/>
              <a:buNone/>
            </a:pPr>
            <a:r>
              <a:rPr sz="4000" kern="1200" baseline="0">
                <a:solidFill>
                  <a:srgbClr val="A5002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Математическое моделирование в школьном курсе математики</a:t>
            </a:r>
            <a:br>
              <a:rPr sz="4000" kern="1200" baseline="0">
                <a:solidFill>
                  <a:srgbClr val="A50021"/>
                </a:solidFill>
                <a:latin typeface="Arial" panose="020B0604020202020204" pitchFamily="34" charset="0"/>
                <a:ea typeface="Arial" panose="020B0604020202020204" pitchFamily="34" charset="0"/>
              </a:rPr>
            </a:br>
            <a:br>
              <a:rPr sz="4000" kern="1200" baseline="0">
                <a:solidFill>
                  <a:srgbClr val="A50021"/>
                </a:solidFill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sz="4000" u="sng" kern="1200" baseline="0">
                <a:solidFill>
                  <a:srgbClr val="A5002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Экономические задачи про кредиты</a:t>
            </a:r>
            <a:br>
              <a:rPr sz="4000" kern="1200" baseline="0">
                <a:solidFill>
                  <a:srgbClr val="A50021"/>
                </a:solidFill>
                <a:latin typeface="Arial" panose="020B0604020202020204" pitchFamily="34" charset="0"/>
                <a:ea typeface="Arial" panose="020B0604020202020204" pitchFamily="34" charset="0"/>
              </a:rPr>
            </a:br>
            <a:br>
              <a:rPr sz="4000" kern="1200" baseline="0">
                <a:solidFill>
                  <a:srgbClr val="A50021"/>
                </a:solidFill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sz="2400" kern="1200" baseline="0">
                <a:solidFill>
                  <a:srgbClr val="A5002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Автор: Прохорчук Татьяна Александровна учитель математики МБОУ СОШ №39 г. Воронеж</a:t>
            </a:r>
            <a:endParaRPr lang="ru-RU" sz="2400" kern="1200" baseline="0">
              <a:solidFill>
                <a:srgbClr val="A5002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2" name="Текстовое поле 2051"/>
          <p:cNvSpPr txBox="1"/>
          <p:nvPr/>
        </p:nvSpPr>
        <p:spPr>
          <a:xfrm>
            <a:off x="0" y="404813"/>
            <a:ext cx="91440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u="sng"/>
              <a:t>Дифференцированные и </a:t>
            </a:r>
            <a:r>
              <a:rPr u="sng" err="1"/>
              <a:t>аннуитетные</a:t>
            </a:r>
            <a:r>
              <a:rPr u="sng"/>
              <a:t> платежи. Сравнение</a:t>
            </a:r>
            <a:endParaRPr u="sng"/>
          </a:p>
        </p:txBody>
      </p:sp>
      <p:sp>
        <p:nvSpPr>
          <p:cNvPr id="2053" name="Текстовое поле 2052"/>
          <p:cNvSpPr txBox="1"/>
          <p:nvPr/>
        </p:nvSpPr>
        <p:spPr>
          <a:xfrm>
            <a:off x="179388" y="1052513"/>
            <a:ext cx="87852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t>В описание любого кредитного продукта обязательно написано, что кредит погашается регулярно </a:t>
            </a:r>
            <a:r>
              <a:rPr err="1"/>
              <a:t>аннуитетными</a:t>
            </a:r>
            <a:r>
              <a:t> или дифференцированными платежами. </a:t>
            </a:r>
          </a:p>
        </p:txBody>
      </p:sp>
      <p:sp>
        <p:nvSpPr>
          <p:cNvPr id="2152" name="Прямое соединение 2151"/>
          <p:cNvSpPr/>
          <p:nvPr/>
        </p:nvSpPr>
        <p:spPr>
          <a:xfrm>
            <a:off x="4427538" y="2133600"/>
            <a:ext cx="0" cy="4248150"/>
          </a:xfrm>
          <a:prstGeom prst="line">
            <a:avLst/>
          </a:prstGeom>
          <a:ln w="2540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53" name="Текстовое поле 2152"/>
          <p:cNvSpPr txBox="1"/>
          <p:nvPr/>
        </p:nvSpPr>
        <p:spPr>
          <a:xfrm>
            <a:off x="250825" y="1865313"/>
            <a:ext cx="4105275" cy="426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i="1" u="sng" err="1">
                <a:solidFill>
                  <a:srgbClr val="A50021"/>
                </a:solidFill>
              </a:rPr>
              <a:t>Аннуитетный</a:t>
            </a:r>
            <a:r>
              <a:rPr i="1" u="sng">
                <a:solidFill>
                  <a:srgbClr val="A50021"/>
                </a:solidFill>
              </a:rPr>
              <a:t> платеж</a:t>
            </a:r>
            <a:endParaRPr lang="en-US" altLang="x-none" i="1" u="sng">
              <a:solidFill>
                <a:srgbClr val="A50021"/>
              </a:solidFill>
            </a:endParaRPr>
          </a:p>
          <a:p>
            <a:endParaRPr lang="en-US" altLang="x-none"/>
          </a:p>
          <a:p>
            <a:pPr>
              <a:spcBef>
                <a:spcPct val="20000"/>
              </a:spcBef>
            </a:pPr>
            <a:r>
              <a:rPr>
                <a:solidFill>
                  <a:srgbClr val="A50021"/>
                </a:solidFill>
              </a:rPr>
              <a:t>Платежи проводятся регулярно</a:t>
            </a:r>
            <a:r>
              <a:t> (ежемесячно, ежеквартально, ежегодно…)</a:t>
            </a:r>
          </a:p>
          <a:p>
            <a:r>
              <a:rPr lang="en-US" altLang="x-none"/>
              <a:t>     </a:t>
            </a:r>
            <a:r>
              <a:t>             </a:t>
            </a:r>
            <a:r>
              <a:rPr i="1" u="sng"/>
              <a:t>платежи</a:t>
            </a:r>
            <a:r>
              <a:t>:</a:t>
            </a:r>
            <a:endParaRPr lang="en-US" altLang="x-none"/>
          </a:p>
          <a:p/>
          <a:p>
            <a:r>
              <a:t>       </a:t>
            </a:r>
            <a:r>
              <a:rPr lang="en-US" altLang="x-none"/>
              <a:t> I                II                III</a:t>
            </a:r>
          </a:p>
          <a:p/>
          <a:p/>
          <a:p/>
          <a:p/>
          <a:p>
            <a:r>
              <a:t>                                                     …</a:t>
            </a:r>
            <a:endParaRPr lang="en-US" altLang="x-none"/>
          </a:p>
          <a:p>
            <a:endParaRPr lang="en-US" altLang="x-none"/>
          </a:p>
          <a:p/>
        </p:txBody>
      </p:sp>
      <p:sp>
        <p:nvSpPr>
          <p:cNvPr id="2157" name="Текстовое поле 2156"/>
          <p:cNvSpPr txBox="1"/>
          <p:nvPr/>
        </p:nvSpPr>
        <p:spPr>
          <a:xfrm>
            <a:off x="4643438" y="1863725"/>
            <a:ext cx="4105275" cy="426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i="1" u="sng">
                <a:solidFill>
                  <a:srgbClr val="A50021"/>
                </a:solidFill>
              </a:rPr>
              <a:t>Дифференцированный платеж</a:t>
            </a:r>
            <a:endParaRPr lang="en-US" altLang="x-none" i="1" u="sng">
              <a:solidFill>
                <a:srgbClr val="A50021"/>
              </a:solidFill>
            </a:endParaRPr>
          </a:p>
          <a:p>
            <a:endParaRPr lang="en-US" altLang="x-none"/>
          </a:p>
          <a:p>
            <a:pPr>
              <a:spcBef>
                <a:spcPct val="20000"/>
              </a:spcBef>
            </a:pPr>
            <a:r>
              <a:rPr>
                <a:solidFill>
                  <a:srgbClr val="A50021"/>
                </a:solidFill>
              </a:rPr>
              <a:t>Платежи проводятся регулярно</a:t>
            </a:r>
            <a:r>
              <a:t> (ежемесячно, ежеквартально, ежегодно…)</a:t>
            </a:r>
          </a:p>
          <a:p>
            <a:r>
              <a:rPr lang="en-US" altLang="x-none"/>
              <a:t>     </a:t>
            </a:r>
            <a:r>
              <a:t>             </a:t>
            </a:r>
            <a:r>
              <a:rPr i="1" u="sng"/>
              <a:t>платежи</a:t>
            </a:r>
            <a:r>
              <a:t>:</a:t>
            </a:r>
            <a:endParaRPr lang="en-US" altLang="x-none"/>
          </a:p>
          <a:p/>
          <a:p>
            <a:r>
              <a:t>       </a:t>
            </a:r>
            <a:r>
              <a:rPr lang="en-US" altLang="x-none"/>
              <a:t> I                II                III</a:t>
            </a:r>
          </a:p>
          <a:p/>
          <a:p/>
          <a:p/>
          <a:p/>
          <a:p>
            <a:r>
              <a:t>                                                     …</a:t>
            </a:r>
            <a:endParaRPr lang="en-US" altLang="x-none"/>
          </a:p>
          <a:p>
            <a:endParaRPr lang="en-US" altLang="x-none"/>
          </a:p>
          <a:p/>
        </p:txBody>
      </p:sp>
      <p:sp>
        <p:nvSpPr>
          <p:cNvPr id="2164" name="Прямоугольник 2163"/>
          <p:cNvSpPr/>
          <p:nvPr/>
        </p:nvSpPr>
        <p:spPr>
          <a:xfrm>
            <a:off x="4860925" y="4149725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2165" name="Прямоугольник 2164"/>
          <p:cNvSpPr/>
          <p:nvPr/>
        </p:nvSpPr>
        <p:spPr>
          <a:xfrm>
            <a:off x="6011863" y="4149725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2166" name="Прямоугольник 2165"/>
          <p:cNvSpPr/>
          <p:nvPr/>
        </p:nvSpPr>
        <p:spPr>
          <a:xfrm>
            <a:off x="7164388" y="4149725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2167" name="Прямоугольник 2166"/>
          <p:cNvSpPr/>
          <p:nvPr/>
        </p:nvSpPr>
        <p:spPr>
          <a:xfrm>
            <a:off x="468313" y="4151313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2168" name="Прямоугольник 2167"/>
          <p:cNvSpPr/>
          <p:nvPr/>
        </p:nvSpPr>
        <p:spPr>
          <a:xfrm>
            <a:off x="1619250" y="4149725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2169" name="Прямоугольник 2168"/>
          <p:cNvSpPr/>
          <p:nvPr/>
        </p:nvSpPr>
        <p:spPr>
          <a:xfrm>
            <a:off x="2771775" y="4149725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9" name="Текстовое поле 35848"/>
          <p:cNvSpPr txBox="1"/>
          <p:nvPr/>
        </p:nvSpPr>
        <p:spPr>
          <a:xfrm>
            <a:off x="4643438" y="906463"/>
            <a:ext cx="4105275" cy="5062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i="1" u="sng">
                <a:solidFill>
                  <a:srgbClr val="A50021"/>
                </a:solidFill>
              </a:rPr>
              <a:t>Дифференцированный платеж</a:t>
            </a:r>
            <a:endParaRPr lang="en-US" altLang="x-none" i="1" u="sng">
              <a:solidFill>
                <a:srgbClr val="A50021"/>
              </a:solidFill>
            </a:endParaRPr>
          </a:p>
          <a:p>
            <a:endParaRPr lang="en-US" altLang="x-none"/>
          </a:p>
          <a:p>
            <a:r>
              <a:rPr sz="1600">
                <a:solidFill>
                  <a:srgbClr val="A50021"/>
                </a:solidFill>
              </a:rPr>
              <a:t>Платеж изменяется</a:t>
            </a:r>
            <a:r>
              <a:rPr sz="1600"/>
              <a:t> в течение всего срока действия кредитного договора.</a:t>
            </a:r>
            <a:endParaRPr sz="1600"/>
          </a:p>
          <a:p>
            <a:r>
              <a:rPr sz="1600">
                <a:solidFill>
                  <a:srgbClr val="A50021"/>
                </a:solidFill>
              </a:rPr>
              <a:t>Платёж с каждым периодом будет уменьшаться</a:t>
            </a:r>
            <a:r>
              <a:rPr sz="1600"/>
              <a:t> за счёт того, что кредит будет гаситься равными долями, а проценты будут начисляться регулярно на остаток займа.</a:t>
            </a:r>
            <a:r>
              <a:t> </a:t>
            </a:r>
          </a:p>
          <a:p>
            <a:pPr>
              <a:spcBef>
                <a:spcPct val="20000"/>
              </a:spcBef>
            </a:pPr>
            <a:r>
              <a:t>                 </a:t>
            </a:r>
            <a:r>
              <a:rPr i="1" u="sng"/>
              <a:t>платежи</a:t>
            </a:r>
            <a:r>
              <a:t>:</a:t>
            </a:r>
            <a:endParaRPr lang="en-US" altLang="x-none"/>
          </a:p>
          <a:p>
            <a:endParaRPr sz="1000"/>
          </a:p>
          <a:p>
            <a:r>
              <a:t>       </a:t>
            </a:r>
            <a:r>
              <a:rPr lang="en-US" altLang="x-none"/>
              <a:t> I                II                III</a:t>
            </a:r>
            <a:r>
              <a:t>        </a:t>
            </a:r>
          </a:p>
          <a:p/>
          <a:p/>
          <a:p>
            <a:r>
              <a:t>                </a:t>
            </a:r>
            <a:r>
              <a:rPr lang="en-US" altLang="x-none"/>
              <a:t>&gt;                 &gt;</a:t>
            </a:r>
          </a:p>
          <a:p/>
          <a:p>
            <a:r>
              <a:t>                                                     …</a:t>
            </a:r>
            <a:endParaRPr lang="en-US" altLang="x-none"/>
          </a:p>
          <a:p>
            <a:endParaRPr lang="en-US" altLang="x-none"/>
          </a:p>
          <a:p/>
        </p:txBody>
      </p:sp>
      <p:sp>
        <p:nvSpPr>
          <p:cNvPr id="35844" name="Прямое соединение 35843"/>
          <p:cNvSpPr/>
          <p:nvPr/>
        </p:nvSpPr>
        <p:spPr>
          <a:xfrm>
            <a:off x="4427538" y="836613"/>
            <a:ext cx="0" cy="5400675"/>
          </a:xfrm>
          <a:prstGeom prst="line">
            <a:avLst/>
          </a:prstGeom>
          <a:ln w="2540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5845" name="Текстовое поле 35844"/>
          <p:cNvSpPr txBox="1"/>
          <p:nvPr/>
        </p:nvSpPr>
        <p:spPr>
          <a:xfrm>
            <a:off x="250825" y="908050"/>
            <a:ext cx="4105275" cy="48847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i="1" u="sng" err="1">
                <a:solidFill>
                  <a:srgbClr val="A50021"/>
                </a:solidFill>
              </a:rPr>
              <a:t>Аннуитетный</a:t>
            </a:r>
            <a:r>
              <a:rPr i="1" u="sng">
                <a:solidFill>
                  <a:srgbClr val="A50021"/>
                </a:solidFill>
              </a:rPr>
              <a:t> платеж</a:t>
            </a:r>
            <a:endParaRPr lang="en-US" altLang="x-none" i="1" u="sng">
              <a:solidFill>
                <a:srgbClr val="A50021"/>
              </a:solidFill>
            </a:endParaRPr>
          </a:p>
          <a:p>
            <a:endParaRPr lang="en-US" altLang="x-none"/>
          </a:p>
          <a:p>
            <a:r>
              <a:rPr sz="1600">
                <a:solidFill>
                  <a:srgbClr val="A50021"/>
                </a:solidFill>
              </a:rPr>
              <a:t>Платеж остается неизменным</a:t>
            </a:r>
            <a:r>
              <a:rPr sz="1600"/>
              <a:t> в течение всего срока действия кредитного договора.</a:t>
            </a:r>
            <a:endParaRPr sz="1600"/>
          </a:p>
          <a:p>
            <a:r>
              <a:rPr sz="1600"/>
              <a:t>Каждый период необходимо платить по кредиту </a:t>
            </a:r>
            <a:r>
              <a:rPr sz="1600">
                <a:solidFill>
                  <a:srgbClr val="A50021"/>
                </a:solidFill>
              </a:rPr>
              <a:t>равные платежи</a:t>
            </a:r>
            <a:r>
              <a:rPr sz="1600"/>
              <a:t>.</a:t>
            </a:r>
            <a:endParaRPr sz="1600"/>
          </a:p>
          <a:p>
            <a:r>
              <a:rPr lang="en-US" altLang="x-none"/>
              <a:t>     </a:t>
            </a:r>
          </a:p>
          <a:p>
            <a:r>
              <a:t>                    </a:t>
            </a:r>
            <a:r>
              <a:rPr i="1" u="sng"/>
              <a:t>платежи</a:t>
            </a:r>
            <a:r>
              <a:t>:</a:t>
            </a:r>
            <a:endParaRPr lang="en-US" altLang="x-none"/>
          </a:p>
          <a:p/>
          <a:p>
            <a:r>
              <a:t>       </a:t>
            </a:r>
            <a:r>
              <a:rPr lang="en-US" altLang="x-none"/>
              <a:t> I                II                III</a:t>
            </a:r>
          </a:p>
          <a:p/>
          <a:p/>
          <a:p>
            <a:r>
              <a:t>                =                 =</a:t>
            </a:r>
          </a:p>
          <a:p/>
          <a:p>
            <a:r>
              <a:t>                                                     …</a:t>
            </a:r>
            <a:endParaRPr lang="en-US" altLang="x-none"/>
          </a:p>
          <a:p>
            <a:endParaRPr lang="en-US" altLang="x-none"/>
          </a:p>
          <a:p/>
        </p:txBody>
      </p:sp>
      <p:sp>
        <p:nvSpPr>
          <p:cNvPr id="35846" name="Прямоугольник 35845"/>
          <p:cNvSpPr/>
          <p:nvPr/>
        </p:nvSpPr>
        <p:spPr>
          <a:xfrm>
            <a:off x="468313" y="4005263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5847" name="Прямоугольник 35846"/>
          <p:cNvSpPr/>
          <p:nvPr/>
        </p:nvSpPr>
        <p:spPr>
          <a:xfrm>
            <a:off x="1619250" y="4003675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5848" name="Прямоугольник 35847"/>
          <p:cNvSpPr/>
          <p:nvPr/>
        </p:nvSpPr>
        <p:spPr>
          <a:xfrm>
            <a:off x="2771775" y="4003675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5850" name="Прямоугольник 35849"/>
          <p:cNvSpPr/>
          <p:nvPr/>
        </p:nvSpPr>
        <p:spPr>
          <a:xfrm>
            <a:off x="4859338" y="4148138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5851" name="Прямоугольник 35850"/>
          <p:cNvSpPr/>
          <p:nvPr/>
        </p:nvSpPr>
        <p:spPr>
          <a:xfrm>
            <a:off x="6011863" y="4148138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5852" name="Прямоугольник 35851"/>
          <p:cNvSpPr/>
          <p:nvPr/>
        </p:nvSpPr>
        <p:spPr>
          <a:xfrm>
            <a:off x="7164388" y="4148138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5854" name="Прямоугольник 35853"/>
          <p:cNvSpPr/>
          <p:nvPr/>
        </p:nvSpPr>
        <p:spPr>
          <a:xfrm>
            <a:off x="468313" y="4292600"/>
            <a:ext cx="790575" cy="10795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5855" name="Прямоугольник 35854"/>
          <p:cNvSpPr/>
          <p:nvPr/>
        </p:nvSpPr>
        <p:spPr>
          <a:xfrm>
            <a:off x="1619250" y="4292600"/>
            <a:ext cx="790575" cy="10795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5856" name="Прямоугольник 35855"/>
          <p:cNvSpPr/>
          <p:nvPr/>
        </p:nvSpPr>
        <p:spPr>
          <a:xfrm>
            <a:off x="2771775" y="4292600"/>
            <a:ext cx="790575" cy="10795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5857" name="Прямоугольник 35856"/>
          <p:cNvSpPr/>
          <p:nvPr/>
        </p:nvSpPr>
        <p:spPr>
          <a:xfrm>
            <a:off x="4859338" y="4221163"/>
            <a:ext cx="792162" cy="12954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5858" name="Прямоугольник 35857"/>
          <p:cNvSpPr/>
          <p:nvPr/>
        </p:nvSpPr>
        <p:spPr>
          <a:xfrm>
            <a:off x="6011863" y="4364038"/>
            <a:ext cx="792162" cy="1152525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5859" name="Прямоугольник 35858"/>
          <p:cNvSpPr/>
          <p:nvPr/>
        </p:nvSpPr>
        <p:spPr>
          <a:xfrm>
            <a:off x="7164388" y="4579938"/>
            <a:ext cx="792162" cy="936625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8" name="Прямое соединение 36867"/>
          <p:cNvSpPr/>
          <p:nvPr/>
        </p:nvSpPr>
        <p:spPr>
          <a:xfrm>
            <a:off x="4427538" y="476250"/>
            <a:ext cx="0" cy="5400675"/>
          </a:xfrm>
          <a:prstGeom prst="line">
            <a:avLst/>
          </a:prstGeom>
          <a:ln w="2540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6870" name="Прямоугольник 36869"/>
          <p:cNvSpPr/>
          <p:nvPr/>
        </p:nvSpPr>
        <p:spPr>
          <a:xfrm>
            <a:off x="468313" y="3430588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71" name="Прямоугольник 36870"/>
          <p:cNvSpPr/>
          <p:nvPr/>
        </p:nvSpPr>
        <p:spPr>
          <a:xfrm>
            <a:off x="1619250" y="3429000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72" name="Прямоугольник 36871"/>
          <p:cNvSpPr/>
          <p:nvPr/>
        </p:nvSpPr>
        <p:spPr>
          <a:xfrm>
            <a:off x="2771775" y="3429000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73" name="Прямоугольник 36872"/>
          <p:cNvSpPr/>
          <p:nvPr/>
        </p:nvSpPr>
        <p:spPr>
          <a:xfrm>
            <a:off x="4859338" y="3787775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74" name="Прямоугольник 36873"/>
          <p:cNvSpPr/>
          <p:nvPr/>
        </p:nvSpPr>
        <p:spPr>
          <a:xfrm>
            <a:off x="6011863" y="3787775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75" name="Прямоугольник 36874"/>
          <p:cNvSpPr/>
          <p:nvPr/>
        </p:nvSpPr>
        <p:spPr>
          <a:xfrm>
            <a:off x="7164388" y="3787775"/>
            <a:ext cx="790575" cy="136842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76" name="Прямоугольник 36875"/>
          <p:cNvSpPr/>
          <p:nvPr/>
        </p:nvSpPr>
        <p:spPr>
          <a:xfrm>
            <a:off x="468313" y="3717925"/>
            <a:ext cx="790575" cy="10795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77" name="Прямоугольник 36876"/>
          <p:cNvSpPr/>
          <p:nvPr/>
        </p:nvSpPr>
        <p:spPr>
          <a:xfrm>
            <a:off x="1619250" y="3717925"/>
            <a:ext cx="790575" cy="10795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78" name="Прямоугольник 36877"/>
          <p:cNvSpPr/>
          <p:nvPr/>
        </p:nvSpPr>
        <p:spPr>
          <a:xfrm>
            <a:off x="2771775" y="3717925"/>
            <a:ext cx="790575" cy="10795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79" name="Прямоугольник 36878"/>
          <p:cNvSpPr/>
          <p:nvPr/>
        </p:nvSpPr>
        <p:spPr>
          <a:xfrm>
            <a:off x="4859338" y="3860800"/>
            <a:ext cx="792162" cy="12954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80" name="Прямоугольник 36879"/>
          <p:cNvSpPr/>
          <p:nvPr/>
        </p:nvSpPr>
        <p:spPr>
          <a:xfrm>
            <a:off x="6011863" y="4003675"/>
            <a:ext cx="792162" cy="1152525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81" name="Прямоугольник 36880"/>
          <p:cNvSpPr/>
          <p:nvPr/>
        </p:nvSpPr>
        <p:spPr>
          <a:xfrm>
            <a:off x="7164388" y="4148138"/>
            <a:ext cx="792162" cy="1008062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83" name="Прямоугольник 36882"/>
          <p:cNvSpPr/>
          <p:nvPr/>
        </p:nvSpPr>
        <p:spPr>
          <a:xfrm>
            <a:off x="539750" y="4437063"/>
            <a:ext cx="647700" cy="287337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84" name="Прямоугольник 36883"/>
          <p:cNvSpPr/>
          <p:nvPr/>
        </p:nvSpPr>
        <p:spPr>
          <a:xfrm>
            <a:off x="539750" y="3787775"/>
            <a:ext cx="647700" cy="576263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85" name="Прямоугольник 36884"/>
          <p:cNvSpPr/>
          <p:nvPr/>
        </p:nvSpPr>
        <p:spPr>
          <a:xfrm>
            <a:off x="1692275" y="3789363"/>
            <a:ext cx="647700" cy="433387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86" name="Прямоугольник 36885"/>
          <p:cNvSpPr/>
          <p:nvPr/>
        </p:nvSpPr>
        <p:spPr>
          <a:xfrm>
            <a:off x="1692275" y="4294188"/>
            <a:ext cx="647700" cy="433387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87" name="Прямоугольник 36886"/>
          <p:cNvSpPr/>
          <p:nvPr/>
        </p:nvSpPr>
        <p:spPr>
          <a:xfrm>
            <a:off x="2843213" y="3789363"/>
            <a:ext cx="647700" cy="287337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88" name="Прямоугольник 36887"/>
          <p:cNvSpPr/>
          <p:nvPr/>
        </p:nvSpPr>
        <p:spPr>
          <a:xfrm>
            <a:off x="2843213" y="4148138"/>
            <a:ext cx="647700" cy="576262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89" name="Прямоугольник 36888"/>
          <p:cNvSpPr/>
          <p:nvPr/>
        </p:nvSpPr>
        <p:spPr>
          <a:xfrm>
            <a:off x="6084888" y="4364038"/>
            <a:ext cx="647700" cy="720725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90" name="Прямоугольник 36889"/>
          <p:cNvSpPr/>
          <p:nvPr/>
        </p:nvSpPr>
        <p:spPr>
          <a:xfrm>
            <a:off x="4932363" y="3932238"/>
            <a:ext cx="647700" cy="36036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91" name="Прямоугольник 36890"/>
          <p:cNvSpPr/>
          <p:nvPr/>
        </p:nvSpPr>
        <p:spPr>
          <a:xfrm>
            <a:off x="4932363" y="4364038"/>
            <a:ext cx="647700" cy="720725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92" name="Прямоугольник 36891"/>
          <p:cNvSpPr/>
          <p:nvPr/>
        </p:nvSpPr>
        <p:spPr>
          <a:xfrm>
            <a:off x="7235825" y="4364038"/>
            <a:ext cx="647700" cy="720725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93" name="Прямоугольник 36892"/>
          <p:cNvSpPr/>
          <p:nvPr/>
        </p:nvSpPr>
        <p:spPr>
          <a:xfrm>
            <a:off x="6084888" y="4076700"/>
            <a:ext cx="647700" cy="2159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94" name="Прямоугольник 36893"/>
          <p:cNvSpPr/>
          <p:nvPr/>
        </p:nvSpPr>
        <p:spPr>
          <a:xfrm>
            <a:off x="7235825" y="4219575"/>
            <a:ext cx="647700" cy="73025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95" name="Прямоугольник 36894"/>
          <p:cNvSpPr/>
          <p:nvPr/>
        </p:nvSpPr>
        <p:spPr>
          <a:xfrm>
            <a:off x="1692275" y="3789363"/>
            <a:ext cx="647700" cy="433387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96" name="Прямоугольник 36895"/>
          <p:cNvSpPr/>
          <p:nvPr/>
        </p:nvSpPr>
        <p:spPr>
          <a:xfrm>
            <a:off x="1692275" y="4292600"/>
            <a:ext cx="647700" cy="434975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36866" name="Текстовое поле 36865"/>
          <p:cNvSpPr txBox="1"/>
          <p:nvPr/>
        </p:nvSpPr>
        <p:spPr>
          <a:xfrm>
            <a:off x="4643438" y="544513"/>
            <a:ext cx="4105275" cy="500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i="1" u="sng">
                <a:solidFill>
                  <a:srgbClr val="A50021"/>
                </a:solidFill>
              </a:rPr>
              <a:t>Дифференцированный платеж</a:t>
            </a:r>
            <a:endParaRPr lang="en-US" altLang="x-none" i="1" u="sng">
              <a:solidFill>
                <a:srgbClr val="A50021"/>
              </a:solidFill>
            </a:endParaRPr>
          </a:p>
          <a:p>
            <a:endParaRPr lang="en-US" altLang="x-none"/>
          </a:p>
          <a:p>
            <a:r>
              <a:rPr sz="1600">
                <a:solidFill>
                  <a:srgbClr val="A50021"/>
                </a:solidFill>
              </a:rPr>
              <a:t>      Платеж изменяется</a:t>
            </a:r>
            <a:r>
              <a:rPr sz="1600"/>
              <a:t> в течение всего срока действия кредитного договора.</a:t>
            </a:r>
            <a:endParaRPr sz="1600"/>
          </a:p>
          <a:p>
            <a:r>
              <a:rPr sz="1600">
                <a:solidFill>
                  <a:srgbClr val="A50021"/>
                </a:solidFill>
              </a:rPr>
              <a:t>      Платёж с каждым периодом будет уменьшаться</a:t>
            </a:r>
            <a:r>
              <a:rPr sz="1600"/>
              <a:t> за счёт того, что </a:t>
            </a:r>
            <a:r>
              <a:rPr sz="1600" err="1"/>
              <a:t>займ</a:t>
            </a:r>
            <a:r>
              <a:rPr sz="1600"/>
              <a:t> будет гаситься равными долями, а проценты будут начисляться регулярно на остаток займа.</a:t>
            </a:r>
            <a:r>
              <a:t> </a:t>
            </a:r>
          </a:p>
          <a:p>
            <a:pPr>
              <a:spcBef>
                <a:spcPct val="20000"/>
              </a:spcBef>
            </a:pPr>
            <a:r>
              <a:t>                 </a:t>
            </a:r>
            <a:r>
              <a:rPr i="1" u="sng"/>
              <a:t>платежи</a:t>
            </a:r>
            <a:r>
              <a:t>:</a:t>
            </a:r>
            <a:endParaRPr lang="en-US" altLang="x-none"/>
          </a:p>
          <a:p>
            <a:endParaRPr sz="1000"/>
          </a:p>
          <a:p>
            <a:r>
              <a:t>       </a:t>
            </a:r>
            <a:r>
              <a:rPr lang="en-US" altLang="x-none"/>
              <a:t> I                II                III</a:t>
            </a:r>
            <a:r>
              <a:t>        </a:t>
            </a:r>
          </a:p>
          <a:p>
            <a:r>
              <a:rPr sz="2200"/>
              <a:t>  </a:t>
            </a:r>
            <a:endParaRPr sz="2200"/>
          </a:p>
          <a:p>
            <a:r>
              <a:t>       %              %               %</a:t>
            </a:r>
          </a:p>
          <a:p>
            <a:r>
              <a:t>                </a:t>
            </a:r>
            <a:r>
              <a:rPr lang="en-US" altLang="x-none"/>
              <a:t>&gt;                 &gt;</a:t>
            </a:r>
          </a:p>
          <a:p>
            <a:endParaRPr sz="1000"/>
          </a:p>
          <a:p>
            <a:r>
              <a:t>    долг           </a:t>
            </a:r>
            <a:r>
              <a:rPr err="1"/>
              <a:t>долг</a:t>
            </a:r>
            <a:r>
              <a:t>           </a:t>
            </a:r>
            <a:r>
              <a:rPr err="1"/>
              <a:t>долг</a:t>
            </a:r>
            <a:r>
              <a:t>    …</a:t>
            </a:r>
            <a:endParaRPr lang="en-US" altLang="x-none"/>
          </a:p>
          <a:p>
            <a:endParaRPr lang="en-US" altLang="x-none"/>
          </a:p>
          <a:p/>
        </p:txBody>
      </p:sp>
      <p:sp>
        <p:nvSpPr>
          <p:cNvPr id="36869" name="Текстовое поле 36868"/>
          <p:cNvSpPr txBox="1"/>
          <p:nvPr/>
        </p:nvSpPr>
        <p:spPr>
          <a:xfrm>
            <a:off x="250825" y="547688"/>
            <a:ext cx="4105275" cy="4760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i="1" u="sng" err="1">
                <a:solidFill>
                  <a:srgbClr val="A50021"/>
                </a:solidFill>
              </a:rPr>
              <a:t>Аннуитетный</a:t>
            </a:r>
            <a:r>
              <a:rPr i="1" u="sng">
                <a:solidFill>
                  <a:srgbClr val="A50021"/>
                </a:solidFill>
              </a:rPr>
              <a:t> платеж</a:t>
            </a:r>
            <a:endParaRPr lang="en-US" altLang="x-none" i="1" u="sng">
              <a:solidFill>
                <a:srgbClr val="A50021"/>
              </a:solidFill>
            </a:endParaRPr>
          </a:p>
          <a:p>
            <a:endParaRPr lang="en-US" altLang="x-none"/>
          </a:p>
          <a:p>
            <a:r>
              <a:rPr sz="1600"/>
              <a:t>       Каждый платеж состоит из </a:t>
            </a:r>
            <a:r>
              <a:rPr sz="1600" err="1"/>
              <a:t>начис-ленных</a:t>
            </a:r>
            <a:r>
              <a:rPr sz="1600"/>
              <a:t> процентов за кредит и части, списывающейся в счёт основного долга.</a:t>
            </a:r>
            <a:endParaRPr sz="1600"/>
          </a:p>
          <a:p/>
          <a:p/>
          <a:p>
            <a:r>
              <a:rPr lang="en-US" altLang="x-none"/>
              <a:t>     </a:t>
            </a:r>
            <a:r>
              <a:t>              </a:t>
            </a:r>
            <a:r>
              <a:rPr i="1" u="sng"/>
              <a:t>платежи</a:t>
            </a:r>
            <a:r>
              <a:t>:</a:t>
            </a:r>
            <a:endParaRPr lang="en-US" altLang="x-none"/>
          </a:p>
          <a:p/>
          <a:p>
            <a:r>
              <a:t>       </a:t>
            </a:r>
            <a:r>
              <a:rPr lang="en-US" altLang="x-none"/>
              <a:t> I                II                III</a:t>
            </a:r>
          </a:p>
          <a:p/>
          <a:p/>
          <a:p>
            <a:r>
              <a:t>       %      </a:t>
            </a:r>
            <a:r>
              <a:rPr sz="1000"/>
              <a:t> </a:t>
            </a:r>
            <a:r>
              <a:t>=      %     </a:t>
            </a:r>
            <a:r>
              <a:rPr sz="1000"/>
              <a:t> </a:t>
            </a:r>
            <a:r>
              <a:t> =      %  </a:t>
            </a:r>
          </a:p>
          <a:p>
            <a:r>
              <a:rPr sz="2400"/>
              <a:t>  </a:t>
            </a:r>
            <a:r>
              <a:rPr sz="2000"/>
              <a:t> </a:t>
            </a:r>
            <a:r>
              <a:t>                                    </a:t>
            </a:r>
          </a:p>
          <a:p>
            <a:r>
              <a:t>     долг          </a:t>
            </a:r>
            <a:r>
              <a:rPr err="1"/>
              <a:t>долг</a:t>
            </a:r>
            <a:r>
              <a:t>           </a:t>
            </a:r>
            <a:r>
              <a:rPr err="1"/>
              <a:t>долг</a:t>
            </a:r>
            <a:r>
              <a:t>    …</a:t>
            </a:r>
            <a:endParaRPr lang="en-US" altLang="x-none"/>
          </a:p>
          <a:p>
            <a:endParaRPr lang="en-US" altLang="x-none"/>
          </a:p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921" name="Текстовое поле 37920"/>
          <p:cNvSpPr txBox="1"/>
          <p:nvPr/>
        </p:nvSpPr>
        <p:spPr>
          <a:xfrm>
            <a:off x="4643438" y="115888"/>
            <a:ext cx="4105275" cy="6386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i="1" u="sng">
                <a:solidFill>
                  <a:srgbClr val="A50021"/>
                </a:solidFill>
              </a:rPr>
              <a:t>Дифференцированный платеж</a:t>
            </a:r>
            <a:endParaRPr lang="en-US" altLang="x-none" i="1" u="sng">
              <a:solidFill>
                <a:srgbClr val="A50021"/>
              </a:solidFill>
            </a:endParaRPr>
          </a:p>
          <a:p>
            <a:endParaRPr lang="en-US" altLang="x-none"/>
          </a:p>
          <a:p>
            <a:r>
              <a:rPr sz="1600">
                <a:solidFill>
                  <a:srgbClr val="A50021"/>
                </a:solidFill>
              </a:rPr>
              <a:t>      </a:t>
            </a:r>
            <a:r>
              <a:rPr sz="1600"/>
              <a:t> Пусть </a:t>
            </a:r>
            <a:r>
              <a:rPr lang="en-US" altLang="x-none" sz="1600" i="1">
                <a:solidFill>
                  <a:srgbClr val="A50021"/>
                </a:solidFill>
              </a:rPr>
              <a:t>S</a:t>
            </a:r>
            <a:r>
              <a:rPr lang="en-US" altLang="x-none" sz="1600"/>
              <a:t> – </a:t>
            </a:r>
            <a:r>
              <a:rPr sz="1600"/>
              <a:t>размер займа, </a:t>
            </a:r>
            <a:r>
              <a:rPr lang="en-US" altLang="x-none" sz="1600" i="1">
                <a:solidFill>
                  <a:srgbClr val="A50021"/>
                </a:solidFill>
              </a:rPr>
              <a:t>k</a:t>
            </a:r>
            <a:r>
              <a:rPr sz="1600"/>
              <a:t> – ставка по кредиту, </a:t>
            </a:r>
            <a:r>
              <a:rPr sz="1600" i="1">
                <a:solidFill>
                  <a:srgbClr val="A50021"/>
                </a:solidFill>
              </a:rPr>
              <a:t>%</a:t>
            </a:r>
            <a:r>
              <a:rPr lang="en-US" altLang="x-none" sz="1600" i="1" baseline="-25000">
                <a:solidFill>
                  <a:srgbClr val="A50021"/>
                </a:solidFill>
              </a:rPr>
              <a:t>i</a:t>
            </a:r>
            <a:r>
              <a:rPr lang="en-US" altLang="x-none" sz="1600"/>
              <a:t> – </a:t>
            </a:r>
            <a:r>
              <a:rPr sz="1600"/>
              <a:t>регулярные процентные выплаты, срок выплаты долга – </a:t>
            </a:r>
            <a:r>
              <a:rPr lang="en-US" altLang="x-none" sz="1600">
                <a:solidFill>
                  <a:srgbClr val="A50021"/>
                </a:solidFill>
              </a:rPr>
              <a:t>n</a:t>
            </a:r>
            <a:r>
              <a:rPr lang="en-US" altLang="x-none" sz="1600"/>
              <a:t> </a:t>
            </a:r>
            <a:r>
              <a:rPr sz="1600"/>
              <a:t>лет, </a:t>
            </a:r>
            <a:r>
              <a:rPr lang="en-US" altLang="x-none" sz="1600"/>
              <a:t>  </a:t>
            </a:r>
            <a:r>
              <a:rPr sz="1600">
                <a:solidFill>
                  <a:srgbClr val="A50021"/>
                </a:solidFill>
              </a:rPr>
              <a:t>Р</a:t>
            </a:r>
            <a:r>
              <a:rPr lang="en-US" altLang="x-none" sz="1600">
                <a:solidFill>
                  <a:srgbClr val="A50021"/>
                </a:solidFill>
              </a:rPr>
              <a:t> </a:t>
            </a:r>
            <a:r>
              <a:rPr sz="1600"/>
              <a:t>– объем </a:t>
            </a:r>
            <a:r>
              <a:rPr sz="1600">
                <a:solidFill>
                  <a:srgbClr val="A50021"/>
                </a:solidFill>
              </a:rPr>
              <a:t>всех выплат</a:t>
            </a:r>
            <a:r>
              <a:rPr sz="1600"/>
              <a:t> за </a:t>
            </a:r>
            <a:r>
              <a:rPr lang="en-US" altLang="x-none" sz="1600">
                <a:solidFill>
                  <a:srgbClr val="A50021"/>
                </a:solidFill>
              </a:rPr>
              <a:t>n</a:t>
            </a:r>
            <a:r>
              <a:rPr lang="en-US" altLang="x-none" sz="1600"/>
              <a:t> </a:t>
            </a:r>
            <a:r>
              <a:rPr sz="1600"/>
              <a:t>лет. </a:t>
            </a:r>
            <a:endParaRPr sz="1600"/>
          </a:p>
          <a:p>
            <a:r>
              <a:rPr sz="1600"/>
              <a:t>       Тогда</a:t>
            </a:r>
            <a:endParaRPr sz="1600"/>
          </a:p>
          <a:p>
            <a:endParaRPr sz="1600"/>
          </a:p>
          <a:p>
            <a:endParaRPr sz="1600"/>
          </a:p>
          <a:p>
            <a:endParaRPr sz="1600"/>
          </a:p>
          <a:p>
            <a:endParaRPr sz="1600"/>
          </a:p>
          <a:p>
            <a:endParaRPr sz="1600"/>
          </a:p>
          <a:p>
            <a:endParaRPr sz="1600"/>
          </a:p>
          <a:p>
            <a:endParaRPr sz="1600"/>
          </a:p>
          <a:p>
            <a:endParaRPr sz="1600"/>
          </a:p>
          <a:p>
            <a:endParaRPr lang="en-US" altLang="x-none" sz="1600"/>
          </a:p>
          <a:p>
            <a:endParaRPr lang="en-US" altLang="x-none" sz="1600"/>
          </a:p>
          <a:p>
            <a:endParaRPr lang="en-US" altLang="x-none" sz="1600"/>
          </a:p>
          <a:p>
            <a:endParaRPr sz="1600"/>
          </a:p>
          <a:p>
            <a:endParaRPr sz="1600"/>
          </a:p>
          <a:p>
            <a:pPr algn="ctr"/>
            <a:r>
              <a:rPr sz="1600">
                <a:solidFill>
                  <a:srgbClr val="A50021"/>
                </a:solidFill>
              </a:rPr>
              <a:t>- модель погашения кредита</a:t>
            </a:r>
            <a:endParaRPr sz="1600">
              <a:solidFill>
                <a:srgbClr val="A50021"/>
              </a:solidFill>
            </a:endParaRPr>
          </a:p>
          <a:p>
            <a:pPr algn="ctr"/>
            <a:r>
              <a:rPr sz="1600">
                <a:solidFill>
                  <a:srgbClr val="A50021"/>
                </a:solidFill>
              </a:rPr>
              <a:t>дифференцированными платежами</a:t>
            </a:r>
            <a:endParaRPr sz="1600">
              <a:solidFill>
                <a:srgbClr val="A50021"/>
              </a:solidFill>
            </a:endParaRPr>
          </a:p>
          <a:p>
            <a:pPr algn="ctr"/>
            <a:endParaRPr sz="800">
              <a:solidFill>
                <a:srgbClr val="A50021"/>
              </a:solidFill>
            </a:endParaRPr>
          </a:p>
          <a:p>
            <a:pPr algn="ctr"/>
            <a:r>
              <a:rPr sz="1600" u="sng">
                <a:solidFill>
                  <a:srgbClr val="A50021"/>
                </a:solidFill>
              </a:rPr>
              <a:t>начисление процентов по кредиту</a:t>
            </a:r>
            <a:endParaRPr sz="1600" u="sng">
              <a:solidFill>
                <a:srgbClr val="A50021"/>
              </a:solidFill>
            </a:endParaRPr>
          </a:p>
          <a:p>
            <a:pPr algn="ctr"/>
            <a:r>
              <a:rPr sz="1600" u="sng">
                <a:solidFill>
                  <a:srgbClr val="A50021"/>
                </a:solidFill>
              </a:rPr>
              <a:t>идет в арифметической убывающей прогрессии</a:t>
            </a:r>
            <a:endParaRPr sz="1600" u="sng">
              <a:solidFill>
                <a:srgbClr val="A50021"/>
              </a:solidFill>
            </a:endParaRPr>
          </a:p>
        </p:txBody>
      </p:sp>
      <p:sp>
        <p:nvSpPr>
          <p:cNvPr id="37922" name="Текстовое поле 37921"/>
          <p:cNvSpPr txBox="1"/>
          <p:nvPr/>
        </p:nvSpPr>
        <p:spPr>
          <a:xfrm>
            <a:off x="250825" y="115888"/>
            <a:ext cx="4105275" cy="6661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i="1" u="sng" err="1">
                <a:solidFill>
                  <a:srgbClr val="A50021"/>
                </a:solidFill>
              </a:rPr>
              <a:t>Аннуитетный</a:t>
            </a:r>
            <a:r>
              <a:rPr i="1" u="sng">
                <a:solidFill>
                  <a:srgbClr val="A50021"/>
                </a:solidFill>
              </a:rPr>
              <a:t> платеж</a:t>
            </a:r>
            <a:endParaRPr lang="en-US" altLang="x-none" i="1" u="sng">
              <a:solidFill>
                <a:srgbClr val="A50021"/>
              </a:solidFill>
            </a:endParaRPr>
          </a:p>
          <a:p>
            <a:endParaRPr lang="en-US" altLang="x-none"/>
          </a:p>
          <a:p>
            <a:r>
              <a:rPr sz="1600"/>
              <a:t>       Пусть</a:t>
            </a:r>
            <a:r>
              <a:rPr sz="1600" i="1">
                <a:solidFill>
                  <a:srgbClr val="A50021"/>
                </a:solidFill>
              </a:rPr>
              <a:t> </a:t>
            </a:r>
            <a:r>
              <a:rPr lang="en-US" altLang="x-none" sz="1600" i="1">
                <a:solidFill>
                  <a:srgbClr val="A50021"/>
                </a:solidFill>
              </a:rPr>
              <a:t>k</a:t>
            </a:r>
            <a:r>
              <a:rPr sz="1600"/>
              <a:t> – ставка по кредиту. Тогда</a:t>
            </a:r>
            <a:endParaRPr sz="1600"/>
          </a:p>
          <a:p>
            <a:r>
              <a:rPr sz="1600"/>
              <a:t>Сумма долга регулярно увеличивается в</a:t>
            </a:r>
            <a:endParaRPr sz="1600"/>
          </a:p>
          <a:p>
            <a:endParaRPr sz="800"/>
          </a:p>
          <a:p>
            <a:pPr algn="ctr"/>
            <a:r>
              <a:rPr lang="en-US" altLang="x-none" sz="1600" i="1">
                <a:solidFill>
                  <a:srgbClr val="A50021"/>
                </a:solidFill>
              </a:rPr>
              <a:t>K = 1 + k/100 </a:t>
            </a:r>
            <a:r>
              <a:rPr sz="1600" i="1">
                <a:solidFill>
                  <a:srgbClr val="A50021"/>
                </a:solidFill>
              </a:rPr>
              <a:t>раз.</a:t>
            </a:r>
            <a:endParaRPr sz="1600" i="1">
              <a:solidFill>
                <a:srgbClr val="A50021"/>
              </a:solidFill>
            </a:endParaRPr>
          </a:p>
          <a:p>
            <a:pPr algn="ctr"/>
            <a:endParaRPr sz="800" i="1">
              <a:solidFill>
                <a:srgbClr val="A50021"/>
              </a:solidFill>
            </a:endParaRPr>
          </a:p>
          <a:p>
            <a:r>
              <a:rPr sz="1600"/>
              <a:t>       Пусть </a:t>
            </a:r>
            <a:r>
              <a:rPr lang="en-US" altLang="x-none" sz="1600" i="1">
                <a:solidFill>
                  <a:srgbClr val="A50021"/>
                </a:solidFill>
              </a:rPr>
              <a:t>S</a:t>
            </a:r>
            <a:r>
              <a:rPr lang="en-US" altLang="x-none" sz="1600"/>
              <a:t> – </a:t>
            </a:r>
            <a:r>
              <a:rPr sz="1600"/>
              <a:t>размер кредита, </a:t>
            </a:r>
            <a:r>
              <a:rPr sz="1600" i="1">
                <a:solidFill>
                  <a:srgbClr val="A50021"/>
                </a:solidFill>
              </a:rPr>
              <a:t>Х</a:t>
            </a:r>
            <a:r>
              <a:rPr sz="1600"/>
              <a:t> – размер ежемесячного платежа, срок выплаты долга – </a:t>
            </a:r>
            <a:r>
              <a:rPr lang="en-US" altLang="x-none" sz="1600">
                <a:solidFill>
                  <a:srgbClr val="A50021"/>
                </a:solidFill>
              </a:rPr>
              <a:t>n</a:t>
            </a:r>
            <a:r>
              <a:rPr lang="en-US" altLang="x-none" sz="1600"/>
              <a:t> </a:t>
            </a:r>
            <a:r>
              <a:rPr sz="1600"/>
              <a:t>лет, </a:t>
            </a:r>
            <a:r>
              <a:rPr sz="1600">
                <a:solidFill>
                  <a:srgbClr val="A50021"/>
                </a:solidFill>
              </a:rPr>
              <a:t>Р</a:t>
            </a:r>
            <a:r>
              <a:rPr lang="en-US" altLang="x-none" sz="1600">
                <a:solidFill>
                  <a:srgbClr val="A50021"/>
                </a:solidFill>
              </a:rPr>
              <a:t> </a:t>
            </a:r>
            <a:r>
              <a:rPr sz="1600"/>
              <a:t>– объем </a:t>
            </a:r>
            <a:r>
              <a:rPr sz="1600">
                <a:solidFill>
                  <a:srgbClr val="A50021"/>
                </a:solidFill>
              </a:rPr>
              <a:t>всех выплат</a:t>
            </a:r>
            <a:r>
              <a:rPr sz="1600"/>
              <a:t> за </a:t>
            </a:r>
            <a:r>
              <a:rPr lang="en-US" altLang="x-none" sz="1600">
                <a:solidFill>
                  <a:srgbClr val="A50021"/>
                </a:solidFill>
              </a:rPr>
              <a:t>n</a:t>
            </a:r>
            <a:r>
              <a:rPr lang="en-US" altLang="x-none" sz="1600"/>
              <a:t> </a:t>
            </a:r>
            <a:r>
              <a:rPr sz="1600"/>
              <a:t>лет. </a:t>
            </a:r>
            <a:endParaRPr lang="en-US" altLang="x-none" sz="1600"/>
          </a:p>
          <a:p>
            <a:r>
              <a:rPr lang="en-US" altLang="x-none" sz="1600"/>
              <a:t>       </a:t>
            </a:r>
            <a:r>
              <a:rPr sz="1600"/>
              <a:t>Тогда</a:t>
            </a:r>
            <a:endParaRPr lang="en-US" altLang="x-none" sz="1600"/>
          </a:p>
          <a:p>
            <a:endParaRPr lang="en-US" altLang="x-none" sz="1600"/>
          </a:p>
          <a:p>
            <a:endParaRPr lang="en-US" altLang="x-none" sz="1600"/>
          </a:p>
          <a:p>
            <a:endParaRPr lang="en-US" altLang="x-none" sz="1600"/>
          </a:p>
          <a:p>
            <a:endParaRPr lang="en-US" altLang="x-none" sz="1600"/>
          </a:p>
          <a:p>
            <a:endParaRPr lang="en-US" altLang="x-none" sz="1600"/>
          </a:p>
          <a:p>
            <a:endParaRPr lang="en-US" altLang="x-none" sz="1600"/>
          </a:p>
          <a:p>
            <a:endParaRPr lang="en-US" altLang="x-none" sz="1600"/>
          </a:p>
          <a:p>
            <a:endParaRPr lang="en-US" altLang="x-none" sz="1600"/>
          </a:p>
          <a:p>
            <a:endParaRPr lang="en-US" altLang="x-none" sz="1600"/>
          </a:p>
          <a:p>
            <a:endParaRPr lang="en-US" altLang="x-none" sz="1600"/>
          </a:p>
          <a:p>
            <a:endParaRPr lang="en-US" altLang="x-none" sz="800"/>
          </a:p>
          <a:p>
            <a:endParaRPr lang="en-US" altLang="x-none" sz="1000"/>
          </a:p>
          <a:p>
            <a:pPr algn="ctr">
              <a:buChar char="-"/>
            </a:pPr>
            <a:r>
              <a:rPr sz="1600" i="1">
                <a:solidFill>
                  <a:srgbClr val="A50021"/>
                </a:solidFill>
              </a:rPr>
              <a:t> модель погашения кредита </a:t>
            </a:r>
            <a:r>
              <a:rPr sz="1600" i="1" err="1">
                <a:solidFill>
                  <a:srgbClr val="A50021"/>
                </a:solidFill>
              </a:rPr>
              <a:t>аннуитетными</a:t>
            </a:r>
            <a:r>
              <a:rPr sz="1600" i="1">
                <a:solidFill>
                  <a:srgbClr val="A50021"/>
                </a:solidFill>
              </a:rPr>
              <a:t> платежами</a:t>
            </a:r>
            <a:endParaRPr sz="1600" i="1">
              <a:solidFill>
                <a:srgbClr val="A50021"/>
              </a:solidFill>
            </a:endParaRPr>
          </a:p>
          <a:p>
            <a:pPr algn="ctr">
              <a:buChar char="-"/>
            </a:pPr>
            <a:endParaRPr sz="800" i="1">
              <a:solidFill>
                <a:srgbClr val="A50021"/>
              </a:solidFill>
            </a:endParaRPr>
          </a:p>
          <a:p>
            <a:pPr algn="ctr"/>
            <a:r>
              <a:rPr sz="1600" i="1" u="sng">
                <a:solidFill>
                  <a:srgbClr val="A50021"/>
                </a:solidFill>
              </a:rPr>
              <a:t>начисление процентов по кредиту идет в геометрической прогрессии</a:t>
            </a:r>
            <a:endParaRPr sz="1600" i="1" u="sng">
              <a:solidFill>
                <a:srgbClr val="A50021"/>
              </a:solidFill>
            </a:endParaRPr>
          </a:p>
        </p:txBody>
      </p:sp>
      <p:sp>
        <p:nvSpPr>
          <p:cNvPr id="37890" name="Прямое соединение 37889"/>
          <p:cNvSpPr/>
          <p:nvPr/>
        </p:nvSpPr>
        <p:spPr>
          <a:xfrm>
            <a:off x="4427538" y="476250"/>
            <a:ext cx="0" cy="6121400"/>
          </a:xfrm>
          <a:prstGeom prst="line">
            <a:avLst/>
          </a:prstGeom>
          <a:ln w="2540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graphicFrame>
        <p:nvGraphicFramePr>
          <p:cNvPr id="37919" name="Объект 37918"/>
          <p:cNvGraphicFramePr/>
          <p:nvPr/>
        </p:nvGraphicFramePr>
        <p:xfrm>
          <a:off x="179388" y="2997200"/>
          <a:ext cx="4176712" cy="250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3175000" imgH="1778000" progId="Equation.3">
                  <p:embed/>
                </p:oleObj>
              </mc:Choice>
              <mc:Fallback>
                <p:oleObj name="" r:id="rId1" imgW="3175000" imgH="1778000" progId="Equation.3">
                  <p:embed/>
                  <p:pic>
                    <p:nvPicPr>
                      <p:cNvPr id="0" name="Изображение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9388" y="2997200"/>
                        <a:ext cx="4176712" cy="25003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20" name="Объект 37919"/>
          <p:cNvGraphicFramePr/>
          <p:nvPr/>
        </p:nvGraphicFramePr>
        <p:xfrm>
          <a:off x="4572000" y="2565400"/>
          <a:ext cx="4464050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3200400" imgH="1473200" progId="Equation.3">
                  <p:embed/>
                </p:oleObj>
              </mc:Choice>
              <mc:Fallback>
                <p:oleObj name="" r:id="rId3" imgW="3200400" imgH="1473200" progId="Equation.3">
                  <p:embed/>
                  <p:pic>
                    <p:nvPicPr>
                      <p:cNvPr id="0" name="Изображение 307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0" y="2565400"/>
                        <a:ext cx="4464050" cy="20605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23" name="Объект 37922"/>
          <p:cNvGraphicFramePr/>
          <p:nvPr/>
        </p:nvGraphicFramePr>
        <p:xfrm>
          <a:off x="2124075" y="5084763"/>
          <a:ext cx="809625" cy="25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5" imgW="608330" imgH="177800" progId="Equation.3">
                  <p:embed/>
                </p:oleObj>
              </mc:Choice>
              <mc:Fallback>
                <p:oleObj name="" r:id="rId5" imgW="608330" imgH="177800" progId="Equation.3">
                  <p:embed/>
                  <p:pic>
                    <p:nvPicPr>
                      <p:cNvPr id="0" name="Изображение 307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24075" y="5084763"/>
                        <a:ext cx="809625" cy="2524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40" name="Текстовое поле 39939"/>
          <p:cNvSpPr txBox="1"/>
          <p:nvPr/>
        </p:nvSpPr>
        <p:spPr>
          <a:xfrm>
            <a:off x="0" y="404813"/>
            <a:ext cx="91440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u="sng"/>
              <a:t>Задача на дифференцированные платежи</a:t>
            </a:r>
            <a:endParaRPr u="sng"/>
          </a:p>
        </p:txBody>
      </p:sp>
      <p:sp>
        <p:nvSpPr>
          <p:cNvPr id="39941" name="Текстовое поле 39940"/>
          <p:cNvSpPr txBox="1"/>
          <p:nvPr/>
        </p:nvSpPr>
        <p:spPr>
          <a:xfrm>
            <a:off x="376238" y="836613"/>
            <a:ext cx="8559800" cy="24447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sz="1600"/>
              <a:t>В июле планируется взять кредит в банке на сумму 28 млн. рублей на некоторый срок </a:t>
            </a:r>
            <a:endParaRPr sz="1600"/>
          </a:p>
          <a:p>
            <a:r>
              <a:rPr sz="1600"/>
              <a:t>(целое число лет). Условия его возврата таковы:</a:t>
            </a:r>
            <a:endParaRPr sz="1600"/>
          </a:p>
          <a:p>
            <a:r>
              <a:rPr sz="1600"/>
              <a:t>— каждый январь долг возрастает на 25% по сравнению с концом предыдущего года;</a:t>
            </a:r>
            <a:endParaRPr sz="1600"/>
          </a:p>
          <a:p>
            <a:r>
              <a:rPr sz="1600"/>
              <a:t>— с февраля по июнь каждого года необходимо выплатить часть долга;</a:t>
            </a:r>
            <a:endParaRPr sz="1600"/>
          </a:p>
          <a:p>
            <a:r>
              <a:rPr sz="1600"/>
              <a:t>— в июле каждого года долг должен быть на одну и ту же сумму меньше долга на июль</a:t>
            </a:r>
            <a:endParaRPr sz="1600"/>
          </a:p>
          <a:p>
            <a:r>
              <a:rPr sz="1600"/>
              <a:t>предыдущего года.</a:t>
            </a:r>
            <a:endParaRPr sz="1600"/>
          </a:p>
          <a:p>
            <a:r>
              <a:rPr sz="1600"/>
              <a:t>Чему будет равна общая сумма выплат после полного погашения кредита, если </a:t>
            </a:r>
            <a:r>
              <a:rPr sz="1600" err="1"/>
              <a:t>наи</a:t>
            </a:r>
            <a:r>
              <a:rPr sz="1600"/>
              <a:t>­</a:t>
            </a:r>
            <a:endParaRPr sz="1600"/>
          </a:p>
          <a:p>
            <a:r>
              <a:rPr sz="1600"/>
              <a:t>больший годовой платёж составит 9 млн. рублей?</a:t>
            </a:r>
            <a:endParaRPr sz="1600"/>
          </a:p>
          <a:p>
            <a:endParaRPr sz="1000"/>
          </a:p>
          <a:p>
            <a:r>
              <a:rPr sz="1600"/>
              <a:t>Решение (метод 1 – табличный):</a:t>
            </a:r>
            <a:endParaRPr sz="1600"/>
          </a:p>
        </p:txBody>
      </p:sp>
      <p:graphicFrame>
        <p:nvGraphicFramePr>
          <p:cNvPr id="40024" name="Замещающее содержимое 40023"/>
          <p:cNvGraphicFramePr/>
          <p:nvPr>
            <p:ph/>
          </p:nvPr>
        </p:nvGraphicFramePr>
        <p:xfrm>
          <a:off x="457200" y="3284538"/>
          <a:ext cx="8218488" cy="2232025"/>
        </p:xfrm>
        <a:graphic>
          <a:graphicData uri="http://schemas.openxmlformats.org/drawingml/2006/table">
            <a:tbl>
              <a:tblPr/>
              <a:tblGrid>
                <a:gridCol w="1370013"/>
                <a:gridCol w="1370012"/>
                <a:gridCol w="1370013"/>
                <a:gridCol w="1368425"/>
                <a:gridCol w="1370012"/>
                <a:gridCol w="1370013"/>
              </a:tblGrid>
              <a:tr h="6286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ru-RU" altLang="en-US" sz="160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x-none" sz="1600"/>
                        <a:t>I </a:t>
                      </a:r>
                      <a:r>
                        <a:rPr sz="1600"/>
                        <a:t>год,</a:t>
                      </a: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млн. р.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x-none" sz="1600"/>
                        <a:t>II </a:t>
                      </a:r>
                      <a:r>
                        <a:rPr sz="1600"/>
                        <a:t>год</a:t>
                      </a: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млн. р.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…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x-none" sz="1600"/>
                        <a:t>N-1</a:t>
                      </a:r>
                      <a:r>
                        <a:rPr sz="1600"/>
                        <a:t>=13</a:t>
                      </a:r>
                      <a:r>
                        <a:rPr lang="en-US" altLang="x-none" sz="1600"/>
                        <a:t> </a:t>
                      </a:r>
                      <a:r>
                        <a:rPr sz="1600"/>
                        <a:t>год</a:t>
                      </a: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млн. р.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x-none" sz="1600"/>
                        <a:t>N</a:t>
                      </a:r>
                      <a:r>
                        <a:rPr sz="1600"/>
                        <a:t>=14</a:t>
                      </a:r>
                      <a:r>
                        <a:rPr lang="en-US" altLang="x-none" sz="1600"/>
                        <a:t> </a:t>
                      </a:r>
                      <a:r>
                        <a:rPr sz="1600"/>
                        <a:t>год</a:t>
                      </a: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млн. р.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86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Начало</a:t>
                      </a: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года</a:t>
                      </a:r>
                      <a:endParaRPr lang="ru-RU" altLang="en-US" sz="160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28*1,25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26*1,25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…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4*1,25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2*1,25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Платеж</a:t>
                      </a:r>
                      <a:endParaRPr lang="ru-RU" altLang="en-US" sz="160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9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8,5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…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5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2,5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86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Конец</a:t>
                      </a: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года</a:t>
                      </a:r>
                      <a:endParaRPr lang="ru-RU" altLang="en-US" sz="160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26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24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…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2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sz="1600"/>
                    </a:p>
                    <a:p>
                      <a:pPr marL="0" lvl="0" indent="0" algn="ctr">
                        <a:buNone/>
                      </a:pPr>
                      <a:r>
                        <a:rPr sz="1600"/>
                        <a:t>0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025" name="Текстовое поле 40024"/>
          <p:cNvSpPr txBox="1"/>
          <p:nvPr/>
        </p:nvSpPr>
        <p:spPr>
          <a:xfrm>
            <a:off x="517525" y="5661025"/>
            <a:ext cx="7439025" cy="581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x-none" sz="1600" i="1"/>
              <a:t>P</a:t>
            </a:r>
            <a:r>
              <a:rPr sz="1600" i="1"/>
              <a:t> </a:t>
            </a:r>
            <a:r>
              <a:rPr lang="en-US" altLang="x-none" sz="1600" i="1"/>
              <a:t>=</a:t>
            </a:r>
            <a:r>
              <a:rPr sz="1600" i="1"/>
              <a:t> </a:t>
            </a:r>
            <a:r>
              <a:rPr lang="en-US" altLang="x-none" sz="1600" i="1"/>
              <a:t>28*0,25</a:t>
            </a:r>
            <a:r>
              <a:rPr sz="1600" i="1"/>
              <a:t> </a:t>
            </a:r>
            <a:r>
              <a:rPr lang="en-US" altLang="x-none" sz="1600" i="1"/>
              <a:t>+</a:t>
            </a:r>
            <a:r>
              <a:rPr sz="1600" i="1"/>
              <a:t> </a:t>
            </a:r>
            <a:r>
              <a:rPr lang="en-US" altLang="x-none" sz="1600" i="1"/>
              <a:t>(28-2)*0,25</a:t>
            </a:r>
            <a:r>
              <a:rPr sz="1600" i="1"/>
              <a:t> </a:t>
            </a:r>
            <a:r>
              <a:rPr lang="en-US" altLang="x-none" sz="1600" i="1"/>
              <a:t>+</a:t>
            </a:r>
            <a:r>
              <a:rPr sz="1600" i="1"/>
              <a:t> </a:t>
            </a:r>
            <a:r>
              <a:rPr lang="en-US" altLang="x-none" sz="1600" i="1"/>
              <a:t>(28-4)*0,25</a:t>
            </a:r>
            <a:r>
              <a:rPr sz="1600" i="1"/>
              <a:t> </a:t>
            </a:r>
            <a:r>
              <a:rPr lang="en-US" altLang="x-none" sz="1600" i="1"/>
              <a:t>+…+</a:t>
            </a:r>
            <a:r>
              <a:rPr sz="1600" i="1"/>
              <a:t> </a:t>
            </a:r>
            <a:r>
              <a:rPr lang="en-US" altLang="x-none" sz="1600" i="1"/>
              <a:t>(28-24)*0,25</a:t>
            </a:r>
            <a:r>
              <a:rPr sz="1600" i="1"/>
              <a:t> </a:t>
            </a:r>
            <a:r>
              <a:rPr lang="en-US" altLang="x-none" sz="1600" i="1"/>
              <a:t>+</a:t>
            </a:r>
            <a:r>
              <a:rPr sz="1600" i="1"/>
              <a:t> </a:t>
            </a:r>
            <a:r>
              <a:rPr lang="en-US" altLang="x-none" sz="1600" i="1"/>
              <a:t>(28-26)*0,25</a:t>
            </a:r>
            <a:r>
              <a:rPr sz="1600" i="1"/>
              <a:t> </a:t>
            </a:r>
            <a:r>
              <a:rPr lang="en-US" altLang="x-none" sz="1600" i="1"/>
              <a:t>+</a:t>
            </a:r>
            <a:r>
              <a:rPr sz="1600" i="1"/>
              <a:t> </a:t>
            </a:r>
            <a:r>
              <a:rPr lang="en-US" altLang="x-none" sz="1600" i="1"/>
              <a:t>28</a:t>
            </a:r>
            <a:r>
              <a:rPr sz="1600" i="1"/>
              <a:t> </a:t>
            </a:r>
            <a:r>
              <a:rPr lang="en-US" altLang="x-none" sz="1600" i="1"/>
              <a:t>=</a:t>
            </a:r>
            <a:endParaRPr lang="en-US" altLang="x-none" sz="1600" i="1"/>
          </a:p>
          <a:p>
            <a:r>
              <a:rPr lang="en-US" altLang="x-none" sz="1600" i="1"/>
              <a:t>28*0,25*14 - (26+24+…+4+2)*0,25</a:t>
            </a:r>
            <a:r>
              <a:rPr sz="1600" i="1"/>
              <a:t> </a:t>
            </a:r>
            <a:r>
              <a:rPr lang="en-US" altLang="x-none" sz="1600" i="1"/>
              <a:t>+</a:t>
            </a:r>
            <a:r>
              <a:rPr sz="1600" i="1"/>
              <a:t> </a:t>
            </a:r>
            <a:r>
              <a:rPr lang="en-US" altLang="x-none" sz="1600" i="1"/>
              <a:t>28</a:t>
            </a:r>
            <a:r>
              <a:rPr sz="1600" i="1"/>
              <a:t> </a:t>
            </a:r>
            <a:r>
              <a:rPr lang="en-US" altLang="x-none" sz="1600" i="1"/>
              <a:t>= 80,5 </a:t>
            </a:r>
            <a:r>
              <a:rPr sz="1600" i="1"/>
              <a:t>млн.р.</a:t>
            </a:r>
            <a:endParaRPr sz="1600" i="1"/>
          </a:p>
        </p:txBody>
      </p:sp>
      <p:sp>
        <p:nvSpPr>
          <p:cNvPr id="40026" name="Текстовое поле 40025"/>
          <p:cNvSpPr txBox="1"/>
          <p:nvPr/>
        </p:nvSpPr>
        <p:spPr>
          <a:xfrm>
            <a:off x="5700713" y="6092825"/>
            <a:ext cx="2759075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u="sng">
                <a:solidFill>
                  <a:srgbClr val="A50021"/>
                </a:solidFill>
              </a:rPr>
              <a:t>Ответ: 80,5 млн.рублей.</a:t>
            </a:r>
            <a:endParaRPr u="sng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1988" name="Замещающее содержимое 41987"/>
          <p:cNvGraphicFramePr/>
          <p:nvPr>
            <p:ph idx="4294967295"/>
          </p:nvPr>
        </p:nvGraphicFramePr>
        <p:xfrm>
          <a:off x="1258888" y="1916113"/>
          <a:ext cx="4319587" cy="174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2552700" imgH="1028700" progId="Equation.3">
                  <p:embed/>
                </p:oleObj>
              </mc:Choice>
              <mc:Fallback>
                <p:oleObj name="" r:id="rId1" imgW="2552700" imgH="1028700" progId="Equation.3">
                  <p:embed/>
                  <p:pic>
                    <p:nvPicPr>
                      <p:cNvPr id="0" name="Изображение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58888" y="1916113"/>
                        <a:ext cx="4319587" cy="1741487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0" name="Текстовое поле 41989"/>
          <p:cNvSpPr txBox="1"/>
          <p:nvPr/>
        </p:nvSpPr>
        <p:spPr>
          <a:xfrm>
            <a:off x="971550" y="549275"/>
            <a:ext cx="6769100" cy="14652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marL="342900" indent="-342900">
              <a:buNone/>
            </a:pPr>
            <a:r>
              <a:rPr u="sng"/>
              <a:t>Решение (метод 2 – аналитический):</a:t>
            </a:r>
            <a:endParaRPr u="sng"/>
          </a:p>
          <a:p>
            <a:pPr marL="342900" indent="-342900">
              <a:buNone/>
            </a:pPr>
            <a:endParaRPr u="sng"/>
          </a:p>
          <a:p>
            <a:pPr marL="342900" indent="-342900">
              <a:buAutoNum type="arabicParenR"/>
            </a:pPr>
            <a:r>
              <a:t>28*1,25 – 9 = 26 (млн.р.) – остаток после первого платежа.</a:t>
            </a:r>
          </a:p>
          <a:p>
            <a:pPr marL="342900" indent="-342900">
              <a:buAutoNum type="arabicParenR"/>
            </a:pPr>
            <a:r>
              <a:t>28/(28 – 26) = 14 (лет) – срок погашения платежа.</a:t>
            </a:r>
          </a:p>
          <a:p>
            <a:pPr marL="342900" indent="-342900">
              <a:buAutoNum type="arabicParenR"/>
            </a:pPr>
            <a:r>
              <a:t> </a:t>
            </a:r>
          </a:p>
        </p:txBody>
      </p:sp>
      <p:sp>
        <p:nvSpPr>
          <p:cNvPr id="41991" name="Текстовое поле 41990"/>
          <p:cNvSpPr txBox="1"/>
          <p:nvPr/>
        </p:nvSpPr>
        <p:spPr>
          <a:xfrm>
            <a:off x="3832225" y="4745038"/>
            <a:ext cx="2759075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u="sng">
                <a:solidFill>
                  <a:srgbClr val="A50021"/>
                </a:solidFill>
              </a:rPr>
              <a:t>Ответ: 80,5 млн.рублей.</a:t>
            </a:r>
            <a:endParaRPr u="sng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Текстовое поле 46081"/>
          <p:cNvSpPr txBox="1"/>
          <p:nvPr/>
        </p:nvSpPr>
        <p:spPr>
          <a:xfrm>
            <a:off x="0" y="404813"/>
            <a:ext cx="91440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u="sng"/>
              <a:t>Задача на </a:t>
            </a:r>
            <a:r>
              <a:rPr u="sng" err="1"/>
              <a:t>аннуитетные</a:t>
            </a:r>
            <a:r>
              <a:rPr u="sng"/>
              <a:t> платежи</a:t>
            </a:r>
            <a:endParaRPr u="sng"/>
          </a:p>
        </p:txBody>
      </p:sp>
      <p:sp>
        <p:nvSpPr>
          <p:cNvPr id="46083" name="Текстовое поле 46082"/>
          <p:cNvSpPr txBox="1"/>
          <p:nvPr/>
        </p:nvSpPr>
        <p:spPr>
          <a:xfrm>
            <a:off x="376238" y="836613"/>
            <a:ext cx="8221662" cy="2292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sz="1600"/>
              <a:t>Екатерина взяла кредит в банке на сумму 680000 рублей. Кредит она решила взять</a:t>
            </a:r>
            <a:endParaRPr sz="1600"/>
          </a:p>
          <a:p>
            <a:r>
              <a:rPr sz="1600"/>
              <a:t>1 марта на 2 месяца на следующих условиях:</a:t>
            </a:r>
            <a:endParaRPr sz="1600"/>
          </a:p>
          <a:p>
            <a:r>
              <a:rPr sz="1600"/>
              <a:t>– 17-ого числа каждого месяца, начиная с марта, долг увеличивается на 12,5% по</a:t>
            </a:r>
            <a:endParaRPr sz="1600"/>
          </a:p>
          <a:p>
            <a:r>
              <a:rPr sz="1600"/>
              <a:t>сравнению с долгом на начало текущего месяца;</a:t>
            </a:r>
            <a:endParaRPr sz="1600"/>
          </a:p>
          <a:p>
            <a:r>
              <a:rPr sz="1600"/>
              <a:t>– в период с 18-ого по 30-ые числа Екатерина должна выплатить часть долга одним</a:t>
            </a:r>
            <a:endParaRPr sz="1600"/>
          </a:p>
          <a:p>
            <a:r>
              <a:rPr sz="1600"/>
              <a:t>платежом, причем ежемесячные платежи одинаковы. </a:t>
            </a:r>
            <a:endParaRPr sz="1600"/>
          </a:p>
          <a:p>
            <a:r>
              <a:rPr sz="1600"/>
              <a:t>Сколько рублей составила переплата Екатерины по данному кредиту?</a:t>
            </a:r>
            <a:br>
              <a:rPr sz="1600"/>
            </a:br>
            <a:br>
              <a:rPr sz="1600"/>
            </a:br>
            <a:r>
              <a:rPr sz="1600"/>
              <a:t>Решение (метод 1 – табличный):</a:t>
            </a:r>
            <a:endParaRPr sz="1600"/>
          </a:p>
        </p:txBody>
      </p:sp>
      <p:graphicFrame>
        <p:nvGraphicFramePr>
          <p:cNvPr id="46131" name="Замещающее содержимое 46130"/>
          <p:cNvGraphicFramePr/>
          <p:nvPr>
            <p:ph/>
          </p:nvPr>
        </p:nvGraphicFramePr>
        <p:xfrm>
          <a:off x="457200" y="3284538"/>
          <a:ext cx="8218488" cy="1512887"/>
        </p:xfrm>
        <a:graphic>
          <a:graphicData uri="http://schemas.openxmlformats.org/drawingml/2006/table">
            <a:tbl>
              <a:tblPr/>
              <a:tblGrid>
                <a:gridCol w="2740025"/>
                <a:gridCol w="2738438"/>
                <a:gridCol w="2740025"/>
              </a:tblGrid>
              <a:tr h="4318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ru-RU" altLang="en-US" sz="160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март, тыс. р.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апрель, тыс. р.</a:t>
                      </a:r>
                      <a:endParaRPr lang="ru-RU" altLang="en-US" sz="1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Начало месяца</a:t>
                      </a:r>
                      <a:endParaRPr lang="ru-RU" altLang="en-US" sz="160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 i="1"/>
                        <a:t>680*1,125</a:t>
                      </a:r>
                      <a:endParaRPr lang="ru-RU" altLang="en-US" sz="1600" i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 i="1"/>
                        <a:t>(680*1,125 – х)*1,125</a:t>
                      </a:r>
                      <a:endParaRPr lang="ru-RU" altLang="en-US" sz="1600" i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Платеж</a:t>
                      </a:r>
                      <a:endParaRPr lang="ru-RU" altLang="en-US" sz="160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 i="1"/>
                        <a:t>х</a:t>
                      </a:r>
                      <a:endParaRPr lang="ru-RU" altLang="en-US" sz="1600" i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 i="1"/>
                        <a:t>х</a:t>
                      </a:r>
                      <a:endParaRPr lang="ru-RU" altLang="en-US" sz="1600" i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/>
                        <a:t>Конец месяца </a:t>
                      </a:r>
                      <a:endParaRPr lang="ru-RU" altLang="en-US" sz="160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 i="1"/>
                        <a:t>680*1,125 - х</a:t>
                      </a:r>
                      <a:endParaRPr lang="ru-RU" altLang="en-US" sz="1600" i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Arial" panose="020B0604020202020204" pitchFamily="34" charset="0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sz="1600" i="1"/>
                        <a:t>0</a:t>
                      </a:r>
                      <a:endParaRPr lang="ru-RU" altLang="en-US" sz="1600" i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121" name="Текстовое поле 46120"/>
          <p:cNvSpPr txBox="1"/>
          <p:nvPr/>
        </p:nvSpPr>
        <p:spPr>
          <a:xfrm>
            <a:off x="517525" y="4994275"/>
            <a:ext cx="7961313" cy="16811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sz="1600" i="1"/>
              <a:t>1)  (680*1,125 – х)*1,125 – х = 0,</a:t>
            </a:r>
            <a:endParaRPr sz="1600" i="1"/>
          </a:p>
          <a:p>
            <a:r>
              <a:rPr sz="1600" i="1"/>
              <a:t>     1062,5 – 2,125*х = 0,</a:t>
            </a:r>
            <a:endParaRPr sz="1600" i="1"/>
          </a:p>
          <a:p>
            <a:r>
              <a:rPr sz="1600" i="1"/>
              <a:t>      х = 405 (тыс.р.) – ежемесячная выплата.</a:t>
            </a:r>
            <a:endParaRPr sz="1600" i="1"/>
          </a:p>
          <a:p>
            <a:r>
              <a:rPr sz="1600" i="1"/>
              <a:t>2) 405*2 – 680 = 130 (тыс.р.) – размер переплаты.</a:t>
            </a:r>
            <a:endParaRPr sz="1600" i="1"/>
          </a:p>
          <a:p>
            <a:endParaRPr sz="800" i="1"/>
          </a:p>
          <a:p>
            <a:r>
              <a:rPr sz="1600" i="1"/>
              <a:t>                                                                                                </a:t>
            </a:r>
            <a:r>
              <a:rPr sz="1600" i="1" u="sng">
                <a:solidFill>
                  <a:srgbClr val="A50021"/>
                </a:solidFill>
              </a:rPr>
              <a:t>Ответ: 130000 рублей.</a:t>
            </a:r>
            <a:endParaRPr sz="1600" i="1" u="sng">
              <a:solidFill>
                <a:srgbClr val="A50021"/>
              </a:solidFill>
            </a:endParaRPr>
          </a:p>
          <a:p>
            <a:endParaRPr sz="1600" i="1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7" name="Текстовое поле 47106"/>
          <p:cNvSpPr txBox="1"/>
          <p:nvPr/>
        </p:nvSpPr>
        <p:spPr>
          <a:xfrm>
            <a:off x="971550" y="549275"/>
            <a:ext cx="7478713" cy="4295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marL="342900" indent="-342900">
              <a:buNone/>
            </a:pPr>
            <a:r>
              <a:rPr u="sng"/>
              <a:t>Решение (метод 2 – аналитический):</a:t>
            </a:r>
            <a:endParaRPr u="sng"/>
          </a:p>
          <a:p>
            <a:pPr marL="342900" indent="-342900">
              <a:buNone/>
            </a:pPr>
            <a:endParaRPr u="sng"/>
          </a:p>
          <a:p>
            <a:pPr marL="342900" indent="-342900">
              <a:buAutoNum type="arabicParenR"/>
            </a:pPr>
            <a:r>
              <a:rPr i="1"/>
              <a:t>1 + 0,125 = 1,125 (частей)  – К - ежемесячное увеличение долга.</a:t>
            </a:r>
            <a:endParaRPr i="1"/>
          </a:p>
          <a:p>
            <a:pPr marL="342900" indent="-342900">
              <a:buAutoNum type="arabicParenR"/>
            </a:pPr>
            <a:r>
              <a:rPr i="1"/>
              <a:t>                                 </a:t>
            </a:r>
            <a:endParaRPr i="1"/>
          </a:p>
          <a:p>
            <a:pPr marL="342900" indent="-342900">
              <a:buAutoNum type="arabicParenR"/>
            </a:pPr>
            <a:endParaRPr i="1"/>
          </a:p>
          <a:p>
            <a:pPr marL="342900" indent="-342900">
              <a:buAutoNum type="arabicParenR"/>
            </a:pPr>
            <a:endParaRPr sz="1000" i="1"/>
          </a:p>
          <a:p>
            <a:pPr marL="342900" indent="-342900">
              <a:buAutoNum type="arabicParenR"/>
            </a:pPr>
            <a:endParaRPr sz="1400" i="1"/>
          </a:p>
          <a:p>
            <a:pPr marL="342900" indent="-342900">
              <a:buAutoNum type="arabicParenR"/>
            </a:pPr>
            <a:endParaRPr sz="1400" i="1"/>
          </a:p>
          <a:p>
            <a:pPr marL="342900" indent="-342900">
              <a:buAutoNum type="arabicParenR"/>
            </a:pPr>
            <a:endParaRPr sz="1400" i="1"/>
          </a:p>
          <a:p>
            <a:pPr marL="342900" indent="-342900">
              <a:buAutoNum type="arabicParenR"/>
            </a:pPr>
            <a:endParaRPr sz="1000" i="1"/>
          </a:p>
          <a:p>
            <a:pPr marL="342900" indent="-342900">
              <a:buAutoNum type="arabicParenR"/>
            </a:pPr>
            <a:endParaRPr sz="1400" i="1"/>
          </a:p>
          <a:p>
            <a:pPr marL="342900" indent="-342900">
              <a:buAutoNum type="arabicParenR"/>
            </a:pPr>
            <a:endParaRPr sz="1400" i="1"/>
          </a:p>
          <a:p>
            <a:pPr marL="342900" indent="-342900">
              <a:buAutoNum type="arabicParenR"/>
            </a:pPr>
            <a:endParaRPr sz="1400" i="1"/>
          </a:p>
          <a:p>
            <a:pPr marL="342900" indent="-342900">
              <a:buAutoNum type="arabicParenR"/>
            </a:pPr>
            <a:endParaRPr sz="1400" i="1"/>
          </a:p>
          <a:p>
            <a:pPr marL="342900" indent="-342900">
              <a:buNone/>
            </a:pPr>
            <a:endParaRPr sz="1400" i="1"/>
          </a:p>
          <a:p>
            <a:pPr marL="342900" indent="-342900">
              <a:buNone/>
            </a:pPr>
            <a:r>
              <a:rPr i="1"/>
              <a:t>                                              – размер ежемесячного платежа.</a:t>
            </a:r>
            <a:endParaRPr i="1"/>
          </a:p>
          <a:p>
            <a:pPr marL="342900" indent="-342900">
              <a:buNone/>
            </a:pPr>
            <a:endParaRPr i="1"/>
          </a:p>
          <a:p>
            <a:pPr marL="342900" indent="-342900">
              <a:buNone/>
            </a:pPr>
            <a:r>
              <a:rPr i="1"/>
              <a:t>3) 405*2 – 680 = 130 (тыс.р.) – переплата.</a:t>
            </a:r>
            <a:endParaRPr i="1"/>
          </a:p>
        </p:txBody>
      </p:sp>
      <p:sp>
        <p:nvSpPr>
          <p:cNvPr id="47108" name="Текстовое поле 47107"/>
          <p:cNvSpPr txBox="1"/>
          <p:nvPr/>
        </p:nvSpPr>
        <p:spPr>
          <a:xfrm>
            <a:off x="4140200" y="5373688"/>
            <a:ext cx="2595563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u="sng">
                <a:solidFill>
                  <a:srgbClr val="A50021"/>
                </a:solidFill>
              </a:rPr>
              <a:t>Ответ: 130000 рублей.</a:t>
            </a:r>
            <a:endParaRPr u="sng">
              <a:solidFill>
                <a:srgbClr val="A50021"/>
              </a:solidFill>
            </a:endParaRPr>
          </a:p>
        </p:txBody>
      </p:sp>
      <p:graphicFrame>
        <p:nvGraphicFramePr>
          <p:cNvPr id="47109" name="Замещающее содержимое 47108"/>
          <p:cNvGraphicFramePr/>
          <p:nvPr>
            <p:ph sz="half" idx="2"/>
          </p:nvPr>
        </p:nvGraphicFramePr>
        <p:xfrm>
          <a:off x="1331913" y="1412875"/>
          <a:ext cx="2352675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587500" imgH="1943100" progId="Equation.3">
                  <p:embed/>
                </p:oleObj>
              </mc:Choice>
              <mc:Fallback>
                <p:oleObj name="" r:id="rId1" imgW="1587500" imgH="1943100" progId="Equation.3">
                  <p:embed/>
                  <p:pic>
                    <p:nvPicPr>
                      <p:cNvPr id="0" name="Изображение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31913" y="1412875"/>
                        <a:ext cx="2352675" cy="287972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0</TotalTime>
  <Words>5152</Words>
  <Application>WPS Presentation</Application>
  <PresentationFormat>Экран</PresentationFormat>
  <Paragraphs>283</Paragraphs>
  <Slides>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SimSun</vt:lpstr>
      <vt:lpstr>Wingdings</vt:lpstr>
      <vt:lpstr>Microsoft YaHei</vt:lpstr>
      <vt:lpstr>Arial Unicode MS</vt:lpstr>
      <vt:lpstr>Calibri</vt:lpstr>
      <vt:lpstr>Оформление по умолчанию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Secretary</dc:creator>
  <cp:lastModifiedBy>td</cp:lastModifiedBy>
  <cp:revision>85</cp:revision>
  <dcterms:created xsi:type="dcterms:W3CDTF">2021-03-31T08:20:54Z</dcterms:created>
  <dcterms:modified xsi:type="dcterms:W3CDTF">2022-12-22T18:17:43Z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8FC14E4F706A44F4844487115719F988</vt:lpwstr>
  </property>
  <property fmtid="{D5CDD505-2E9C-101B-9397-08002B2CF9AE}" pid="3" name="KSOProductBuildVer">
    <vt:lpwstr>1049-11.2.0.11440</vt:lpwstr>
  </property>
</Properties>
</file>