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89" r:id="rId2"/>
    <p:sldId id="290" r:id="rId3"/>
    <p:sldId id="291" r:id="rId4"/>
    <p:sldId id="282" r:id="rId5"/>
    <p:sldId id="281" r:id="rId6"/>
    <p:sldId id="288" r:id="rId7"/>
    <p:sldId id="258" r:id="rId8"/>
    <p:sldId id="287" r:id="rId9"/>
    <p:sldId id="264" r:id="rId10"/>
    <p:sldId id="265" r:id="rId11"/>
    <p:sldId id="266" r:id="rId12"/>
    <p:sldId id="293" r:id="rId13"/>
    <p:sldId id="267" r:id="rId14"/>
    <p:sldId id="294" r:id="rId15"/>
    <p:sldId id="270" r:id="rId16"/>
    <p:sldId id="296" r:id="rId17"/>
    <p:sldId id="297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94CE5D-8CE0-48C7-B866-4A21CA0420DE}" type="datetimeFigureOut">
              <a:rPr lang="ru-RU" smtClean="0"/>
              <a:t>вт 28.12.21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EC1E5-55BF-4396-AF88-C51FEBA8FF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880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Современная система особо охраняемых природных территорий Ставропольского края формировалась на протяжении последних 50 лет. Начало этому было положено еще в сентябре 1961 года </a:t>
            </a:r>
          </a:p>
          <a:p>
            <a:r>
              <a:rPr lang="ru-RU" dirty="0" smtClean="0"/>
              <a:t>Природа Ставрополья – это уникальный дар для всех жителей нашего региона. Здесь существует удивительное биологическое и ландшафтное разнообразие. А самое главное – все условия здоровой среды обитания настоящего и будущего поколений. Флора и фауна Ставрополья уникальны своим разнообразием: от высокогорных лугов до степных ковылей.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3767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Красную книгу Ставропольского края занесено 315 видов растений, пять видов грибов и 188 видов животных. Всего же на территории края встречается восемь видов земноводных, 12 видов пресмыкающихся, 324 вида птиц и 89 видов млекопитающих.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034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Самым большим по площади в Ставропольском крае является зоологический заказник «Александровский», расположенный на территории Александровского и Андроповского районов. Его площадь 25000 га.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021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состав заказника входят степные участки, массивы </a:t>
            </a:r>
            <a:r>
              <a:rPr lang="ru-RU" dirty="0" err="1" smtClean="0"/>
              <a:t>Томузловского</a:t>
            </a:r>
            <a:r>
              <a:rPr lang="ru-RU" dirty="0" smtClean="0"/>
              <a:t> и </a:t>
            </a:r>
            <a:r>
              <a:rPr lang="ru-RU" dirty="0" err="1" smtClean="0"/>
              <a:t>Круглолесского</a:t>
            </a:r>
            <a:r>
              <a:rPr lang="ru-RU" dirty="0" smtClean="0"/>
              <a:t> леса, ясеневые сталинские лесополосы, уникальная территория </a:t>
            </a:r>
            <a:r>
              <a:rPr lang="ru-RU" dirty="0" err="1" smtClean="0"/>
              <a:t>Черемшино</a:t>
            </a:r>
            <a:r>
              <a:rPr lang="ru-RU" dirty="0" smtClean="0"/>
              <a:t>, в которых произрастают редкие растения, занесенные в Красную книгу Ставропольского края.</a:t>
            </a:r>
          </a:p>
          <a:p>
            <a:r>
              <a:rPr lang="ru-RU" dirty="0" smtClean="0"/>
              <a:t>Уникальность этого заказника состоит в том, что он создан для охраны типичной лесной и степной охотничьей фауны, а также гнездовий и мест отдыха птиц на перелете.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9827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его территории расположены удивительные замысловатые пещеры «Каменные сараи» и богатый ботанический памятник природы лес Дубовый.</a:t>
            </a:r>
          </a:p>
          <a:p>
            <a:r>
              <a:rPr lang="ru-RU" dirty="0" smtClean="0"/>
              <a:t>Эти пещеры возникли в толще неогеновых известковых песчаников, образующих уступ длиной около 300 метров. Пещеры имеют клиновидную форму и сужаются в глубь скалы. Самая крупная из них, именуемая «Партизанской», достигает в длину 45 метров, ширина ее входа 16 метров, а высота – до трех метров. Входы загромождены обвалившимися каменными глыбами. Своеобразные потолки и стены пещер в виде прихотливых по форме барельефов изъедены подземными водами и покрыты известковыми натеками. У некоторых есть боковые ответвления. Во время Гражданской и Великой Отечественной войн пещеры использовались партизанами как убежища и склады оружия.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2967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Цветущие луга, богатство животного мира не оставляют равнодушным никого. На территории заказника обитают пятнистые олени, хорь перевязка, кот лесной, куница каменная и многочисленные растения, занесенные в Красную книгу Ставропольского края.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326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Заказник является местом гнездования птиц и отдыха на пути их миграции, встречаются: фазан, кряква, серая утка, </a:t>
            </a:r>
            <a:r>
              <a:rPr lang="ru-RU" dirty="0" err="1" smtClean="0"/>
              <a:t>огарь</a:t>
            </a:r>
            <a:r>
              <a:rPr lang="ru-RU" dirty="0" smtClean="0"/>
              <a:t>,  лебедь — шипун, чирок — свистунок, чирок — </a:t>
            </a:r>
            <a:r>
              <a:rPr lang="ru-RU" dirty="0" err="1" smtClean="0"/>
              <a:t>трескунок</a:t>
            </a:r>
            <a:r>
              <a:rPr lang="ru-RU" dirty="0" smtClean="0"/>
              <a:t>, кулик, перепел, гусь, стрепет, дикий голубь, серая куропатка.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11489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Флора редких и находящихся под угрозой исчезновения видов растений заказника «Александровский», достаточно разнообразна и богата. В красной книге Ставропольского края (2002) их отмечено 36 видов, из которых 15 занесены и в Красную книгу Российской Федерации. Из ставропольской флоры редких растений сугубо лесными являются: Лук медвежий, Подснежник кавказский, Ландыш закавказский, Хохлатка кавказская, Любка зеленая, Ветреница лесная, и некоторые другие.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2170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обе Красные книги – Ставропольскую и РФ входят также как лесные, так и степные виды: Ятрышник раскрашенный, Ятрышник </a:t>
            </a:r>
            <a:r>
              <a:rPr lang="ru-RU" dirty="0" err="1" smtClean="0"/>
              <a:t>трехзубчатый</a:t>
            </a:r>
            <a:r>
              <a:rPr lang="ru-RU" dirty="0" smtClean="0"/>
              <a:t>, Пион узколистный, Птицемлечник дугообразный, Пырей </a:t>
            </a:r>
            <a:r>
              <a:rPr lang="ru-RU" dirty="0" err="1" smtClean="0"/>
              <a:t>ковылелистный</a:t>
            </a:r>
            <a:r>
              <a:rPr lang="ru-RU" dirty="0" smtClean="0"/>
              <a:t>, ковыль красивейший, ковыль перистый и ряд других.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216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окраине села Александровское, в живописном лесу расположен Свято-Троицкий источник, который еще называют «лесным храмом» или «храмом под открытым небом». Место действительно очень необычное, с особой атмосферой — чего стоят только православные иконы, которые развешены прямо на деревьях.   Село Александровское основали в один год со Ставрополем — 1777-й. Разумеется, мощный родник в лесу был замечен поселенцами. Со временем даже начали говорить о чудодейственной силе этой родниковой воды. По традиции, воздвигли на месте лесного источника крест, освятили родник. А примерно 100 лет назад казачий атаман Тимофей Есаулов, которому земля близ родника была пожалована за хорошую службу, занялся благоустройством территории. В частности, казак построил двор-гостиницу для путников, которые держат дорогу к </a:t>
            </a:r>
            <a:r>
              <a:rPr lang="ru-RU" dirty="0" err="1" smtClean="0"/>
              <a:t>Кавминводам</a:t>
            </a:r>
            <a:r>
              <a:rPr lang="ru-RU" dirty="0" smtClean="0"/>
              <a:t>. Разумеется, святой источник пользовался популярностью и у местных и у тех, кто тут был проездом. Сегодня это место также очень популярно у местных жителей — судя по количеству замочков, тут часто играют свадьбы. Но немало и простых туристов, ведь рядом пролегает довольно оживленная трасса. Люди останавливаются кто из интереса, кто набрать водички, а кто просто отдохнуть в тени старых деревьев. После революции источник был осквернен, потом долго пребывал в запустении. В 1990-е территорию вокруг начали приводить в порядок. В данный момент с благоустройством порядок — освещение и ограждение, плиточка, чистота вокруг. Построена деревянная часовня и церковная лавка. Есть даже вот такая незамысловатая лесная мебель. Для желающих окунуться в холодную родниковую воду (ее температура +4) оборудована небольшая купель под навесом. Икона святой блаженной Ксении Петербургской — покровительницы семьи. Сам родник расположен в небольшой пещерке, под скалой. Родниковая вода течет бодро, чтобы набрать ее в бутылку имеется специальный кувшин с длинной ручкой и удобная воронка.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776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Министерство природных ресурсов и охраны окружающей среды ставропольского края издало Приказ от 16 января 2015 года №10 «Об утверждении перечня особо охраняемых природных территорий краевого значения в ставропольском крае»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0EC1E5-55BF-4396-AF88-C51FEBA8FF81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372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вт 28.12.21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alex-sk.ru/content/svyato-troitskiy-istochni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 and Settings\777\Рабочий стол\перепись Федорченко 2017\a937fe557f00f4179522730a3958af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91292" y="692696"/>
            <a:ext cx="8491566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0" b="1" dirty="0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Зоологический заказник «Александровский»</a:t>
            </a:r>
            <a:endParaRPr lang="ru-RU" sz="6000" b="1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5000628" y="3941748"/>
            <a:ext cx="3929090" cy="2701962"/>
          </a:xfrm>
          <a:prstGeom prst="ellipse">
            <a:avLst/>
          </a:prstGeom>
          <a:solidFill>
            <a:srgbClr val="92D050"/>
          </a:solidFill>
          <a:ln w="28575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triangle" w="med" len="med"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atin typeface="+mn-lt"/>
            </a:endParaRPr>
          </a:p>
        </p:txBody>
      </p:sp>
      <p:sp>
        <p:nvSpPr>
          <p:cNvPr id="7" name="TextBox 16"/>
          <p:cNvSpPr txBox="1">
            <a:spLocks noChangeArrowheads="1"/>
          </p:cNvSpPr>
          <p:nvPr/>
        </p:nvSpPr>
        <p:spPr bwMode="auto">
          <a:xfrm>
            <a:off x="5634833" y="4507899"/>
            <a:ext cx="324802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Constantia" pitchFamily="18" charset="0"/>
              </a:rPr>
              <a:t>Работу выполнил: </a:t>
            </a:r>
          </a:p>
          <a:p>
            <a:r>
              <a:rPr lang="ru-RU" sz="2400" b="1" dirty="0" err="1" smtClean="0">
                <a:solidFill>
                  <a:srgbClr val="002060"/>
                </a:solidFill>
                <a:latin typeface="Constantia" pitchFamily="18" charset="0"/>
              </a:rPr>
              <a:t>Саурин</a:t>
            </a:r>
            <a:r>
              <a:rPr lang="ru-RU" sz="2400" b="1" dirty="0" smtClean="0">
                <a:solidFill>
                  <a:srgbClr val="002060"/>
                </a:solidFill>
                <a:latin typeface="Constantia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Constantia" pitchFamily="18" charset="0"/>
              </a:rPr>
              <a:t>Владимир</a:t>
            </a:r>
            <a:endParaRPr lang="ru-RU" sz="2400" b="1" dirty="0">
              <a:solidFill>
                <a:srgbClr val="002060"/>
              </a:solidFill>
              <a:latin typeface="Constantia" pitchFamily="18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Constantia" pitchFamily="18" charset="0"/>
              </a:rPr>
              <a:t>учитель:</a:t>
            </a:r>
          </a:p>
          <a:p>
            <a:r>
              <a:rPr lang="ru-RU" sz="2400" b="1" dirty="0" err="1" smtClean="0">
                <a:solidFill>
                  <a:srgbClr val="002060"/>
                </a:solidFill>
                <a:latin typeface="Constantia" pitchFamily="18" charset="0"/>
              </a:rPr>
              <a:t>Роганова</a:t>
            </a:r>
            <a:r>
              <a:rPr lang="ru-RU" sz="2400" b="1" dirty="0" smtClean="0">
                <a:solidFill>
                  <a:srgbClr val="002060"/>
                </a:solidFill>
                <a:latin typeface="Constantia" pitchFamily="18" charset="0"/>
              </a:rPr>
              <a:t> И.Е.</a:t>
            </a:r>
            <a:endParaRPr lang="ru-RU" sz="2400" b="1" dirty="0">
              <a:solidFill>
                <a:srgbClr val="00206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Documents and Settings\777\Рабочий стол\перепись Федорченко 2017\river-jung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Горизонтальный свиток 9"/>
          <p:cNvSpPr/>
          <p:nvPr/>
        </p:nvSpPr>
        <p:spPr>
          <a:xfrm>
            <a:off x="500034" y="1142984"/>
            <a:ext cx="8243886" cy="114300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428596" y="3000372"/>
            <a:ext cx="8329642" cy="2857520"/>
          </a:xfrm>
          <a:prstGeom prst="horizontalScroll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72" name="Содержимое 2"/>
          <p:cNvSpPr>
            <a:spLocks noGrp="1"/>
          </p:cNvSpPr>
          <p:nvPr>
            <p:ph sz="half" idx="1"/>
          </p:nvPr>
        </p:nvSpPr>
        <p:spPr>
          <a:xfrm>
            <a:off x="714348" y="1357298"/>
            <a:ext cx="8077200" cy="6858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Узнать какие растения и животные находятся на территории Ставропольского края, какие из них занесены в Красную книгу.</a:t>
            </a:r>
          </a:p>
        </p:txBody>
      </p:sp>
      <p:sp>
        <p:nvSpPr>
          <p:cNvPr id="7173" name="Содержимое 3"/>
          <p:cNvSpPr>
            <a:spLocks noGrp="1"/>
          </p:cNvSpPr>
          <p:nvPr>
            <p:ph sz="half" idx="2"/>
          </p:nvPr>
        </p:nvSpPr>
        <p:spPr>
          <a:xfrm>
            <a:off x="762000" y="3581400"/>
            <a:ext cx="7924800" cy="31242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Выявить причины уникальности природы родного края.</a:t>
            </a:r>
          </a:p>
          <a:p>
            <a:r>
              <a:rPr lang="ru-RU" dirty="0" smtClean="0"/>
              <a:t>Узнать каких животных и растения нужно охранять.</a:t>
            </a:r>
          </a:p>
          <a:p>
            <a:r>
              <a:rPr lang="ru-RU" dirty="0" smtClean="0"/>
              <a:t>Прочитать и изучить литературу по данному вопросу.</a:t>
            </a:r>
          </a:p>
          <a:p>
            <a:r>
              <a:rPr lang="ru-RU" dirty="0" smtClean="0"/>
              <a:t>Воспитывать чувство гордости и ответственности за природу родного края.</a:t>
            </a:r>
          </a:p>
          <a:p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785786" y="357166"/>
            <a:ext cx="6249531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Цель исследования: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57224" y="2214554"/>
            <a:ext cx="251703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Задачи: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D:\Documents and Settings\777\Рабочий стол\перепись Федорченко 2017\284224_927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2593" cy="6858000"/>
          </a:xfrm>
          <a:prstGeom prst="rect">
            <a:avLst/>
          </a:prstGeom>
          <a:noFill/>
        </p:spPr>
      </p:pic>
      <p:pic>
        <p:nvPicPr>
          <p:cNvPr id="6147" name="Picture 3" descr="D:\Documents and Settings\777\Рабочий стол\перепись Федорченко 2017\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 t="14583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tTriangle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-24"/>
            <a:ext cx="8786842" cy="1285884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softEdge rad="127000"/>
          </a:effectLst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n/>
                <a:solidFill>
                  <a:srgbClr val="00421E"/>
                </a:solidFill>
                <a:latin typeface="Times New Roman" pitchFamily="18" charset="0"/>
                <a:cs typeface="Times New Roman" pitchFamily="18" charset="0"/>
              </a:rPr>
              <a:t>Природа Ставрополья – это уникальный дар для всех жителей нашего региона </a:t>
            </a:r>
            <a: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n/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Documents and Settings\777\Рабочий стол\перепись Федорченко 2017\заказник-александровский395.jpg"/>
          <p:cNvPicPr>
            <a:picLocks noChangeAspect="1" noChangeArrowheads="1"/>
          </p:cNvPicPr>
          <p:nvPr/>
        </p:nvPicPr>
        <p:blipFill>
          <a:blip r:embed="rId3"/>
          <a:srcRect l="6401" r="45378"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500430" y="142852"/>
            <a:ext cx="528641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42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Красную книгу Ставропольского края занесено 315 видов растений, 5 видов грибов и 188 видов животных. Всего же на территории края встречается восемь видов земноводных, 12 видов пресмыкающихся,       324 вида птиц и 89 видов млекопитающих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42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42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s://fs01.infourok.ru/images/doc/1/1075/img5.jpg"/>
          <p:cNvPicPr/>
          <p:nvPr/>
        </p:nvPicPr>
        <p:blipFill>
          <a:blip r:embed="rId4" cstate="print"/>
          <a:srcRect l="55590" t="24138" r="6886" b="10345"/>
          <a:stretch>
            <a:fillRect/>
          </a:stretch>
        </p:blipFill>
        <p:spPr bwMode="auto">
          <a:xfrm>
            <a:off x="6143636" y="3071810"/>
            <a:ext cx="285752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7" name="Рисунок 6" descr="https://fs01.infourok.ru/images/doc/1/1075/img5.jpg"/>
          <p:cNvPicPr/>
          <p:nvPr/>
        </p:nvPicPr>
        <p:blipFill>
          <a:blip r:embed="rId4" cstate="print"/>
          <a:srcRect l="9117" t="24138" r="52748" b="10345"/>
          <a:stretch>
            <a:fillRect/>
          </a:stretch>
        </p:blipFill>
        <p:spPr bwMode="auto">
          <a:xfrm>
            <a:off x="142844" y="71414"/>
            <a:ext cx="3286148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Documents and Settings\777\Рабочий стол\перепись Федорченко 2017\connecto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28600"/>
            <a:ext cx="8643998" cy="9906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rgbClr val="0042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Самым большим по площади в Ставропольском крае является зоологический заказник «Александровский», расположенный на территории Александровского района. Его площадь 25000 га.</a:t>
            </a:r>
            <a:endParaRPr lang="ru-RU" sz="2400" dirty="0">
              <a:solidFill>
                <a:srgbClr val="00421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Documents and Settings\777\Рабочий стол\перепись Федорченко 2017\02.jpg"/>
          <p:cNvPicPr>
            <a:picLocks noChangeAspect="1" noChangeArrowheads="1"/>
          </p:cNvPicPr>
          <p:nvPr/>
        </p:nvPicPr>
        <p:blipFill>
          <a:blip r:embed="rId3"/>
          <a:srcRect l="12646" t="10256" r="5468" b="10494"/>
          <a:stretch>
            <a:fillRect/>
          </a:stretch>
        </p:blipFill>
        <p:spPr bwMode="auto">
          <a:xfrm>
            <a:off x="0" y="0"/>
            <a:ext cx="9144873" cy="6858000"/>
          </a:xfrm>
          <a:prstGeom prst="rect">
            <a:avLst/>
          </a:prstGeom>
          <a:noFill/>
        </p:spPr>
      </p:pic>
      <p:sp>
        <p:nvSpPr>
          <p:cNvPr id="5" name="Стрелка вправо 4"/>
          <p:cNvSpPr/>
          <p:nvPr/>
        </p:nvSpPr>
        <p:spPr>
          <a:xfrm rot="680710">
            <a:off x="1164242" y="2367474"/>
            <a:ext cx="4527769" cy="68353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Массивы </a:t>
            </a:r>
            <a:r>
              <a:rPr lang="ru-RU" sz="2400" dirty="0" err="1" smtClean="0"/>
              <a:t>Томузловского</a:t>
            </a:r>
            <a:r>
              <a:rPr lang="ru-RU" sz="2400" dirty="0" smtClean="0"/>
              <a:t> леса</a:t>
            </a:r>
            <a:endParaRPr lang="ru-RU" sz="2400" dirty="0"/>
          </a:p>
        </p:txBody>
      </p:sp>
      <p:sp>
        <p:nvSpPr>
          <p:cNvPr id="7" name="Стрелка вправо 6"/>
          <p:cNvSpPr/>
          <p:nvPr/>
        </p:nvSpPr>
        <p:spPr>
          <a:xfrm rot="943957">
            <a:off x="1331844" y="1570877"/>
            <a:ext cx="4527769" cy="612810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Степные участки</a:t>
            </a:r>
            <a:endParaRPr lang="ru-RU" sz="2400" dirty="0"/>
          </a:p>
        </p:txBody>
      </p:sp>
      <p:sp>
        <p:nvSpPr>
          <p:cNvPr id="8" name="Стрелка вправо 7"/>
          <p:cNvSpPr/>
          <p:nvPr/>
        </p:nvSpPr>
        <p:spPr>
          <a:xfrm rot="260292">
            <a:off x="1025661" y="3386320"/>
            <a:ext cx="4527769" cy="68353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Массивы </a:t>
            </a:r>
            <a:r>
              <a:rPr lang="ru-RU" sz="2400" dirty="0" err="1" smtClean="0"/>
              <a:t>Круглолесского</a:t>
            </a:r>
            <a:r>
              <a:rPr lang="ru-RU" sz="2400" dirty="0" smtClean="0"/>
              <a:t> леса</a:t>
            </a:r>
            <a:endParaRPr lang="ru-RU" sz="2400" dirty="0"/>
          </a:p>
        </p:txBody>
      </p:sp>
      <p:sp>
        <p:nvSpPr>
          <p:cNvPr id="9" name="Стрелка вправо 8"/>
          <p:cNvSpPr/>
          <p:nvPr/>
        </p:nvSpPr>
        <p:spPr>
          <a:xfrm rot="21432375">
            <a:off x="513723" y="4410037"/>
            <a:ext cx="4997028" cy="68353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Ясеневые сталинские лесополосы</a:t>
            </a:r>
            <a:endParaRPr lang="ru-RU" sz="2400" dirty="0"/>
          </a:p>
        </p:txBody>
      </p:sp>
      <p:sp>
        <p:nvSpPr>
          <p:cNvPr id="10" name="Стрелка вправо 9"/>
          <p:cNvSpPr/>
          <p:nvPr/>
        </p:nvSpPr>
        <p:spPr>
          <a:xfrm rot="21034075">
            <a:off x="3038986" y="5253966"/>
            <a:ext cx="2572137" cy="683539"/>
          </a:xfrm>
          <a:prstGeom prst="rightArrow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/>
              <a:t>Черемшино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ocuments and Settings\777\Рабочий стол\перепись Федорченко 2017\03_big.jpg"/>
          <p:cNvPicPr>
            <a:picLocks noChangeAspect="1" noChangeArrowheads="1"/>
          </p:cNvPicPr>
          <p:nvPr/>
        </p:nvPicPr>
        <p:blipFill>
          <a:blip r:embed="rId3"/>
          <a:srcRect b="4440"/>
          <a:stretch>
            <a:fillRect/>
          </a:stretch>
        </p:blipFill>
        <p:spPr bwMode="auto">
          <a:xfrm>
            <a:off x="-73742" y="0"/>
            <a:ext cx="9217742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034" y="0"/>
            <a:ext cx="7901014" cy="768337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algn="ctr">
              <a:spcBef>
                <a:spcPts val="0"/>
              </a:spcBef>
              <a:buNone/>
              <a:defRPr/>
            </a:pPr>
            <a:r>
              <a:rPr lang="ru-RU" sz="4800" b="1" dirty="0" smtClean="0">
                <a:ln/>
                <a:solidFill>
                  <a:schemeClr val="accent3"/>
                </a:solidFill>
              </a:rPr>
              <a:t>Пещеры «Каменные сараи»</a:t>
            </a:r>
            <a:endParaRPr lang="ru-RU" sz="4800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animalsfoto.com/photo/f9/f989e5de7fd5eb112defcb707899049c.jpg"/>
          <p:cNvPicPr>
            <a:picLocks noChangeAspect="1" noChangeArrowheads="1"/>
          </p:cNvPicPr>
          <p:nvPr/>
        </p:nvPicPr>
        <p:blipFill>
          <a:blip r:embed="rId3"/>
          <a:srcRect l="5971" t="18461" r="-1493" b="15146"/>
          <a:stretch>
            <a:fillRect/>
          </a:stretch>
        </p:blipFill>
        <p:spPr bwMode="auto">
          <a:xfrm>
            <a:off x="-32" y="428605"/>
            <a:ext cx="4316782" cy="300039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388" name="Picture 4" descr="http://www.zveridikie.ru/hishchnye/perevjazka-kunitsa.jpg"/>
          <p:cNvPicPr>
            <a:picLocks noChangeAspect="1" noChangeArrowheads="1"/>
          </p:cNvPicPr>
          <p:nvPr/>
        </p:nvPicPr>
        <p:blipFill>
          <a:blip r:embed="rId4"/>
          <a:srcRect t="2488" r="5971"/>
          <a:stretch>
            <a:fillRect/>
          </a:stretch>
        </p:blipFill>
        <p:spPr bwMode="auto">
          <a:xfrm>
            <a:off x="0" y="3643314"/>
            <a:ext cx="4143372" cy="293687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392" name="Picture 8" descr="http://animal.memozee.com/animal/a5/MKramer-steenmarter-Stone_Marten-on_stone_post.jpg"/>
          <p:cNvPicPr>
            <a:picLocks noChangeAspect="1" noChangeArrowheads="1"/>
          </p:cNvPicPr>
          <p:nvPr/>
        </p:nvPicPr>
        <p:blipFill>
          <a:blip r:embed="rId5"/>
          <a:srcRect l="6527" t="13498" r="-1362"/>
          <a:stretch>
            <a:fillRect/>
          </a:stretch>
        </p:blipFill>
        <p:spPr bwMode="auto">
          <a:xfrm>
            <a:off x="5072066" y="469370"/>
            <a:ext cx="4071934" cy="29101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6396" name="Picture 12" descr="http://haec-natura.com/wp-content/uploads/2016/10/dikiy-kot.jpg"/>
          <p:cNvPicPr>
            <a:picLocks noChangeAspect="1" noChangeArrowheads="1"/>
          </p:cNvPicPr>
          <p:nvPr/>
        </p:nvPicPr>
        <p:blipFill>
          <a:blip r:embed="rId6"/>
          <a:srcRect l="-1792" r="17186"/>
          <a:stretch>
            <a:fillRect/>
          </a:stretch>
        </p:blipFill>
        <p:spPr bwMode="auto">
          <a:xfrm flipH="1">
            <a:off x="5000660" y="3714752"/>
            <a:ext cx="4214810" cy="2862423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" name="TextBox 12"/>
          <p:cNvSpPr txBox="1"/>
          <p:nvPr/>
        </p:nvSpPr>
        <p:spPr>
          <a:xfrm>
            <a:off x="2000232" y="3143248"/>
            <a:ext cx="1877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пятнистый олень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929454" y="3214686"/>
            <a:ext cx="1897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куница каменная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2071670" y="6357958"/>
            <a:ext cx="1709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хорь перевязка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7572396" y="6357958"/>
            <a:ext cx="1276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лесной кот</a:t>
            </a:r>
            <a:endParaRPr lang="ru-RU" dirty="0"/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0" y="0"/>
            <a:ext cx="9144000" cy="1142984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Красная книга Ставропольского края </a:t>
            </a:r>
            <a:br>
              <a:rPr kumimoji="0" lang="ru-RU" sz="2800" b="1" i="0" u="none" strike="noStrike" kern="1200" cap="none" spc="0" normalizeH="0" baseline="0" noProof="0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</a:br>
            <a:endParaRPr kumimoji="0" lang="ru-RU" sz="2800" b="1" i="0" u="none" strike="noStrike" kern="1200" cap="none" spc="0" normalizeH="0" baseline="0" noProof="0" dirty="0">
              <a:ln w="11430"/>
              <a:solidFill>
                <a:srgbClr val="00421E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D:\Documents and Settings\777\Рабочий стол\перепись Федорченко 2017\21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857232"/>
            <a:ext cx="9181371" cy="6000768"/>
          </a:xfrm>
          <a:prstGeom prst="rect">
            <a:avLst/>
          </a:prstGeom>
          <a:noFill/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-24"/>
            <a:ext cx="8686800" cy="79690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  <a:t>Заказник является местом гнездования птиц и отдыха на пути их миграции</a:t>
            </a:r>
            <a:endParaRPr lang="ru-RU" sz="2800" b="1" dirty="0">
              <a:ln w="11430"/>
              <a:solidFill>
                <a:srgbClr val="00421E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1" name="Содержимое 10" descr="http://vselhoz.ru/images/animal/bird/pheasant5.jpg"/>
          <p:cNvPicPr>
            <a:picLocks noGrp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928670"/>
            <a:ext cx="3857652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2" name="Содержимое 11" descr="https://im0-tub-ru.yandex.net/i?id=35021cf2a0b7458d02790c36e70da8ed&amp;n=33&amp;h=215&amp;w=377"/>
          <p:cNvPicPr>
            <a:picLocks noGrp="1"/>
          </p:cNvPicPr>
          <p:nvPr>
            <p:ph sz="half" idx="2"/>
          </p:nvPr>
        </p:nvPicPr>
        <p:blipFill>
          <a:blip r:embed="rId5" cstate="print"/>
          <a:srcRect r="11057"/>
          <a:stretch>
            <a:fillRect/>
          </a:stretch>
        </p:blipFill>
        <p:spPr bwMode="auto">
          <a:xfrm flipH="1">
            <a:off x="4714876" y="3857628"/>
            <a:ext cx="4305304" cy="3000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3" name="Рисунок 12" descr="http://bird-ukraine.pp.ua/images/slideshow/Anas%20strepera/Anas%20streperai15.jpg"/>
          <p:cNvPicPr/>
          <p:nvPr/>
        </p:nvPicPr>
        <p:blipFill>
          <a:blip r:embed="rId6" cstate="print"/>
          <a:srcRect b="5868"/>
          <a:stretch>
            <a:fillRect/>
          </a:stretch>
        </p:blipFill>
        <p:spPr bwMode="auto">
          <a:xfrm>
            <a:off x="214282" y="3786190"/>
            <a:ext cx="414340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4" name="Рисунок 13" descr="http://www.ohotnadzor.ru/images/ptitsy/ogarj.jpg"/>
          <p:cNvPicPr/>
          <p:nvPr/>
        </p:nvPicPr>
        <p:blipFill>
          <a:blip r:embed="rId7" cstate="print"/>
          <a:srcRect t="6977"/>
          <a:stretch>
            <a:fillRect/>
          </a:stretch>
        </p:blipFill>
        <p:spPr bwMode="auto">
          <a:xfrm>
            <a:off x="4857752" y="928670"/>
            <a:ext cx="4143404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5" name="TextBox 14"/>
          <p:cNvSpPr txBox="1"/>
          <p:nvPr/>
        </p:nvSpPr>
        <p:spPr>
          <a:xfrm>
            <a:off x="2428860" y="1000108"/>
            <a:ext cx="1067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фазан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9190" y="6049052"/>
            <a:ext cx="12026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кряква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86380" y="3000372"/>
            <a:ext cx="10134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огарь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28860" y="6072206"/>
            <a:ext cx="1764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серая утка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Documents and Settings\777\Рабочий стол\перепись Федорченко 2017\21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1371" cy="6858000"/>
          </a:xfrm>
          <a:prstGeom prst="rect">
            <a:avLst/>
          </a:prstGeom>
          <a:noFill/>
        </p:spPr>
      </p:pic>
      <p:pic>
        <p:nvPicPr>
          <p:cNvPr id="5" name="Содержимое 4" descr="http://cityok.ru/wp-content/uploads/2017/03/%D0%BB%D0%B5%D0%B1%D0%B5%D0%B4%D1%8C.jpg"/>
          <p:cNvPicPr>
            <a:picLocks noGrp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14"/>
            <a:ext cx="4500562" cy="30003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6" name="Рисунок 5" descr="http://www.ebirds.ru/images/large/3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5072066" y="71414"/>
            <a:ext cx="4071934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Рисунок 6" descr="http://animalsfoto.com/photo/ef/efbdcda0f08da08a330efa514aed9d28.jpg"/>
          <p:cNvPicPr/>
          <p:nvPr/>
        </p:nvPicPr>
        <p:blipFill>
          <a:blip r:embed="rId5" cstate="print"/>
          <a:srcRect t="11698"/>
          <a:stretch>
            <a:fillRect/>
          </a:stretch>
        </p:blipFill>
        <p:spPr bwMode="auto">
          <a:xfrm>
            <a:off x="71406" y="3804721"/>
            <a:ext cx="4214842" cy="2981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" name="Рисунок 7" descr="http://nslovo.info/wp-content/uploads/2013/09/IMG_0836.jpg"/>
          <p:cNvPicPr/>
          <p:nvPr/>
        </p:nvPicPr>
        <p:blipFill>
          <a:blip r:embed="rId6" cstate="print"/>
          <a:srcRect l="9445" t="10403"/>
          <a:stretch>
            <a:fillRect/>
          </a:stretch>
        </p:blipFill>
        <p:spPr bwMode="auto">
          <a:xfrm>
            <a:off x="5214942" y="3857628"/>
            <a:ext cx="3853312" cy="2889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9" name="TextBox 8"/>
          <p:cNvSpPr txBox="1"/>
          <p:nvPr/>
        </p:nvSpPr>
        <p:spPr>
          <a:xfrm>
            <a:off x="142844" y="214290"/>
            <a:ext cx="2415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лебедь-шипун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380" y="2357430"/>
            <a:ext cx="2913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чирок -свистунок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85852" y="6049052"/>
            <a:ext cx="28282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чирок-трескунок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29256" y="6049052"/>
            <a:ext cx="1196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кулик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https://im0-tub-ru.yandex.net/i?id=b9bf8876f4c7f1ef075a01c415f193f7-l&amp;n=1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143116"/>
            <a:ext cx="300039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http://nalugah.ru/wp-content/uploads/2016/11/dikij-perepel.jpg"/>
          <p:cNvPicPr>
            <a:picLocks noGrp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71414"/>
            <a:ext cx="3681414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7" name="Рисунок 6" descr="https://otvet.imgsmail.ru/download/791cfbdaaa61e4a6676ebd51d64ba407_i-229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02" y="3643314"/>
            <a:ext cx="3786198" cy="2643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9" name="Рисунок 8" descr="http://lfly.ru/wp-content/uploads/2017/03/seraja-kuropatka.jpg"/>
          <p:cNvPicPr/>
          <p:nvPr/>
        </p:nvPicPr>
        <p:blipFill>
          <a:blip r:embed="rId5" cstate="print"/>
          <a:srcRect t="11330"/>
          <a:stretch>
            <a:fillRect/>
          </a:stretch>
        </p:blipFill>
        <p:spPr bwMode="auto">
          <a:xfrm>
            <a:off x="71406" y="3643314"/>
            <a:ext cx="32861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8" name="Рисунок 7" descr="http://popgun.ru/files/g/135/orig/591233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32" y="71414"/>
            <a:ext cx="357190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0" name="TextBox 9"/>
          <p:cNvSpPr txBox="1"/>
          <p:nvPr/>
        </p:nvSpPr>
        <p:spPr>
          <a:xfrm>
            <a:off x="357740" y="2714620"/>
            <a:ext cx="22854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дикий голубь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29520" y="2786058"/>
            <a:ext cx="1494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перепел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82" y="6215082"/>
            <a:ext cx="27147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серая куропатка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49952" y="6143644"/>
            <a:ext cx="13512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стрепет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0628" y="2786058"/>
            <a:ext cx="8338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гусь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  <a:t>Красная книга Ставропольского края </a:t>
            </a:r>
            <a:b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  <a:t>и Российской Федерации</a:t>
            </a:r>
            <a:endParaRPr lang="ru-RU" sz="2800" b="1" dirty="0">
              <a:ln w="11430"/>
              <a:solidFill>
                <a:srgbClr val="00421E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18" name="Рисунок 17" descr="http://fitoapteka.org/images/foto/782/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42984"/>
            <a:ext cx="278605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142844" y="3038773"/>
            <a:ext cx="2073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Лук медвежий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http://classpic.ru/wp-content/uploads/Pervye-podsnezhniki-v-snegu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142984"/>
            <a:ext cx="328614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2714612" y="3071810"/>
            <a:ext cx="33612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Подснежник кавказский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" name="Рисунок 21" descr="http://www.vashsad.ua/i/gallery/foto/271/1024_768/mNEwSbBi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35669" y="1142984"/>
            <a:ext cx="3108331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6143636" y="3071810"/>
            <a:ext cx="3075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Ландыш закавказский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http://s020.radikal.ru/i713/1403/7d/7dff7639e4ec.jpg"/>
          <p:cNvPicPr/>
          <p:nvPr/>
        </p:nvPicPr>
        <p:blipFill>
          <a:blip r:embed="rId6" cstate="print"/>
          <a:srcRect l="5999" t="8571" r="8001"/>
          <a:stretch>
            <a:fillRect/>
          </a:stretch>
        </p:blipFill>
        <p:spPr bwMode="auto">
          <a:xfrm>
            <a:off x="0" y="3857628"/>
            <a:ext cx="285748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-32" y="6000768"/>
            <a:ext cx="2849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Хохлатка кавказская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" name="Рисунок 26" descr="http://flower.onego.ru/orchid/ena_5861.jpg"/>
          <p:cNvPicPr/>
          <p:nvPr/>
        </p:nvPicPr>
        <p:blipFill>
          <a:blip r:embed="rId7" cstate="print"/>
          <a:srcRect l="2381"/>
          <a:stretch>
            <a:fillRect/>
          </a:stretch>
        </p:blipFill>
        <p:spPr bwMode="auto">
          <a:xfrm>
            <a:off x="2857488" y="3857628"/>
            <a:ext cx="3143272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3301622" y="6000768"/>
            <a:ext cx="2127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Любка зелёная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" name="Рисунок 28" descr="http://biblioclub.ru/services/fks.php?fks_action=get_file&amp;fks_flag=2&amp;fks_id=ies_img_images_00402_090000.jpg"/>
          <p:cNvPicPr/>
          <p:nvPr/>
        </p:nvPicPr>
        <p:blipFill>
          <a:blip r:embed="rId8" cstate="print"/>
          <a:srcRect l="14817" t="11628" r="3703" b="18605"/>
          <a:stretch>
            <a:fillRect/>
          </a:stretch>
        </p:blipFill>
        <p:spPr bwMode="auto">
          <a:xfrm>
            <a:off x="6000760" y="3857628"/>
            <a:ext cx="314324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6215074" y="6000768"/>
            <a:ext cx="2539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Ветреница лесная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70"/>
          </a:xfrm>
        </p:spPr>
        <p:txBody>
          <a:bodyPr>
            <a:normAutofit fontScale="90000"/>
          </a:bodyPr>
          <a:lstStyle/>
          <a:p>
            <a: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  <a:t>Красная книга Ставропольского края </a:t>
            </a:r>
            <a:b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2800" b="1" dirty="0" smtClean="0">
                <a:ln w="11430"/>
                <a:solidFill>
                  <a:srgbClr val="00421E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ea typeface="+mn-ea"/>
                <a:cs typeface="+mn-cs"/>
              </a:rPr>
              <a:t>и Российской Федерации</a:t>
            </a:r>
            <a:endParaRPr lang="ru-RU" sz="2800" b="1" dirty="0">
              <a:ln w="11430"/>
              <a:solidFill>
                <a:srgbClr val="00421E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pic>
        <p:nvPicPr>
          <p:cNvPr id="5" name="Содержимое 4" descr="http://img.youtube.com/vi/-bn6EdQZTn8/0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 t="12081" b="12447"/>
          <a:stretch>
            <a:fillRect/>
          </a:stretch>
        </p:blipFill>
        <p:spPr bwMode="auto">
          <a:xfrm>
            <a:off x="0" y="1071546"/>
            <a:ext cx="292892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s://im0-tub-ru.yandex.net/i?id=d031fb05ec3dc77676f1c24016efcab1&amp;n=33&amp;h=215&amp;w=21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1071546"/>
            <a:ext cx="3000396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s://upload.wikimedia.org/wikipedia/commons/3/36/Pion_tonkolistnij.JPG"/>
          <p:cNvPicPr/>
          <p:nvPr/>
        </p:nvPicPr>
        <p:blipFill>
          <a:blip r:embed="rId5" cstate="print"/>
          <a:srcRect t="12903"/>
          <a:stretch>
            <a:fillRect/>
          </a:stretch>
        </p:blipFill>
        <p:spPr bwMode="auto">
          <a:xfrm>
            <a:off x="5929323" y="1071546"/>
            <a:ext cx="321467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s://im0-tub-ru.yandex.net/i?id=73ce927840ff44c5a1a786f6ac4e33a8&amp;n=33&amp;h=215&amp;w=167"/>
          <p:cNvPicPr/>
          <p:nvPr/>
        </p:nvPicPr>
        <p:blipFill>
          <a:blip r:embed="rId6" cstate="print"/>
          <a:srcRect l="4651" t="7692" b="23077"/>
          <a:stretch>
            <a:fillRect/>
          </a:stretch>
        </p:blipFill>
        <p:spPr bwMode="auto">
          <a:xfrm>
            <a:off x="0" y="4000504"/>
            <a:ext cx="307180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://www.sevin.ru/redbooksevin/picspl_b/350sp_b.gi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3429000"/>
            <a:ext cx="2286016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000364" y="3006866"/>
            <a:ext cx="30003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Ятрышник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трезубчатый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536081" y="3000372"/>
            <a:ext cx="21078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Пион узколистый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0" y="3000372"/>
            <a:ext cx="31432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Ятрышник раскрашенный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0" y="6000768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Птицемлечник дугообразный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14678" y="6000768"/>
            <a:ext cx="27059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Пырей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ковылелистный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Рисунок 20" descr="http://1decor.org/wp-content/uploads/2017/01/Kovyl4.jpg"/>
          <p:cNvPicPr/>
          <p:nvPr/>
        </p:nvPicPr>
        <p:blipFill>
          <a:blip r:embed="rId8" cstate="print"/>
          <a:srcRect l="12000"/>
          <a:stretch>
            <a:fillRect/>
          </a:stretch>
        </p:blipFill>
        <p:spPr bwMode="auto">
          <a:xfrm>
            <a:off x="6000760" y="3929066"/>
            <a:ext cx="3143240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6584628" y="6000768"/>
            <a:ext cx="2130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Ковыль перистый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71802" y="142852"/>
            <a:ext cx="5857884" cy="2214554"/>
          </a:xfrm>
        </p:spPr>
        <p:txBody>
          <a:bodyPr>
            <a:normAutofit/>
          </a:bodyPr>
          <a:lstStyle/>
          <a:p>
            <a:pPr algn="just"/>
            <a:r>
              <a:rPr lang="ru-RU" sz="1800" dirty="0" smtClean="0"/>
              <a:t>В долине удивительной по своей красоте речки </a:t>
            </a:r>
            <a:r>
              <a:rPr lang="ru-RU" sz="1800" dirty="0" err="1" smtClean="0"/>
              <a:t>Томузловки</a:t>
            </a:r>
            <a:r>
              <a:rPr lang="ru-RU" sz="1800" dirty="0" smtClean="0"/>
              <a:t> бьет из скалы источник. Это  целебный источник. Местные жители утверждают, что известен он еще с 18 века. Усталые путники всегда останавливались в этом месте, а вода из источника обладает целебными свойствами и не пропадает в течение года.</a:t>
            </a:r>
            <a:endParaRPr lang="ru-RU" sz="1800" dirty="0"/>
          </a:p>
        </p:txBody>
      </p:sp>
      <p:pic>
        <p:nvPicPr>
          <p:cNvPr id="6" name="Рисунок 5" descr="Информационный стенд Свято-Троицкого источника в селе Александровском Ставропольского края"/>
          <p:cNvPicPr/>
          <p:nvPr/>
        </p:nvPicPr>
        <p:blipFill>
          <a:blip r:embed="rId3"/>
          <a:srcRect l="11941" r="19402"/>
          <a:stretch>
            <a:fillRect/>
          </a:stretch>
        </p:blipFill>
        <p:spPr bwMode="auto">
          <a:xfrm>
            <a:off x="0" y="0"/>
            <a:ext cx="32861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4100" name="Picture 4" descr="http://ic.pics.livejournal.com/postav/49386233/1948221/1948221_1000.jpg"/>
          <p:cNvPicPr>
            <a:picLocks noChangeAspect="1" noChangeArrowheads="1"/>
          </p:cNvPicPr>
          <p:nvPr/>
        </p:nvPicPr>
        <p:blipFill>
          <a:blip r:embed="rId4"/>
          <a:srcRect b="24590"/>
          <a:stretch>
            <a:fillRect/>
          </a:stretch>
        </p:blipFill>
        <p:spPr bwMode="auto">
          <a:xfrm>
            <a:off x="1" y="2265590"/>
            <a:ext cx="9144000" cy="459241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http://www.buhglat-uchet.ru/image/keys/16544"/>
          <p:cNvPicPr>
            <a:picLocks noGrp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7" name="Picture 13" descr="D:\Documents and Settings\777\Рабочий стол\перепись Федорченко 2017\650519_ma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0192" cy="6858000"/>
          </a:xfrm>
          <a:prstGeom prst="rect">
            <a:avLst/>
          </a:prstGeom>
          <a:noFill/>
        </p:spPr>
      </p:pic>
      <p:pic>
        <p:nvPicPr>
          <p:cNvPr id="36868" name="Picture 4" descr="http://www.ulsu.ru/i/news/6071/9.jpg"/>
          <p:cNvPicPr>
            <a:picLocks noChangeAspect="1" noChangeArrowheads="1"/>
          </p:cNvPicPr>
          <p:nvPr/>
        </p:nvPicPr>
        <p:blipFill>
          <a:blip r:embed="rId3"/>
          <a:srcRect t="13672" r="28704"/>
          <a:stretch>
            <a:fillRect/>
          </a:stretch>
        </p:blipFill>
        <p:spPr bwMode="auto">
          <a:xfrm>
            <a:off x="1214414" y="4429132"/>
            <a:ext cx="3357586" cy="2428868"/>
          </a:xfrm>
          <a:prstGeom prst="rtTriangle">
            <a:avLst/>
          </a:prstGeom>
          <a:noFill/>
          <a:effectLst>
            <a:softEdge rad="127000"/>
          </a:effectLst>
        </p:spPr>
      </p:pic>
      <p:pic>
        <p:nvPicPr>
          <p:cNvPr id="36872" name="Picture 8" descr="http://img-d.photosight.ru/926/3288211_large.jpeg"/>
          <p:cNvPicPr>
            <a:picLocks noChangeAspect="1" noChangeArrowheads="1"/>
          </p:cNvPicPr>
          <p:nvPr/>
        </p:nvPicPr>
        <p:blipFill>
          <a:blip r:embed="rId4"/>
          <a:srcRect t="30003" r="57629" b="13400"/>
          <a:stretch>
            <a:fillRect/>
          </a:stretch>
        </p:blipFill>
        <p:spPr bwMode="auto">
          <a:xfrm rot="10800000" flipV="1">
            <a:off x="3007546" y="4929198"/>
            <a:ext cx="2993214" cy="1928802"/>
          </a:xfrm>
          <a:prstGeom prst="triangle">
            <a:avLst/>
          </a:prstGeom>
          <a:noFill/>
          <a:effectLst>
            <a:softEdge rad="127000"/>
          </a:effectLst>
        </p:spPr>
      </p:pic>
      <p:pic>
        <p:nvPicPr>
          <p:cNvPr id="36874" name="Picture 10" descr="https://im0-tub-ru.yandex.net/i?id=2f3d33b6eff4cf9a2ce97a24476eeab4&amp;n=33&amp;h=215&amp;w=316"/>
          <p:cNvPicPr>
            <a:picLocks noChangeAspect="1" noChangeArrowheads="1"/>
          </p:cNvPicPr>
          <p:nvPr/>
        </p:nvPicPr>
        <p:blipFill>
          <a:blip r:embed="rId5"/>
          <a:srcRect l="23208" t="17365" r="-10971" b="34263"/>
          <a:stretch>
            <a:fillRect/>
          </a:stretch>
        </p:blipFill>
        <p:spPr bwMode="auto">
          <a:xfrm>
            <a:off x="0" y="5143512"/>
            <a:ext cx="4572000" cy="1714488"/>
          </a:xfrm>
          <a:prstGeom prst="rtTriangle">
            <a:avLst/>
          </a:prstGeom>
          <a:noFill/>
          <a:effectLst>
            <a:softEdge rad="127000"/>
          </a:effectLst>
        </p:spPr>
      </p:pic>
      <p:pic>
        <p:nvPicPr>
          <p:cNvPr id="36876" name="Picture 12" descr="http://dreempics.com/img/picture/Mar/25/722177b04d342e8e65620ac65cb6498a/11.jpg"/>
          <p:cNvPicPr>
            <a:picLocks noChangeAspect="1" noChangeArrowheads="1"/>
          </p:cNvPicPr>
          <p:nvPr/>
        </p:nvPicPr>
        <p:blipFill>
          <a:blip r:embed="rId6"/>
          <a:srcRect l="12597" t="36246" r="49012" b="21762"/>
          <a:stretch>
            <a:fillRect/>
          </a:stretch>
        </p:blipFill>
        <p:spPr bwMode="auto">
          <a:xfrm flipH="1">
            <a:off x="4429124" y="4714884"/>
            <a:ext cx="3643338" cy="2143116"/>
          </a:xfrm>
          <a:prstGeom prst="rtTriangle">
            <a:avLst/>
          </a:prstGeom>
          <a:noFill/>
          <a:effectLst>
            <a:softEdge rad="127000"/>
          </a:effectLst>
        </p:spPr>
      </p:pic>
      <p:pic>
        <p:nvPicPr>
          <p:cNvPr id="36870" name="Picture 6" descr="http://gotoaltay.ru/images/albagan/akvilegiya.jpg"/>
          <p:cNvPicPr>
            <a:picLocks noChangeAspect="1" noChangeArrowheads="1"/>
          </p:cNvPicPr>
          <p:nvPr/>
        </p:nvPicPr>
        <p:blipFill>
          <a:blip r:embed="rId7"/>
          <a:srcRect l="26073" t="35849" r="-10956" b="13207"/>
          <a:stretch>
            <a:fillRect/>
          </a:stretch>
        </p:blipFill>
        <p:spPr bwMode="auto">
          <a:xfrm flipH="1">
            <a:off x="4857784" y="4929198"/>
            <a:ext cx="4357686" cy="1928802"/>
          </a:xfrm>
          <a:prstGeom prst="rtTriangle">
            <a:avLst/>
          </a:prstGeom>
          <a:noFill/>
          <a:effectLst>
            <a:softEdge rad="1270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86518" y="576844"/>
            <a:ext cx="8643200" cy="923330"/>
          </a:xfrm>
          <a:prstGeom prst="rect">
            <a:avLst/>
          </a:prstGeom>
          <a:noFill/>
        </p:spPr>
        <p:txBody>
          <a:bodyPr wrap="none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Берегите природу!</a:t>
            </a:r>
            <a:endParaRPr lang="ru-RU" sz="5400" b="1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0" y="285728"/>
            <a:ext cx="9144000" cy="1470025"/>
          </a:xfrm>
          <a:prstGeom prst="rect">
            <a:avLst/>
          </a:prstGeom>
        </p:spPr>
        <p:txBody>
          <a:bodyPr>
            <a:prstTxWarp prst="textArchDown">
              <a:avLst/>
            </a:prstTxWarp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200" b="1" i="0" u="none" strike="noStrike" kern="1200" cap="none" spc="0" normalizeH="0" baseline="0" noProof="0" dirty="0" smtClean="0">
                <a:ln/>
                <a:solidFill>
                  <a:srgbClr val="00421E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Спасибо за</a:t>
            </a:r>
            <a:r>
              <a:rPr kumimoji="0" lang="en-US" sz="7200" b="1" i="0" u="none" strike="noStrike" kern="1200" cap="none" spc="0" normalizeH="0" baseline="0" noProof="0" dirty="0" smtClean="0">
                <a:ln/>
                <a:solidFill>
                  <a:srgbClr val="00421E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ru-RU" sz="7200" b="1" i="0" u="none" strike="noStrike" kern="1200" cap="none" spc="0" normalizeH="0" baseline="0" noProof="0" dirty="0" smtClean="0">
                <a:ln/>
                <a:solidFill>
                  <a:srgbClr val="00421E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внимание!</a:t>
            </a:r>
            <a:endParaRPr kumimoji="0" lang="ru-RU" sz="7200" b="1" i="0" u="none" strike="noStrike" kern="1200" cap="none" spc="0" normalizeH="0" baseline="0" noProof="0" dirty="0">
              <a:ln/>
              <a:solidFill>
                <a:srgbClr val="00421E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07704" y="476672"/>
            <a:ext cx="5400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14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Литература и используемые ресурсы: </a:t>
            </a:r>
            <a:endParaRPr lang="ru-RU" sz="11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40385" algn="just" fontAlgn="base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Источник: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4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https://alex-sk.ru/content/svyato-troitskiy-istochnik/</a:t>
            </a:r>
            <a:endParaRPr lang="ru-RU" sz="11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8534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960</TotalTime>
  <Words>1169</Words>
  <Application>Microsoft Office PowerPoint</Application>
  <PresentationFormat>Экран (4:3)</PresentationFormat>
  <Paragraphs>84</Paragraphs>
  <Slides>17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Constantia</vt:lpstr>
      <vt:lpstr>Times New Roman</vt:lpstr>
      <vt:lpstr>Тема Office</vt:lpstr>
      <vt:lpstr>Зоологический заказник «Александровский»</vt:lpstr>
      <vt:lpstr>Презентация PowerPoint</vt:lpstr>
      <vt:lpstr>  Природа Ставрополья – это уникальный дар для всех жителей нашего региона   </vt:lpstr>
      <vt:lpstr>В Красную книгу Ставропольского края занесено 315 видов растений, 5 видов грибов и 188 видов животных. Всего же на территории края встречается восемь видов земноводных, 12 видов пресмыкающихся,       324 вида птиц и 89 видов млекопитающих.</vt:lpstr>
      <vt:lpstr>Самым большим по площади в Ставропольском крае является зоологический заказник «Александровский», расположенный на территории Александровского района. Его площадь 25000 га.</vt:lpstr>
      <vt:lpstr>Презентация PowerPoint</vt:lpstr>
      <vt:lpstr>Презентация PowerPoint</vt:lpstr>
      <vt:lpstr>Презентация PowerPoint</vt:lpstr>
      <vt:lpstr>Заказник является местом гнездования птиц и отдыха на пути их миграции</vt:lpstr>
      <vt:lpstr>Презентация PowerPoint</vt:lpstr>
      <vt:lpstr>Презентация PowerPoint</vt:lpstr>
      <vt:lpstr>Красная книга Ставропольского края  и Российской Федерации</vt:lpstr>
      <vt:lpstr>Красная книга Ставропольского края  и Российской Федерации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</cp:lastModifiedBy>
  <cp:revision>98</cp:revision>
  <dcterms:created xsi:type="dcterms:W3CDTF">2017-04-11T12:29:28Z</dcterms:created>
  <dcterms:modified xsi:type="dcterms:W3CDTF">2021-12-28T19:59:15Z</dcterms:modified>
</cp:coreProperties>
</file>