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5" r:id="rId3"/>
    <p:sldId id="258" r:id="rId4"/>
    <p:sldId id="266" r:id="rId5"/>
    <p:sldId id="259" r:id="rId6"/>
    <p:sldId id="267" r:id="rId7"/>
    <p:sldId id="260" r:id="rId8"/>
    <p:sldId id="268" r:id="rId9"/>
    <p:sldId id="269" r:id="rId10"/>
    <p:sldId id="262" r:id="rId11"/>
    <p:sldId id="261" r:id="rId12"/>
    <p:sldId id="263" r:id="rId13"/>
    <p:sldId id="264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FFCC"/>
    <a:srgbClr val="9900FF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C1F396-27D8-4B59-A2DF-86639D950DBA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294A05-7635-4A20-8D7A-A9A2A89328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714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94A05-7635-4A20-8D7A-A9A2A893283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3256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F907D5-FA08-4949-9880-3600B9FE73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FE4514A-8AD2-4CBE-831F-1447974A99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939FC58-C8AE-4C76-8B8E-25CC07F22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412F489-7C01-4E67-9692-16B959E41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4207DEA-60BE-4C0D-BE10-D55D8D8D3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0766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EE0011-9662-4286-9E28-8E892DDD9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232DC51-02ED-4CD3-89B9-D0F8619D17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9BC4B0D-F7F7-4F8D-A8EF-14115B76F2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591E72F-E9C6-4CD5-AB47-55B362D0E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83F671B-AA45-4276-8253-2810602F5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979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0E75DD-F734-46C3-9ABF-316E54824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704C94B-8440-4206-AE1D-CADEDEDBD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1D52F08-7D52-49AC-84D9-197A02795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80C1E8-787C-4E49-92F8-E8163BD5D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B5AF45-8C6B-4425-A8AD-72CEDFFBB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765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A5CC58-C7AE-4A46-AE06-3B8C9DA8D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D5DF5D-0278-4072-90A9-C9092901D7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8CD7027-C77D-41AB-A29E-106C11A668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671D061-579B-4778-B2DE-4907D0BE3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1D6AC62-335F-4065-9AAD-23C1E53A9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CEB9755-7D8A-4B8D-ADF4-27222D6AE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852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08784C-153B-4430-B926-D69C0E06B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21983E5-0927-43DC-BCAF-C9AD3A9AF4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1C61A8F-6F92-428F-B70E-B2D0C02979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AD00628-D76D-49BF-8B43-A2801C2409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575B210-C474-4FDB-8BF5-F85EE89BC7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3173226-1400-4646-8607-8B848F5CD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2620E4A-5AE7-41CB-881B-4A958AEEA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7C289EA-068C-43B2-8283-8DD316F93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8558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BC0F00-C138-48AA-9F0A-C4A7648E3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35C1127-EEB0-45E2-A7AD-56F655A98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474E7A7-6004-41AC-B2D6-24EE8A195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3D64CAB-3BCF-4E97-85EF-BBCD46555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988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E6F7004-8278-4280-B7F7-A04D2BD55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6B78240-C62F-4421-8BFB-295887714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755ABCD-8E73-4B2E-B943-B5E21A3A3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533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F0C1BF-93B5-4C5B-B1E6-5E353E9C0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68E3319-AE87-410C-B843-A517598128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1877E2D-F85C-4505-A606-0A19CD81D9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0B9DF3-F985-4436-A92F-945D22659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B308895-2D1F-4A2E-8C1A-782F77278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4ED609C-1DF3-4481-B41C-870493BB4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1598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211535-9A9B-4885-B149-10DCA4884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DFD1D8C-EA7C-4AA3-9AC4-805565A31B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BC2BEEA-8F06-4BEE-BC1A-AD9CC55AA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9FB47C-44C3-48D2-834A-C6797D838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4DC1A1E-AF5A-43F0-847A-663D7B943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ECB7F6A-108D-4798-BFA4-576C2AFC1D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1499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79BE1-E882-4785-BC52-C3FBF97E37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439928F-2D56-4C4E-ABAE-FEC673BB66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35761FC-F380-4D91-B03D-46E5B805C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8415501-F866-406E-8A34-D8822082B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FFF596-C664-42E3-9EF1-C5ECF6E41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831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C3194EA-907D-4F3B-8BDB-39C9619033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DD1004F-A4B4-410D-B88A-9E371F7B20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5C5707B-16A5-46B6-A979-DED7806C2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50A0716-AF18-44C2-99EF-EA8677868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265A474-EC02-494E-AB7B-5D4D89157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3274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B18683-F18A-4D11-AE23-2B3102C09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7E294AD-0EEF-4DD6-B089-FAF626CF4B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12BD51-D4E9-41E8-8393-BAE1772C49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09605-FD72-4883-8365-F73614FE50FD}" type="datetimeFigureOut">
              <a:rPr lang="ru-RU" smtClean="0"/>
              <a:t>16.06.2025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5BFCD0-DF23-4A3B-AE02-545C911BB1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13DB56-7BB3-4DDB-B762-017D9D9335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8D245-1A99-4232-B32F-939DF86B768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18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0B716FD-5F8B-4256-8BC4-277076A94C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975" y="1381027"/>
            <a:ext cx="8408710" cy="523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51747B0-66FF-4C47-81A9-9E706F848E6E}"/>
              </a:ext>
            </a:extLst>
          </p:cNvPr>
          <p:cNvSpPr/>
          <p:nvPr/>
        </p:nvSpPr>
        <p:spPr>
          <a:xfrm>
            <a:off x="1315761" y="288665"/>
            <a:ext cx="9164561" cy="215443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Интерактивная игра</a:t>
            </a:r>
          </a:p>
          <a:p>
            <a:pPr algn="ctr"/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C5D6AD-D54C-444D-AA22-4563EF3F5692}"/>
              </a:ext>
            </a:extLst>
          </p:cNvPr>
          <p:cNvSpPr txBox="1"/>
          <p:nvPr/>
        </p:nvSpPr>
        <p:spPr>
          <a:xfrm flipH="1">
            <a:off x="8305014" y="5289464"/>
            <a:ext cx="33842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Габдуллина Эльза Миргаязовна,</a:t>
            </a:r>
          </a:p>
          <a:p>
            <a:pPr algn="r"/>
            <a:r>
              <a:rPr lang="ru-RU" sz="2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 МБОУ СОШ №1 г. Бирска</a:t>
            </a:r>
          </a:p>
        </p:txBody>
      </p:sp>
      <p:pic>
        <p:nvPicPr>
          <p:cNvPr id="3074" name="Picture 2" descr="ТОП-32 курса финансовой грамотности: бесплатное и платное обучение для  детей и взрослых | Timeweb Community">
            <a:extLst>
              <a:ext uri="{FF2B5EF4-FFF2-40B4-BE49-F238E27FC236}">
                <a16:creationId xmlns:a16="http://schemas.microsoft.com/office/drawing/2014/main" id="{43C598C7-63DD-40B5-B27B-55B7316B6C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4087" y="1526651"/>
            <a:ext cx="3105150" cy="35921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676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Осторожно, сайт – подделка! Что такое фишинг и как не стать добычей  мошенника – Лига безопасного Интернета">
            <a:extLst>
              <a:ext uri="{FF2B5EF4-FFF2-40B4-BE49-F238E27FC236}">
                <a16:creationId xmlns:a16="http://schemas.microsoft.com/office/drawing/2014/main" id="{68DBE952-CF3F-4855-A64D-BEDB03EF42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872" y="1097981"/>
            <a:ext cx="7093720" cy="54099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D5783AA-3108-49B4-91BC-71402C8ECE82}"/>
              </a:ext>
            </a:extLst>
          </p:cNvPr>
          <p:cNvSpPr/>
          <p:nvPr/>
        </p:nvSpPr>
        <p:spPr>
          <a:xfrm>
            <a:off x="856405" y="597585"/>
            <a:ext cx="1013982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Мошенники в интернете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B8DBE90-E3B6-4B1E-B6B4-C7F6B8463A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99734">
            <a:off x="9110222" y="4188548"/>
            <a:ext cx="2619375" cy="17430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9358EDC-AD9D-4112-9D54-DC62E83B32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8885">
            <a:off x="232293" y="2812092"/>
            <a:ext cx="2504389" cy="16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07200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C7BCAB-F1F0-4D75-8A5E-46AC1955A5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232" y="329938"/>
            <a:ext cx="11576114" cy="62688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0492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0AB26B-DBDB-49DE-903B-CAFC9774E9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310813">
            <a:off x="6197922" y="976865"/>
            <a:ext cx="4430839" cy="50882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7030A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6837FF4-E261-4AB4-8052-55ED2EEAA3F1}"/>
              </a:ext>
            </a:extLst>
          </p:cNvPr>
          <p:cNvSpPr/>
          <p:nvPr/>
        </p:nvSpPr>
        <p:spPr>
          <a:xfrm>
            <a:off x="136479" y="1460289"/>
            <a:ext cx="6320882" cy="36933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50" dirty="0">
                <a:ln w="0"/>
                <a:solidFill>
                  <a:srgbClr val="7030A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Верный ответ:</a:t>
            </a:r>
          </a:p>
          <a:p>
            <a:pPr algn="ctr"/>
            <a:r>
              <a:rPr lang="ru-RU" sz="6000" b="1" u="sng" spc="50" dirty="0">
                <a:ln w="0"/>
                <a:solidFill>
                  <a:srgbClr val="7030A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* Свяжусь с другом напрямую</a:t>
            </a:r>
            <a:endParaRPr lang="ru-RU" sz="6000" b="1" u="sng" cap="none" spc="50" dirty="0">
              <a:ln w="0"/>
              <a:solidFill>
                <a:srgbClr val="7030A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17343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9896844-C97D-42D0-BB8F-5A94B689EA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377" y="282804"/>
            <a:ext cx="11378153" cy="61934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CC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83554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D92B7D1-951A-47E7-A91D-059F616C31FF}"/>
              </a:ext>
            </a:extLst>
          </p:cNvPr>
          <p:cNvSpPr txBox="1"/>
          <p:nvPr/>
        </p:nvSpPr>
        <p:spPr>
          <a:xfrm>
            <a:off x="502763" y="1120676"/>
            <a:ext cx="6096000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b="1" cap="none" spc="50" dirty="0">
                <a:ln w="0"/>
                <a:solidFill>
                  <a:schemeClr val="accent2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Верный ответ:</a:t>
            </a:r>
          </a:p>
          <a:p>
            <a:pPr algn="ctr"/>
            <a:r>
              <a:rPr lang="ru-RU" sz="6000" b="1" u="sng" spc="50" dirty="0">
                <a:ln w="0"/>
                <a:solidFill>
                  <a:schemeClr val="accent2">
                    <a:lumMod val="7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* Не буду переходить по неизвестной ссылке</a:t>
            </a:r>
            <a:endParaRPr lang="ru-RU" sz="6000" b="1" u="sng" cap="none" spc="50" dirty="0">
              <a:ln w="0"/>
              <a:solidFill>
                <a:schemeClr val="accent2">
                  <a:lumMod val="7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050" name="Picture 2" descr="Безопасность детей в интернете • Архитектура Будущего">
            <a:extLst>
              <a:ext uri="{FF2B5EF4-FFF2-40B4-BE49-F238E27FC236}">
                <a16:creationId xmlns:a16="http://schemas.microsoft.com/office/drawing/2014/main" id="{0B13BFE2-4CBC-4E0E-91E6-1EB9C8A973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604" y="424205"/>
            <a:ext cx="4343806" cy="56560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7697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2F1A47-41FE-4D6E-BC9D-687E5F3BA6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913" y="273378"/>
            <a:ext cx="11098174" cy="6240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CC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02CD008-3FF8-457B-ABA3-EFBED5FF6EE2}"/>
              </a:ext>
            </a:extLst>
          </p:cNvPr>
          <p:cNvSpPr txBox="1"/>
          <p:nvPr/>
        </p:nvSpPr>
        <p:spPr>
          <a:xfrm>
            <a:off x="2966720" y="3921760"/>
            <a:ext cx="1991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на Учи. </a:t>
            </a:r>
            <a:r>
              <a:rPr lang="ru-RU" sz="2400" b="1" dirty="0" err="1"/>
              <a:t>ру</a:t>
            </a:r>
            <a:r>
              <a:rPr lang="ru-RU" sz="2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0998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8E232E0-0C01-441B-92A7-1A3B7CA706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028002">
            <a:off x="771494" y="4124926"/>
            <a:ext cx="1800225" cy="23014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BC1AFF-51B0-4BA4-8B72-BD3A9F8274E2}"/>
              </a:ext>
            </a:extLst>
          </p:cNvPr>
          <p:cNvSpPr txBox="1"/>
          <p:nvPr/>
        </p:nvSpPr>
        <p:spPr>
          <a:xfrm>
            <a:off x="739856" y="545787"/>
            <a:ext cx="62992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5400" b="1" cap="none" spc="50" dirty="0">
                <a:ln w="0"/>
                <a:solidFill>
                  <a:schemeClr val="bg1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Верный ответ:</a:t>
            </a:r>
          </a:p>
          <a:p>
            <a:pPr algn="ctr"/>
            <a:r>
              <a:rPr lang="ru-RU" sz="6000" b="1" u="sng" spc="50" dirty="0">
                <a:ln w="0"/>
                <a:solidFill>
                  <a:schemeClr val="bg1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* Свяжусь с сестрой, её могли взломать</a:t>
            </a:r>
            <a:endParaRPr lang="ru-RU" sz="54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074" name="Picture 2" descr="Хочу общаться с сестрой, но она не знает что я ее родная сестра | Здесь  интересно | Дзен">
            <a:extLst>
              <a:ext uri="{FF2B5EF4-FFF2-40B4-BE49-F238E27FC236}">
                <a16:creationId xmlns:a16="http://schemas.microsoft.com/office/drawing/2014/main" id="{60DC92DE-9618-4BC4-BA9F-71D8B217F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1321">
            <a:off x="6939359" y="813682"/>
            <a:ext cx="4529436" cy="49395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881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239486C-7C1C-4130-AB5C-623CAE055B1E}"/>
              </a:ext>
            </a:extLst>
          </p:cNvPr>
          <p:cNvSpPr/>
          <p:nvPr/>
        </p:nvSpPr>
        <p:spPr>
          <a:xfrm>
            <a:off x="526784" y="678506"/>
            <a:ext cx="1052820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Когда ты с друзьями в кафе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098" name="Picture 2" descr="Дети едят вместе. Дети едят ужин кафе ресторан счастливый ребенок завтрак  обед фаст-фуд столовая друзья мультфильм концепция | Премиум векторы">
            <a:extLst>
              <a:ext uri="{FF2B5EF4-FFF2-40B4-BE49-F238E27FC236}">
                <a16:creationId xmlns:a16="http://schemas.microsoft.com/office/drawing/2014/main" id="{B24E43EA-B10E-47A4-AD60-DE370FE0D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021" y="1864274"/>
            <a:ext cx="9398523" cy="48381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36678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C949E1-A9BA-4ABE-94AE-EB7EE7F887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63950"/>
            <a:ext cx="12192000" cy="7230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CF2A8D2-06B2-4CB8-8420-6A60AB5A15B1}"/>
              </a:ext>
            </a:extLst>
          </p:cNvPr>
          <p:cNvSpPr/>
          <p:nvPr/>
        </p:nvSpPr>
        <p:spPr>
          <a:xfrm>
            <a:off x="5811520" y="548640"/>
            <a:ext cx="4094480" cy="304800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3373F4F-BB18-4C17-AB99-E1B9DE9E7B84}"/>
              </a:ext>
            </a:extLst>
          </p:cNvPr>
          <p:cNvSpPr/>
          <p:nvPr/>
        </p:nvSpPr>
        <p:spPr>
          <a:xfrm>
            <a:off x="10810240" y="6126480"/>
            <a:ext cx="1076960" cy="589280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75CB09-CBFC-47B0-81A2-8F6D9DE1B9EC}"/>
              </a:ext>
            </a:extLst>
          </p:cNvPr>
          <p:cNvSpPr txBox="1"/>
          <p:nvPr/>
        </p:nvSpPr>
        <p:spPr>
          <a:xfrm>
            <a:off x="4582160" y="4958080"/>
            <a:ext cx="7701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/>
              <a:t>Кира                Миша               Лея                  Рома</a:t>
            </a:r>
          </a:p>
        </p:txBody>
      </p:sp>
    </p:spTree>
    <p:extLst>
      <p:ext uri="{BB962C8B-B14F-4D97-AF65-F5344CB8AC3E}">
        <p14:creationId xmlns:p14="http://schemas.microsoft.com/office/powerpoint/2010/main" val="4150307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68F6100-3BD6-4850-A649-BA87284359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4877"/>
            <a:ext cx="12192000" cy="5516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D199AF6-AAD1-484B-9D26-72F6A6D990B7}"/>
              </a:ext>
            </a:extLst>
          </p:cNvPr>
          <p:cNvSpPr/>
          <p:nvPr/>
        </p:nvSpPr>
        <p:spPr>
          <a:xfrm>
            <a:off x="3674439" y="191547"/>
            <a:ext cx="4843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50" dirty="0">
                <a:ln w="0"/>
                <a:solidFill>
                  <a:srgbClr val="FF0066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Верные ответы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4F0F7B-6EF4-427A-A954-7EE76D232286}"/>
              </a:ext>
            </a:extLst>
          </p:cNvPr>
          <p:cNvSpPr txBox="1"/>
          <p:nvPr/>
        </p:nvSpPr>
        <p:spPr>
          <a:xfrm>
            <a:off x="4602480" y="5761950"/>
            <a:ext cx="728472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/>
              <a:t>Кира                Миша               Лея                  Рома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A4515C0E-EBBF-42BD-B816-2451A8A81AEB}"/>
              </a:ext>
            </a:extLst>
          </p:cNvPr>
          <p:cNvSpPr/>
          <p:nvPr/>
        </p:nvSpPr>
        <p:spPr>
          <a:xfrm>
            <a:off x="5405120" y="1336059"/>
            <a:ext cx="4602480" cy="704255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2671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03266362-03CF-4CBB-86C1-2728336CCCCB}"/>
              </a:ext>
            </a:extLst>
          </p:cNvPr>
          <p:cNvSpPr/>
          <p:nvPr/>
        </p:nvSpPr>
        <p:spPr>
          <a:xfrm>
            <a:off x="1157004" y="381667"/>
            <a:ext cx="959519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Финансы в ребусах</a:t>
            </a:r>
          </a:p>
        </p:txBody>
      </p:sp>
      <p:pic>
        <p:nvPicPr>
          <p:cNvPr id="5122" name="Picture 2" descr="5 сказок, которые помогут научить детей основам финансовой грамотности -  Лайфхакер">
            <a:extLst>
              <a:ext uri="{FF2B5EF4-FFF2-40B4-BE49-F238E27FC236}">
                <a16:creationId xmlns:a16="http://schemas.microsoft.com/office/drawing/2014/main" id="{820BC166-BAA0-4B32-90C1-6A9A67C6D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288" y="1693101"/>
            <a:ext cx="8678622" cy="489176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207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FD2C9EE-8736-4700-816F-55E588BC9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0" y="386080"/>
            <a:ext cx="11155680" cy="594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829299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C34845E-246A-499A-95F1-825009DB8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640080"/>
            <a:ext cx="10993120" cy="5547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92A68ED-5FBE-4F73-BDB6-8861A1CA71BB}"/>
              </a:ext>
            </a:extLst>
          </p:cNvPr>
          <p:cNvSpPr txBox="1"/>
          <p:nvPr/>
        </p:nvSpPr>
        <p:spPr>
          <a:xfrm>
            <a:off x="6248400" y="5233333"/>
            <a:ext cx="5069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Б       А       Н       К       И      Р</a:t>
            </a:r>
          </a:p>
        </p:txBody>
      </p:sp>
    </p:spTree>
    <p:extLst>
      <p:ext uri="{BB962C8B-B14F-4D97-AF65-F5344CB8AC3E}">
        <p14:creationId xmlns:p14="http://schemas.microsoft.com/office/powerpoint/2010/main" val="23325883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538E188-5637-4C45-AB37-28A7ADB04F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041" y="396240"/>
            <a:ext cx="10952480" cy="58521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87303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A8D0C8E-3859-4174-9059-DAEA01E4CE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681" y="502920"/>
            <a:ext cx="10952480" cy="58521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88CBFDE-55D7-4213-B23C-4BA95E463A90}"/>
              </a:ext>
            </a:extLst>
          </p:cNvPr>
          <p:cNvSpPr txBox="1"/>
          <p:nvPr/>
        </p:nvSpPr>
        <p:spPr>
          <a:xfrm>
            <a:off x="6461760" y="5210294"/>
            <a:ext cx="51511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/>
              <a:t>П      Л      А      Т      Ё      Ж</a:t>
            </a:r>
          </a:p>
        </p:txBody>
      </p:sp>
    </p:spTree>
    <p:extLst>
      <p:ext uri="{BB962C8B-B14F-4D97-AF65-F5344CB8AC3E}">
        <p14:creationId xmlns:p14="http://schemas.microsoft.com/office/powerpoint/2010/main" val="4100480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2E0E01D-5474-464B-BA3D-2EA2E0F3F5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240" y="584948"/>
            <a:ext cx="10678160" cy="5592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102280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72E20D6-F33E-48BC-A2FF-3EDE93774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240" y="584948"/>
            <a:ext cx="10678160" cy="5592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1A4FAF-47E3-4076-82FC-F08ECE7338B0}"/>
              </a:ext>
            </a:extLst>
          </p:cNvPr>
          <p:cNvSpPr txBox="1"/>
          <p:nvPr/>
        </p:nvSpPr>
        <p:spPr>
          <a:xfrm flipH="1">
            <a:off x="6222999" y="4927600"/>
            <a:ext cx="46024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/>
              <a:t>К     О    Ш    Е      Л     Ё     К</a:t>
            </a:r>
          </a:p>
        </p:txBody>
      </p:sp>
    </p:spTree>
    <p:extLst>
      <p:ext uri="{BB962C8B-B14F-4D97-AF65-F5344CB8AC3E}">
        <p14:creationId xmlns:p14="http://schemas.microsoft.com/office/powerpoint/2010/main" val="7849588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A3DB5A1-4664-4FBD-A246-29300C5B5B0C}"/>
              </a:ext>
            </a:extLst>
          </p:cNvPr>
          <p:cNvSpPr/>
          <p:nvPr/>
        </p:nvSpPr>
        <p:spPr>
          <a:xfrm>
            <a:off x="2006094" y="2002135"/>
            <a:ext cx="8179812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4. Кошелёк своими руками из бумаги.</a:t>
            </a:r>
          </a:p>
          <a:p>
            <a:pPr algn="ctr"/>
            <a:r>
              <a:rPr lang="ru-RU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Т</a:t>
            </a:r>
            <a:r>
              <a:rPr lang="ru-RU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ехника оригами.</a:t>
            </a:r>
          </a:p>
        </p:txBody>
      </p:sp>
    </p:spTree>
    <p:extLst>
      <p:ext uri="{BB962C8B-B14F-4D97-AF65-F5344CB8AC3E}">
        <p14:creationId xmlns:p14="http://schemas.microsoft.com/office/powerpoint/2010/main" val="544950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652D6231-5FD9-450B-B6A8-B414A953D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841"/>
            <a:ext cx="12192000" cy="67841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7616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447302-37A0-411C-BEDD-48C4BBC7AF1D}"/>
              </a:ext>
            </a:extLst>
          </p:cNvPr>
          <p:cNvSpPr/>
          <p:nvPr/>
        </p:nvSpPr>
        <p:spPr>
          <a:xfrm>
            <a:off x="917556" y="1638156"/>
            <a:ext cx="1013065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СПАСИБО ЗА ВНИМАНИЕ</a:t>
            </a:r>
          </a:p>
        </p:txBody>
      </p:sp>
      <p:pic>
        <p:nvPicPr>
          <p:cNvPr id="2050" name="Picture 2" descr="ВМузей - Купить онлайн билет на событие Конкурс знатоков &quot;Мудрая сова&quot;">
            <a:extLst>
              <a:ext uri="{FF2B5EF4-FFF2-40B4-BE49-F238E27FC236}">
                <a16:creationId xmlns:a16="http://schemas.microsoft.com/office/drawing/2014/main" id="{1F825D2C-905E-42A6-A2B7-D20903467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223" y="3695307"/>
            <a:ext cx="4903514" cy="30128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22126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108</Words>
  <Application>Microsoft Office PowerPoint</Application>
  <PresentationFormat>Широкоэкранный</PresentationFormat>
  <Paragraphs>23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</cp:revision>
  <dcterms:created xsi:type="dcterms:W3CDTF">2024-06-10T10:52:58Z</dcterms:created>
  <dcterms:modified xsi:type="dcterms:W3CDTF">2025-06-16T15:39:17Z</dcterms:modified>
</cp:coreProperties>
</file>