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51" name="Google Shape;51;p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2" name="Google Shape;52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8" name="Google Shape;58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9" name="Google Shape;59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5" name="Google Shape;65;p1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6" name="Google Shape;66;p1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7" name="Google Shape;67;p1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8" name="Google Shape;6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4" name="Google Shape;74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2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transition>
    <p:fade thruBlk="1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Relationship Id="rId4" Type="http://schemas.openxmlformats.org/officeDocument/2006/relationships/image" Target="../media/image14.jpg"/><Relationship Id="rId5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Relationship Id="rId4" Type="http://schemas.openxmlformats.org/officeDocument/2006/relationships/image" Target="../media/image9.jpg"/><Relationship Id="rId5" Type="http://schemas.openxmlformats.org/officeDocument/2006/relationships/image" Target="../media/image1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jpg"/><Relationship Id="rId4" Type="http://schemas.openxmlformats.org/officeDocument/2006/relationships/image" Target="../media/image16.jpg"/><Relationship Id="rId5" Type="http://schemas.openxmlformats.org/officeDocument/2006/relationships/image" Target="../media/image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jpg"/><Relationship Id="rId4" Type="http://schemas.openxmlformats.org/officeDocument/2006/relationships/image" Target="../media/image6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jpg"/><Relationship Id="rId4" Type="http://schemas.openxmlformats.org/officeDocument/2006/relationships/image" Target="../media/image15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/>
          <p:nvPr>
            <p:ph type="ctrTitle"/>
          </p:nvPr>
        </p:nvSpPr>
        <p:spPr>
          <a:xfrm>
            <a:off x="250825" y="620712"/>
            <a:ext cx="8502650" cy="3370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Научим детей играть</a:t>
            </a:r>
            <a:b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«Формирование у дошкольников элементарных математических представлений через дидактические игры».</a:t>
            </a:r>
            <a:endParaRPr/>
          </a:p>
        </p:txBody>
      </p:sp>
      <p:sp>
        <p:nvSpPr>
          <p:cNvPr id="90" name="Google Shape;90;p13"/>
          <p:cNvSpPr txBox="1"/>
          <p:nvPr>
            <p:ph idx="1" type="subTitle"/>
          </p:nvPr>
        </p:nvSpPr>
        <p:spPr>
          <a:xfrm>
            <a:off x="2195512" y="4868862"/>
            <a:ext cx="6011862" cy="1152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Подготовила: Пасюра М.Н.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4"/>
          <p:cNvSpPr txBox="1"/>
          <p:nvPr>
            <p:ph type="title"/>
          </p:nvPr>
        </p:nvSpPr>
        <p:spPr>
          <a:xfrm>
            <a:off x="455612" y="273050"/>
            <a:ext cx="8688387" cy="6180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«Без игры нет и не может быть полноценного умственного развития. Игра – это огромное светлое окно, через которое в духовный мир ребенка вливается живительный поток представлений и понятий. Игра – это искра, зажигающая огонек пытливости и любознательности».</a:t>
            </a:r>
            <a:b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В.А.Сухомлинский</a:t>
            </a: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>
            <p:ph type="title"/>
          </p:nvPr>
        </p:nvSpPr>
        <p:spPr>
          <a:xfrm>
            <a:off x="250825" y="260350"/>
            <a:ext cx="8443912" cy="6121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762000" lvl="0" marL="7620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0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Математика обладает уникальным развивающим эффектом.</a:t>
            </a:r>
            <a:br>
              <a:rPr b="0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Ее изучение способствует развитию</a:t>
            </a:r>
            <a:br>
              <a:rPr b="0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памяти, речи, воображения, эмоций;</a:t>
            </a:r>
            <a:br>
              <a:rPr b="0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формирует настойчивость, терпение, творческий потенциал личности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/>
          <p:nvPr>
            <p:ph idx="1" type="body"/>
          </p:nvPr>
        </p:nvSpPr>
        <p:spPr>
          <a:xfrm>
            <a:off x="468312" y="908050"/>
            <a:ext cx="8424862" cy="4951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Чтобы ребенок успешно учился в школе, он должен свободно ориентироваться в пространстве и владеть основными пространственными понятиями. Пространственное представление необходимы для обучения ребенка счету, письму, рисованию, чтению и другим дисциплинам, которые основаны на установлении соотношений между предметами и явлениями, их последовательности, их пространственных взаимосвязей.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/>
          <p:nvPr>
            <p:ph type="title"/>
          </p:nvPr>
        </p:nvSpPr>
        <p:spPr>
          <a:xfrm>
            <a:off x="539750" y="3063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Лэпбук «Влево-вправо»</a:t>
            </a:r>
            <a:endParaRPr/>
          </a:p>
        </p:txBody>
      </p:sp>
      <p:pic>
        <p:nvPicPr>
          <p:cNvPr id="111" name="Google Shape;111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6845" r="27267" t="0"/>
          <a:stretch/>
        </p:blipFill>
        <p:spPr>
          <a:xfrm>
            <a:off x="250825" y="1460500"/>
            <a:ext cx="3222625" cy="274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7"/>
          <p:cNvPicPr preferRelativeResize="0"/>
          <p:nvPr/>
        </p:nvPicPr>
        <p:blipFill rotWithShape="1">
          <a:blip r:embed="rId4">
            <a:alphaModFix/>
          </a:blip>
          <a:srcRect b="0" l="0" r="27951" t="0"/>
          <a:stretch/>
        </p:blipFill>
        <p:spPr>
          <a:xfrm>
            <a:off x="250825" y="4206875"/>
            <a:ext cx="3222625" cy="251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46650" y="1460500"/>
            <a:ext cx="3943350" cy="525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blob:https://web.whatsapp.com/4c69e725-8504-47f6-afcd-7f8fe306db5a" id="118" name="Google Shape;118;p18"/>
          <p:cNvSpPr txBox="1"/>
          <p:nvPr>
            <p:ph idx="1" type="body"/>
          </p:nvPr>
        </p:nvSpPr>
        <p:spPr>
          <a:xfrm>
            <a:off x="468312" y="908050"/>
            <a:ext cx="8424862" cy="4951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данном лэпбуке собран дидактический материал по формированию у дошкольников пространственных представлений и игры:</a:t>
            </a:r>
            <a:endParaRPr/>
          </a:p>
          <a:p>
            <a:pPr indent="-2032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«Отгадай, кто где стоит?»</a:t>
            </a:r>
            <a:endParaRPr/>
          </a:p>
          <a:p>
            <a:pPr indent="-2032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«Найди похожую»</a:t>
            </a:r>
            <a:endParaRPr/>
          </a:p>
          <a:p>
            <a:pPr indent="-2032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«Расскажи про свой узор»</a:t>
            </a:r>
            <a:endParaRPr/>
          </a:p>
          <a:p>
            <a:pPr indent="-2032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«Художники»</a:t>
            </a:r>
            <a:endParaRPr/>
          </a:p>
          <a:p>
            <a:pPr indent="-2032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«Найди игрушку»</a:t>
            </a:r>
            <a:endParaRPr/>
          </a:p>
          <a:p>
            <a:pPr indent="-20320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«Путешествие по комнате»</a:t>
            </a:r>
            <a:endParaRPr/>
          </a:p>
          <a:p>
            <a:pPr indent="-1397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/>
          <p:nvPr>
            <p:ph idx="4294967295" type="title"/>
          </p:nvPr>
        </p:nvSpPr>
        <p:spPr>
          <a:xfrm>
            <a:off x="0" y="274637"/>
            <a:ext cx="9010650" cy="654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Волшебный коврик</a:t>
            </a:r>
            <a:b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Развивать умение ориентироваться на плоскости по словесной инструкции, находить свое местоположение по схеме</a:t>
            </a:r>
            <a:endParaRPr/>
          </a:p>
        </p:txBody>
      </p:sp>
      <p:pic>
        <p:nvPicPr>
          <p:cNvPr id="124" name="Google Shape;124;p19"/>
          <p:cNvPicPr preferRelativeResize="0"/>
          <p:nvPr/>
        </p:nvPicPr>
        <p:blipFill rotWithShape="1">
          <a:blip r:embed="rId3">
            <a:alphaModFix/>
          </a:blip>
          <a:srcRect b="25599" l="-467" r="468" t="-25599"/>
          <a:stretch/>
        </p:blipFill>
        <p:spPr>
          <a:xfrm>
            <a:off x="268287" y="-100012"/>
            <a:ext cx="3033712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/>
          <p:cNvPicPr preferRelativeResize="0"/>
          <p:nvPr/>
        </p:nvPicPr>
        <p:blipFill rotWithShape="1">
          <a:blip r:embed="rId4">
            <a:alphaModFix/>
          </a:blip>
          <a:srcRect b="4848" l="0" r="0" t="10101"/>
          <a:stretch/>
        </p:blipFill>
        <p:spPr>
          <a:xfrm>
            <a:off x="6361112" y="1303337"/>
            <a:ext cx="2649537" cy="4011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 rotWithShape="1">
          <a:blip r:embed="rId5">
            <a:alphaModFix/>
          </a:blip>
          <a:srcRect b="17450" l="0" r="0" t="0"/>
          <a:stretch/>
        </p:blipFill>
        <p:spPr>
          <a:xfrm>
            <a:off x="3370262" y="2276475"/>
            <a:ext cx="2924175" cy="4297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 txBox="1"/>
          <p:nvPr>
            <p:ph idx="4294967295" type="title"/>
          </p:nvPr>
        </p:nvSpPr>
        <p:spPr>
          <a:xfrm>
            <a:off x="0" y="274637"/>
            <a:ext cx="8229600" cy="654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Планшет «Найди и прикрути»</a:t>
            </a:r>
            <a:endParaRPr/>
          </a:p>
        </p:txBody>
      </p:sp>
      <p:pic>
        <p:nvPicPr>
          <p:cNvPr id="132" name="Google Shape;132;p20"/>
          <p:cNvPicPr preferRelativeResize="0"/>
          <p:nvPr/>
        </p:nvPicPr>
        <p:blipFill rotWithShape="1">
          <a:blip r:embed="rId3">
            <a:alphaModFix/>
          </a:blip>
          <a:srcRect b="0" l="11624" r="11370" t="0"/>
          <a:stretch/>
        </p:blipFill>
        <p:spPr>
          <a:xfrm>
            <a:off x="279400" y="1052512"/>
            <a:ext cx="3816350" cy="371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0"/>
          <p:cNvPicPr preferRelativeResize="0"/>
          <p:nvPr/>
        </p:nvPicPr>
        <p:blipFill rotWithShape="1">
          <a:blip r:embed="rId4">
            <a:alphaModFix/>
          </a:blip>
          <a:srcRect b="20573" l="18887" r="11370" t="21308"/>
          <a:stretch/>
        </p:blipFill>
        <p:spPr>
          <a:xfrm>
            <a:off x="4095750" y="2997200"/>
            <a:ext cx="4976812" cy="3109912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0"/>
          <p:cNvSpPr txBox="1"/>
          <p:nvPr/>
        </p:nvSpPr>
        <p:spPr>
          <a:xfrm>
            <a:off x="4211637" y="981075"/>
            <a:ext cx="4105275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Развитие умения определять верхний правый, нижний правый, верхний левый и нижний левый углы на плоскости, центр, закрепление названия геометрических фигур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1"/>
          <p:cNvSpPr txBox="1"/>
          <p:nvPr>
            <p:ph idx="4294967295" type="title"/>
          </p:nvPr>
        </p:nvSpPr>
        <p:spPr>
          <a:xfrm>
            <a:off x="14287" y="115887"/>
            <a:ext cx="9036050" cy="654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Карточки-схемы</a:t>
            </a:r>
            <a:b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Учить детей дифференцировать предлоги «на», «под», «в» и «из» (ориентирование в речевом обозначении пространства с опорой на зрительный образ и схематичное обозначение предлогов)</a:t>
            </a:r>
            <a:endParaRPr/>
          </a:p>
        </p:txBody>
      </p:sp>
      <p:pic>
        <p:nvPicPr>
          <p:cNvPr id="140" name="Google Shape;14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052512"/>
            <a:ext cx="8569325" cy="555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73500" y="1055687"/>
            <a:ext cx="3146425" cy="560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2"/>
          <p:cNvSpPr txBox="1"/>
          <p:nvPr/>
        </p:nvSpPr>
        <p:spPr>
          <a:xfrm>
            <a:off x="539750" y="692150"/>
            <a:ext cx="8353425" cy="3786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Нет ни одного вида деятельности детей в процессе обучения, в котором пространственная ориентировка не являлась бы важным условием усвоения знаний и умений. Если пространственное представление сформировано у ребенка недостаточно или неточно, это напрямую влияет на уровень интеллектуального развития: при конструировании малышу бывает трудно составить целое из частей, воспроизвести заданную форму, у него нарушается графическая деятельность. Из-за того что ребенку трудно различить, как располагаются в пространстве отдельные элементы букв, запомнить их конфигурацию, он может писать некоторые из них в зеркальном отображении: «З» вместо «Е», «R» вместо «Я». При письме нарушаются высота, ширина и наклон буквы, что, конечно же сказывается на качестве и скорости письма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3"/>
          <p:cNvSpPr txBox="1"/>
          <p:nvPr>
            <p:ph type="title"/>
          </p:nvPr>
        </p:nvSpPr>
        <p:spPr>
          <a:xfrm>
            <a:off x="250825" y="333375"/>
            <a:ext cx="7850187" cy="53990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дидактических игр в ООД благотворно влияет на усвоение ЭМП у детей и способствует повышению уровня математического развития детей, необходимо углубление и дифференциация индивидуальной работы с каждым ребенком</a:t>
            </a: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4"/>
          <p:cNvSpPr txBox="1"/>
          <p:nvPr>
            <p:ph type="ctrTitle"/>
          </p:nvPr>
        </p:nvSpPr>
        <p:spPr>
          <a:xfrm>
            <a:off x="685800" y="620712"/>
            <a:ext cx="7772400" cy="107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Дети с ОВЗ</a:t>
            </a:r>
            <a:endParaRPr/>
          </a:p>
        </p:txBody>
      </p:sp>
      <p:sp>
        <p:nvSpPr>
          <p:cNvPr id="157" name="Google Shape;157;p24"/>
          <p:cNvSpPr txBox="1"/>
          <p:nvPr>
            <p:ph idx="1" type="subTitle"/>
          </p:nvPr>
        </p:nvSpPr>
        <p:spPr>
          <a:xfrm>
            <a:off x="971550" y="1844675"/>
            <a:ext cx="6800850" cy="3794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en-US" sz="2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Внимание  нестойкое и рассеянное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en-US" sz="2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Быстро утомляется от освоенного материала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en-US" sz="2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Нет мотивации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en-US" sz="2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Необходимо неоднократное повторение пройденного материала</a:t>
            </a:r>
            <a:endParaRPr/>
          </a:p>
          <a:p>
            <a:pPr indent="0" lvl="0" marL="0" rt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</a:pPr>
            <a:r>
              <a:t/>
            </a:r>
            <a:endParaRPr b="1" i="0" sz="2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Сплочение детского коллектива</a:t>
            </a:r>
            <a:endParaRPr/>
          </a:p>
        </p:txBody>
      </p:sp>
      <p:sp>
        <p:nvSpPr>
          <p:cNvPr id="163" name="Google Shape;163;p25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Выполнение общего задания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Учить детей преодолевать замкнутость, пассивность.</a:t>
            </a:r>
            <a:endParaRPr/>
          </a:p>
          <a:p>
            <a:pPr indent="-1397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Математические квесты на улицы</a:t>
            </a:r>
            <a:endParaRPr/>
          </a:p>
        </p:txBody>
      </p:sp>
      <p:pic>
        <p:nvPicPr>
          <p:cNvPr descr="C:\Users\Сергей\Desktop\Новая папка (6)\20201022_114902.jpg" id="169" name="Google Shape;16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750" y="1412875"/>
            <a:ext cx="2508250" cy="3248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Сергей\Desktop\Новая папка (6)\20201022_113421.jpg" id="170" name="Google Shape;170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48037" y="1628775"/>
            <a:ext cx="2543175" cy="3032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Сергей\Desktop\Новая папка (6)\20201022_113936.jpg" id="171" name="Google Shape;171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51500" y="3144837"/>
            <a:ext cx="3049587" cy="2862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Сергей\Desktop\Новая папка (6)\20201022_115759.jpg" id="176" name="Google Shape;17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1550" y="2111375"/>
            <a:ext cx="3011487" cy="39671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Сергей\Desktop\Новая папка (6)\20201022_113213.jpg" id="177" name="Google Shape;17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59337" y="1989137"/>
            <a:ext cx="3068637" cy="408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Сергей\Desktop\Новая папка (6)\20201022_113138.jpg" id="182" name="Google Shape;18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84662" y="1412875"/>
            <a:ext cx="3743325" cy="4464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Сергей\Desktop\Новая папка (6)\20201022_113643.jpg" id="183" name="Google Shape;183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7087" y="1052512"/>
            <a:ext cx="3236912" cy="4314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 txBox="1"/>
          <p:nvPr>
            <p:ph type="title"/>
          </p:nvPr>
        </p:nvSpPr>
        <p:spPr>
          <a:xfrm>
            <a:off x="455612" y="273050"/>
            <a:ext cx="8226425" cy="4884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Обучая детей в процессе игры, будем стремиться к тому, чтобы радость игр перешла в радость учения!</a:t>
            </a:r>
            <a:b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Учение должно быть радостным!!!</a:t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0"/>
          <p:cNvSpPr txBox="1"/>
          <p:nvPr>
            <p:ph type="title"/>
          </p:nvPr>
        </p:nvSpPr>
        <p:spPr>
          <a:xfrm>
            <a:off x="323850" y="333375"/>
            <a:ext cx="7650162" cy="5688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b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«Расскажи –и я забуду,</a:t>
            </a:r>
            <a:b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покажи – и я запомню,</a:t>
            </a:r>
            <a:b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дай попробовать – и я пойму»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Конфуций</a:t>
            </a:r>
            <a:b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Спасибо за внимание!</a:t>
            </a:r>
            <a:b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9">
  <a:themeElements>
    <a:clrScheme name="Другая 1">
      <a:dk1>
        <a:srgbClr val="000000"/>
      </a:dk1>
      <a:lt1>
        <a:srgbClr val="FFFFFF"/>
      </a:lt1>
      <a:dk2>
        <a:srgbClr val="666666"/>
      </a:dk2>
      <a:lt2>
        <a:srgbClr val="D2D2D2"/>
      </a:lt2>
      <a:accent1>
        <a:srgbClr val="FF388C"/>
      </a:accent1>
      <a:accent2>
        <a:srgbClr val="73D6FD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