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88" r:id="rId2"/>
    <p:sldId id="289" r:id="rId3"/>
    <p:sldId id="290" r:id="rId4"/>
    <p:sldId id="291" r:id="rId5"/>
    <p:sldId id="292" r:id="rId6"/>
    <p:sldId id="293" r:id="rId7"/>
    <p:sldId id="294" r:id="rId8"/>
    <p:sldId id="296" r:id="rId9"/>
    <p:sldId id="297" r:id="rId10"/>
    <p:sldId id="298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CB23CB"/>
    <a:srgbClr val="20BDCE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68" autoAdjust="0"/>
    <p:restoredTop sz="87253" autoAdjust="0"/>
  </p:normalViewPr>
  <p:slideViewPr>
    <p:cSldViewPr>
      <p:cViewPr varScale="1">
        <p:scale>
          <a:sx n="59" d="100"/>
          <a:sy n="59" d="100"/>
        </p:scale>
        <p:origin x="-90" y="-4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3EA0-2346-43B0-A3E0-AB6F38643110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322AC-890A-4914-8072-15C88FC9680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3EA0-2346-43B0-A3E0-AB6F38643110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322AC-890A-4914-8072-15C88FC9680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3EA0-2346-43B0-A3E0-AB6F38643110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322AC-890A-4914-8072-15C88FC968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3EA0-2346-43B0-A3E0-AB6F38643110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322AC-890A-4914-8072-15C88FC9680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anose="02040502050405020303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3EA0-2346-43B0-A3E0-AB6F38643110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322AC-890A-4914-8072-15C88FC9680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3EA0-2346-43B0-A3E0-AB6F38643110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322AC-890A-4914-8072-15C88FC968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3EA0-2346-43B0-A3E0-AB6F38643110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322AC-890A-4914-8072-15C88FC968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3EA0-2346-43B0-A3E0-AB6F38643110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322AC-890A-4914-8072-15C88FC968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anose="02040502050405020303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3EA0-2346-43B0-A3E0-AB6F38643110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322AC-890A-4914-8072-15C88FC9680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3EA0-2346-43B0-A3E0-AB6F38643110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322AC-890A-4914-8072-15C88FC968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3EA0-2346-43B0-A3E0-AB6F38643110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322AC-890A-4914-8072-15C88FC968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BE43EA0-2346-43B0-A3E0-AB6F38643110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CA322AC-890A-4914-8072-15C88FC9680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anose="02040502050405020303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90015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335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625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5" name="Изображение 4" descr="image020-3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476" cy="6858000"/>
          </a:xfrm>
          <a:prstGeom prst="rect">
            <a:avLst/>
          </a:prstGeom>
        </p:spPr>
      </p:pic>
      <p:sp>
        <p:nvSpPr>
          <p:cNvPr id="7" name="Текстовое поле 6"/>
          <p:cNvSpPr txBox="1"/>
          <p:nvPr/>
        </p:nvSpPr>
        <p:spPr>
          <a:xfrm>
            <a:off x="1965834" y="2160313"/>
            <a:ext cx="538543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 sz="3600" b="1" i="1" dirty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Bookman Old Style" panose="02050604050505020204" charset="0"/>
                <a:cs typeface="Bookman Old Style" panose="02050604050505020204" charset="0"/>
              </a:rPr>
              <a:t>Родительский клуб группы</a:t>
            </a:r>
            <a:r>
              <a:rPr lang="ru-RU" altLang="en-US" sz="3600" b="1" i="1" dirty="0">
                <a:solidFill>
                  <a:schemeClr val="accent5">
                    <a:lumMod val="75000"/>
                  </a:schemeClr>
                </a:solidFill>
                <a:latin typeface="Bookman Old Style" panose="02050604050505020204" charset="0"/>
                <a:cs typeface="Bookman Old Style" panose="02050604050505020204" charset="0"/>
              </a:rPr>
              <a:t> </a:t>
            </a:r>
            <a:r>
              <a:rPr lang="ru-RU" altLang="en-US" sz="3600" b="1" i="1" dirty="0">
                <a:solidFill>
                  <a:srgbClr val="FF0000"/>
                </a:solidFill>
                <a:latin typeface="Bookman Old Style" panose="02050604050505020204" charset="0"/>
                <a:cs typeface="Bookman Old Style" panose="02050604050505020204" charset="0"/>
              </a:rPr>
              <a:t>«Р</a:t>
            </a:r>
            <a:r>
              <a:rPr lang="ru-RU" altLang="en-US" sz="3600" b="1" i="1" dirty="0">
                <a:solidFill>
                  <a:srgbClr val="FF6600"/>
                </a:solidFill>
                <a:latin typeface="Bookman Old Style" panose="02050604050505020204" charset="0"/>
                <a:cs typeface="Bookman Old Style" panose="02050604050505020204" charset="0"/>
              </a:rPr>
              <a:t>а</a:t>
            </a:r>
            <a:r>
              <a:rPr lang="ru-RU" altLang="en-US" sz="3600" b="1" i="1" dirty="0">
                <a:solidFill>
                  <a:schemeClr val="accent4"/>
                </a:solidFill>
                <a:latin typeface="Bookman Old Style" panose="02050604050505020204" charset="0"/>
                <a:cs typeface="Bookman Old Style" panose="02050604050505020204" charset="0"/>
              </a:rPr>
              <a:t>д</a:t>
            </a:r>
            <a:r>
              <a:rPr lang="ru-RU" altLang="en-US" sz="3600" b="1" i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Bookman Old Style" panose="02050604050505020204" charset="0"/>
                <a:cs typeface="Bookman Old Style" panose="02050604050505020204" charset="0"/>
              </a:rPr>
              <a:t>у</a:t>
            </a:r>
            <a:r>
              <a:rPr lang="ru-RU" altLang="en-US" sz="3600" b="1" i="1" dirty="0">
                <a:solidFill>
                  <a:srgbClr val="0070C0"/>
                </a:solidFill>
                <a:latin typeface="Bookman Old Style" panose="02050604050505020204" charset="0"/>
                <a:cs typeface="Bookman Old Style" panose="02050604050505020204" charset="0"/>
              </a:rPr>
              <a:t>г</a:t>
            </a:r>
            <a:r>
              <a:rPr lang="ru-RU" altLang="en-US" sz="3600" b="1" i="1" dirty="0">
                <a:solidFill>
                  <a:srgbClr val="7030A0"/>
                </a:solidFill>
                <a:latin typeface="Bookman Old Style" panose="02050604050505020204" charset="0"/>
                <a:cs typeface="Bookman Old Style" panose="02050604050505020204" charset="0"/>
              </a:rPr>
              <a:t>а</a:t>
            </a:r>
            <a:r>
              <a:rPr lang="ru-RU" altLang="en-US" sz="3600" b="1" i="1" dirty="0">
                <a:solidFill>
                  <a:srgbClr val="FF0000"/>
                </a:solidFill>
                <a:latin typeface="Bookman Old Style" panose="02050604050505020204" charset="0"/>
                <a:cs typeface="Bookman Old Style" panose="02050604050505020204" charset="0"/>
              </a:rPr>
              <a:t>»</a:t>
            </a:r>
          </a:p>
        </p:txBody>
      </p:sp>
      <p:pic>
        <p:nvPicPr>
          <p:cNvPr id="8" name="Изображение 7" descr="руки-защищают-семью-концепция-безопасности-семьи-107652201"/>
          <p:cNvPicPr>
            <a:picLocks noChangeAspect="1"/>
          </p:cNvPicPr>
          <p:nvPr/>
        </p:nvPicPr>
        <p:blipFill>
          <a:blip r:embed="rId3" cstate="print"/>
          <a:srcRect l="12281" t="27426" r="16848" b="25662"/>
          <a:stretch>
            <a:fillRect/>
          </a:stretch>
        </p:blipFill>
        <p:spPr>
          <a:xfrm>
            <a:off x="7407691" y="476672"/>
            <a:ext cx="1458179" cy="1447378"/>
          </a:xfrm>
          <a:prstGeom prst="rect">
            <a:avLst/>
          </a:prstGeom>
        </p:spPr>
      </p:pic>
      <p:pic>
        <p:nvPicPr>
          <p:cNvPr id="10" name="Изображение 9" descr="12828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6F6F6">
                  <a:alpha val="100000"/>
                </a:srgbClr>
              </a:clrFrom>
              <a:clrTo>
                <a:srgbClr val="F6F6F6">
                  <a:alpha val="100000"/>
                  <a:alpha val="0"/>
                </a:srgbClr>
              </a:clrTo>
            </a:clrChange>
          </a:blip>
          <a:srcRect l="5792" r="40521" b="3031"/>
          <a:stretch>
            <a:fillRect/>
          </a:stretch>
        </p:blipFill>
        <p:spPr>
          <a:xfrm>
            <a:off x="1540669" y="3501008"/>
            <a:ext cx="2083118" cy="3199513"/>
          </a:xfrm>
          <a:prstGeom prst="rect">
            <a:avLst/>
          </a:prstGeom>
        </p:spPr>
      </p:pic>
      <p:sp>
        <p:nvSpPr>
          <p:cNvPr id="13" name="Текстовое поле 12"/>
          <p:cNvSpPr txBox="1"/>
          <p:nvPr/>
        </p:nvSpPr>
        <p:spPr>
          <a:xfrm>
            <a:off x="3779912" y="4872355"/>
            <a:ext cx="54770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Воспитатели: Борздыко Ольга Ивановна</a:t>
            </a:r>
          </a:p>
          <a:p>
            <a:r>
              <a:rPr lang="ru-RU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</a:t>
            </a:r>
            <a:r>
              <a:rPr lang="ru-RU" b="1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Кудинова Галина Владимировна</a:t>
            </a:r>
            <a:endParaRPr lang="ru-RU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1760459" y="552065"/>
            <a:ext cx="5623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Муниципальное бюджетное дошкольное образовательной учреждение </a:t>
            </a:r>
            <a:endParaRPr lang="ru-RU" b="1" dirty="0" smtClean="0">
              <a:solidFill>
                <a:srgbClr val="6600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«</a:t>
            </a:r>
            <a:r>
              <a:rPr lang="ru-RU" b="1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Центр развития ребенка – детский сад №4</a:t>
            </a:r>
            <a:r>
              <a:rPr lang="ru-RU" b="1" dirty="0" smtClean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»</a:t>
            </a:r>
            <a:endParaRPr lang="ru-RU" b="1" dirty="0" smtClean="0">
              <a:solidFill>
                <a:srgbClr val="6600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г. Трехгорный Челябинская область</a:t>
            </a:r>
            <a:endParaRPr lang="ru-RU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5" name="Изображение 4" descr="image020-3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76" y="0"/>
            <a:ext cx="9144476" cy="6858000"/>
          </a:xfrm>
          <a:prstGeom prst="rect">
            <a:avLst/>
          </a:prstGeom>
        </p:spPr>
      </p:pic>
      <p:sp>
        <p:nvSpPr>
          <p:cNvPr id="4" name="Текстовое поле 3"/>
          <p:cNvSpPr txBox="1"/>
          <p:nvPr/>
        </p:nvSpPr>
        <p:spPr>
          <a:xfrm>
            <a:off x="1276350" y="357166"/>
            <a:ext cx="7510492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en-US" sz="2400" b="1" dirty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Тема: «Развитие речи в раннем возрасте</a:t>
            </a:r>
            <a:r>
              <a:rPr lang="ru-RU" altLang="en-US" sz="2400" b="1" dirty="0" smtClean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ctr"/>
            <a:endParaRPr lang="ru-RU" altLang="en-US" sz="2400" b="1" dirty="0"/>
          </a:p>
          <a:p>
            <a:pPr algn="l"/>
            <a:r>
              <a:rPr lang="ru-RU" sz="2000" b="1" dirty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Ц</a:t>
            </a:r>
            <a:r>
              <a:rPr lang="ru-RU" sz="2000" b="1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ель</a:t>
            </a:r>
            <a:r>
              <a:rPr lang="ru-RU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en-US" sz="2000" b="1" dirty="0" smtClean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заседания </a:t>
            </a:r>
            <a:r>
              <a:rPr lang="ru-RU" altLang="en-US" sz="2000" b="1" dirty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родительского клуба: </a:t>
            </a:r>
            <a:endParaRPr lang="ru-RU" altLang="en-US" sz="2000" b="1" dirty="0" smtClean="0">
              <a:solidFill>
                <a:srgbClr val="6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altLang="en-US" sz="2000" b="1" dirty="0" smtClean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Согласование  и объединение образовательного учреждения и семьи в создании условий для развития активной речи детей.</a:t>
            </a:r>
          </a:p>
          <a:p>
            <a:pPr algn="l"/>
            <a:endParaRPr lang="ru-RU" altLang="en-US" sz="2000" b="1" dirty="0" smtClean="0">
              <a:solidFill>
                <a:srgbClr val="6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altLang="en-US" sz="2000" b="1" dirty="0" smtClean="0">
              <a:solidFill>
                <a:srgbClr val="6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altLang="en-US" sz="2000" b="1" dirty="0" smtClean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altLang="en-US" sz="2000" b="1" dirty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altLang="en-US" sz="2000" b="1" dirty="0" smtClean="0">
              <a:solidFill>
                <a:srgbClr val="6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en-US" sz="2000" b="1" dirty="0" smtClean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 </a:t>
            </a:r>
            <a:r>
              <a:rPr lang="ru-RU" altLang="en-US" sz="2000" b="1" dirty="0" smtClean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родителей </a:t>
            </a:r>
            <a:r>
              <a:rPr lang="ru-RU" altLang="en-US" sz="2000" b="1" dirty="0" smtClean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особенностями речевого развития детей раннего </a:t>
            </a:r>
            <a:r>
              <a:rPr lang="ru-RU" altLang="en-US" sz="2000" b="1" dirty="0" smtClean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возраста, рассказать  </a:t>
            </a:r>
            <a:r>
              <a:rPr lang="ru-RU" altLang="en-US" sz="2000" b="1" dirty="0" smtClean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важности побуждения детей к активной речи</a:t>
            </a:r>
            <a:r>
              <a:rPr lang="ru-RU" altLang="en-US" sz="2000" b="1" dirty="0" smtClean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altLang="en-US" sz="2000" b="1" dirty="0">
              <a:solidFill>
                <a:srgbClr val="6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altLang="en-US" sz="2000" b="1" dirty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познакомить родителей с литературой, </a:t>
            </a:r>
            <a:r>
              <a:rPr lang="ru-RU" altLang="en-US" sz="2000" b="1" dirty="0" smtClean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lang="ru-RU" altLang="en-US" sz="2000" b="1" dirty="0" smtClean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детей </a:t>
            </a:r>
            <a:r>
              <a:rPr lang="ru-RU" altLang="en-US" sz="2000" b="1" dirty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раннего возраста, ее особенностями;</a:t>
            </a:r>
          </a:p>
          <a:p>
            <a:pPr algn="l"/>
            <a:r>
              <a:rPr lang="ru-RU" altLang="en-US" sz="2000" b="1" dirty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познакомить родителей с художниками, иллюстрирующими детские книги;</a:t>
            </a:r>
          </a:p>
          <a:p>
            <a:pPr algn="l"/>
            <a:r>
              <a:rPr lang="ru-RU" altLang="en-US" sz="2000" b="1" dirty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научить родителей анализировать иллюстрации к детским книгам и подбирать для малышей литературу, способствующую всестороннему развитию.</a:t>
            </a:r>
          </a:p>
          <a:p>
            <a:pPr algn="l"/>
            <a:endParaRPr lang="ru-RU" altLang="en-US" sz="2000" b="1" dirty="0">
              <a:solidFill>
                <a:srgbClr val="6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5" name="Изображение 4" descr="image020-3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76" y="0"/>
            <a:ext cx="9144476" cy="6858000"/>
          </a:xfrm>
          <a:prstGeom prst="rect">
            <a:avLst/>
          </a:prstGeom>
        </p:spPr>
      </p:pic>
      <p:sp>
        <p:nvSpPr>
          <p:cNvPr id="4" name="Текстовое поле 3"/>
          <p:cNvSpPr txBox="1"/>
          <p:nvPr/>
        </p:nvSpPr>
        <p:spPr>
          <a:xfrm>
            <a:off x="1357290" y="706120"/>
            <a:ext cx="7358114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 sz="2400" b="1" dirty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План работы клуба</a:t>
            </a:r>
          </a:p>
          <a:p>
            <a:pPr algn="ctr"/>
            <a:endParaRPr lang="ru-RU" altLang="en-US" sz="2400" b="1" dirty="0">
              <a:gradFill>
                <a:gsLst>
                  <a:gs pos="0">
                    <a:srgbClr val="012D86"/>
                  </a:gs>
                  <a:gs pos="100000">
                    <a:srgbClr val="0E2557"/>
                  </a:gs>
                </a:gsLst>
                <a:lin scaled="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altLang="en-US" sz="2000" b="1" dirty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1.Теоретическая </a:t>
            </a:r>
            <a:r>
              <a:rPr lang="ru-RU" altLang="en-US" sz="2000" b="1" dirty="0" smtClean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часть</a:t>
            </a:r>
            <a:endParaRPr lang="ru-RU" altLang="en-US" sz="2000" b="1" dirty="0">
              <a:solidFill>
                <a:srgbClr val="6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en-US" sz="2000" b="1" dirty="0" smtClean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 Лекторий «Особенности </a:t>
            </a:r>
            <a:r>
              <a:rPr lang="ru-RU" altLang="en-US" sz="2000" b="1" dirty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речевого развития детей третьего года </a:t>
            </a:r>
            <a:r>
              <a:rPr lang="ru-RU" altLang="en-US" sz="2000" b="1" dirty="0" smtClean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жизни».</a:t>
            </a:r>
            <a:endParaRPr lang="ru-RU" altLang="en-US" sz="2000" b="1" dirty="0">
              <a:solidFill>
                <a:srgbClr val="6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altLang="en-US" sz="2000" b="1" dirty="0" smtClean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 Презентация «Детская литература».</a:t>
            </a:r>
            <a:endParaRPr lang="ru-RU" altLang="en-US" sz="2000" b="1" dirty="0">
              <a:solidFill>
                <a:srgbClr val="6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altLang="en-US" sz="2000" b="1" dirty="0" smtClean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 </a:t>
            </a:r>
            <a:r>
              <a:rPr lang="ru-RU" altLang="en-US" sz="2000" b="1" dirty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</a:t>
            </a:r>
            <a:r>
              <a:rPr lang="ru-RU" altLang="en-US" sz="2000" b="1" dirty="0" smtClean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резентации </a:t>
            </a:r>
            <a:r>
              <a:rPr lang="ru-RU" altLang="en-US" sz="2000" b="1" dirty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«Лучшие иллюстраторы детских книг».</a:t>
            </a:r>
            <a:endParaRPr lang="ru-RU" altLang="en-US" sz="2000" b="1" dirty="0">
              <a:solidFill>
                <a:srgbClr val="6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altLang="en-US" sz="2000" b="1" dirty="0">
              <a:solidFill>
                <a:srgbClr val="6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altLang="en-US" sz="2000" b="1" dirty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2.Практическая часть</a:t>
            </a:r>
            <a:endParaRPr lang="ru-RU" altLang="en-US" sz="2000" b="1" dirty="0">
              <a:solidFill>
                <a:srgbClr val="6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altLang="en-US" sz="2000" b="1" dirty="0" smtClean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  Брифинг : «Книги, </a:t>
            </a:r>
            <a:r>
              <a:rPr lang="ru-RU" altLang="en-US" sz="2000" b="1" dirty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которые любят смотреть и слушать дети </a:t>
            </a:r>
            <a:r>
              <a:rPr lang="ru-RU" altLang="en-US" sz="2000" b="1" dirty="0" smtClean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дома» </a:t>
            </a:r>
            <a:r>
              <a:rPr lang="ru-RU" altLang="en-US" sz="2000" b="1" dirty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(все участники).</a:t>
            </a:r>
            <a:endParaRPr lang="ru-RU" altLang="en-US" sz="2000" b="1" dirty="0">
              <a:solidFill>
                <a:srgbClr val="6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altLang="en-US" sz="2000" b="1" dirty="0" smtClean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 Диспут на тему: </a:t>
            </a:r>
            <a:r>
              <a:rPr lang="ru-RU" altLang="en-US" sz="2000" b="1" dirty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требования к детским </a:t>
            </a:r>
            <a:r>
              <a:rPr lang="ru-RU" altLang="en-US" sz="2000" b="1" dirty="0" smtClean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книгам</a:t>
            </a:r>
            <a:endParaRPr lang="ru-RU" altLang="en-US" sz="2000" b="1" dirty="0">
              <a:solidFill>
                <a:srgbClr val="6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l"/>
            <a:r>
              <a:rPr lang="ru-RU" altLang="en-US" sz="2000" b="1" dirty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altLang="en-US" sz="2000" b="1" dirty="0" smtClean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altLang="en-US" sz="2000" b="1" dirty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для чтения и рассматривания иллюстраций детям раннего возраста.</a:t>
            </a:r>
            <a:endParaRPr lang="ru-RU" altLang="en-US" sz="2000" b="1" dirty="0">
              <a:solidFill>
                <a:srgbClr val="6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altLang="en-US" sz="2000" b="1" dirty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3.Заключительная часть</a:t>
            </a:r>
            <a:endParaRPr lang="ru-RU" altLang="en-US" sz="2000" b="1" dirty="0">
              <a:solidFill>
                <a:srgbClr val="6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altLang="en-US" sz="2000" b="1" dirty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Вопросы </a:t>
            </a:r>
            <a:r>
              <a:rPr lang="ru-RU" altLang="en-US" sz="2000" b="1" dirty="0" smtClean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altLang="en-US" sz="2000" b="1" dirty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и ответы </a:t>
            </a:r>
            <a:r>
              <a:rPr lang="ru-RU" altLang="en-US" sz="2000" b="1" dirty="0" smtClean="0">
                <a:solidFill>
                  <a:srgbClr val="6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endParaRPr lang="ru-RU" altLang="en-US" sz="2000" b="1" dirty="0">
              <a:solidFill>
                <a:srgbClr val="6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5" name="Изображение 4" descr="image020-3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76" y="0"/>
            <a:ext cx="9144476" cy="6858000"/>
          </a:xfrm>
          <a:prstGeom prst="rect">
            <a:avLst/>
          </a:prstGeom>
        </p:spPr>
      </p:pic>
      <p:pic>
        <p:nvPicPr>
          <p:cNvPr id="4" name="Рисунок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3297351" y="3985475"/>
            <a:ext cx="3278029" cy="2574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Изображение 5" descr="скр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52120" y="1253886"/>
            <a:ext cx="2842260" cy="2490440"/>
          </a:xfrm>
          <a:prstGeom prst="rect">
            <a:avLst/>
          </a:prstGeom>
        </p:spPr>
      </p:pic>
      <p:pic>
        <p:nvPicPr>
          <p:cNvPr id="7" name="Изображение 6" descr="скрин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31013" y="1253886"/>
            <a:ext cx="3059430" cy="2491076"/>
          </a:xfrm>
          <a:prstGeom prst="rect">
            <a:avLst/>
          </a:prstGeom>
        </p:spPr>
      </p:pic>
      <p:sp>
        <p:nvSpPr>
          <p:cNvPr id="9" name="Текстовое поле 8"/>
          <p:cNvSpPr txBox="1"/>
          <p:nvPr/>
        </p:nvSpPr>
        <p:spPr>
          <a:xfrm>
            <a:off x="1907704" y="116632"/>
            <a:ext cx="60573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 sz="2400" b="1" dirty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Особенности речевого развития </a:t>
            </a:r>
            <a:endParaRPr lang="ru-RU" altLang="en-US" sz="2400" b="1" dirty="0" smtClean="0">
              <a:gradFill>
                <a:gsLst>
                  <a:gs pos="0">
                    <a:srgbClr val="012D86"/>
                  </a:gs>
                  <a:gs pos="100000">
                    <a:srgbClr val="0E2557"/>
                  </a:gs>
                </a:gsLst>
                <a:lin scaled="0"/>
              </a:gra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ctr"/>
            <a:r>
              <a:rPr lang="ru-RU" altLang="en-US" sz="2400" b="1" dirty="0" smtClean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детей </a:t>
            </a:r>
            <a:r>
              <a:rPr lang="ru-RU" altLang="en-US" sz="2400" b="1" dirty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третьего года жизни</a:t>
            </a:r>
            <a:endParaRPr lang="ru-RU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5" name="Изображение 4" descr="image020-3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76" y="0"/>
            <a:ext cx="9144476" cy="6858000"/>
          </a:xfrm>
          <a:prstGeom prst="rect">
            <a:avLst/>
          </a:prstGeom>
        </p:spPr>
      </p:pic>
      <p:pic>
        <p:nvPicPr>
          <p:cNvPr id="25" name="Рисунок 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626222" y="1340768"/>
            <a:ext cx="6066077" cy="4992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Текстовое поле 3"/>
          <p:cNvSpPr txBox="1"/>
          <p:nvPr/>
        </p:nvSpPr>
        <p:spPr>
          <a:xfrm>
            <a:off x="3059832" y="626746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altLang="en-US" sz="2400" b="1" dirty="0" smtClean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Детская </a:t>
            </a:r>
            <a:r>
              <a:rPr lang="ru-RU" altLang="en-US" sz="2400" b="1" dirty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литература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5" name="Изображение 4" descr="image020-3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76" y="0"/>
            <a:ext cx="9144476" cy="6858000"/>
          </a:xfrm>
          <a:prstGeom prst="rect">
            <a:avLst/>
          </a:prstGeom>
        </p:spPr>
      </p:pic>
      <p:pic>
        <p:nvPicPr>
          <p:cNvPr id="7" name="Рисунок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788024" y="1894871"/>
            <a:ext cx="3763804" cy="3568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84076" y="1628800"/>
            <a:ext cx="2807494" cy="4236824"/>
          </a:xfrm>
          <a:prstGeom prst="rect">
            <a:avLst/>
          </a:prstGeom>
        </p:spPr>
      </p:pic>
      <p:sp>
        <p:nvSpPr>
          <p:cNvPr id="6" name="Текстовое поле 5"/>
          <p:cNvSpPr txBox="1"/>
          <p:nvPr/>
        </p:nvSpPr>
        <p:spPr>
          <a:xfrm>
            <a:off x="2987823" y="435611"/>
            <a:ext cx="52565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2400" b="1" dirty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Знакомство с иллюстрациями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5" name="Изображение 4" descr="image020-3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76" y="0"/>
            <a:ext cx="9144476" cy="6858000"/>
          </a:xfrm>
          <a:prstGeom prst="rect">
            <a:avLst/>
          </a:prstGeom>
        </p:spPr>
      </p:pic>
      <p:pic>
        <p:nvPicPr>
          <p:cNvPr id="4" name="Изображение 3" descr="презен скрин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51720" y="1539122"/>
            <a:ext cx="6287894" cy="4626182"/>
          </a:xfrm>
          <a:prstGeom prst="rect">
            <a:avLst/>
          </a:prstGeom>
        </p:spPr>
      </p:pic>
      <p:sp>
        <p:nvSpPr>
          <p:cNvPr id="6" name="Текстовое поле 5"/>
          <p:cNvSpPr txBox="1"/>
          <p:nvPr/>
        </p:nvSpPr>
        <p:spPr>
          <a:xfrm>
            <a:off x="1295128" y="608658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altLang="en-US" sz="2400" b="1" dirty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Презентация «Лучшие иллюстраторы детских книг»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5" name="Изображение 4" descr="image020-3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76" y="0"/>
            <a:ext cx="9144476" cy="6858000"/>
          </a:xfrm>
          <a:prstGeom prst="rect">
            <a:avLst/>
          </a:prstGeom>
        </p:spPr>
      </p:pic>
      <p:pic>
        <p:nvPicPr>
          <p:cNvPr id="4" name="Изображение 3" descr="тима"/>
          <p:cNvPicPr>
            <a:picLocks noChangeAspect="1"/>
          </p:cNvPicPr>
          <p:nvPr/>
        </p:nvPicPr>
        <p:blipFill>
          <a:blip r:embed="rId3" cstate="print"/>
          <a:srcRect l="7830" t="-93" r="34468"/>
          <a:stretch>
            <a:fillRect/>
          </a:stretch>
        </p:blipFill>
        <p:spPr>
          <a:xfrm>
            <a:off x="501491" y="2719705"/>
            <a:ext cx="2365534" cy="3420110"/>
          </a:xfrm>
          <a:prstGeom prst="rect">
            <a:avLst/>
          </a:prstGeom>
        </p:spPr>
      </p:pic>
      <p:pic>
        <p:nvPicPr>
          <p:cNvPr id="6" name="Изображение 5" descr="саша"/>
          <p:cNvPicPr>
            <a:picLocks noChangeAspect="1"/>
          </p:cNvPicPr>
          <p:nvPr/>
        </p:nvPicPr>
        <p:blipFill>
          <a:blip r:embed="rId4" cstate="print"/>
          <a:srcRect l="17901" r="35782"/>
          <a:stretch>
            <a:fillRect/>
          </a:stretch>
        </p:blipFill>
        <p:spPr>
          <a:xfrm>
            <a:off x="6483192" y="2719705"/>
            <a:ext cx="2179796" cy="3420110"/>
          </a:xfrm>
          <a:prstGeom prst="rect">
            <a:avLst/>
          </a:prstGeom>
        </p:spPr>
      </p:pic>
      <p:pic>
        <p:nvPicPr>
          <p:cNvPr id="7" name="Изображение 6" descr="эля"/>
          <p:cNvPicPr>
            <a:picLocks noChangeAspect="1"/>
          </p:cNvPicPr>
          <p:nvPr/>
        </p:nvPicPr>
        <p:blipFill>
          <a:blip r:embed="rId5" cstate="print"/>
          <a:srcRect l="10061" t="3089" r="32926"/>
          <a:stretch>
            <a:fillRect/>
          </a:stretch>
        </p:blipFill>
        <p:spPr>
          <a:xfrm>
            <a:off x="3140869" y="1609090"/>
            <a:ext cx="3068479" cy="3983990"/>
          </a:xfrm>
          <a:prstGeom prst="rect">
            <a:avLst/>
          </a:prstGeom>
        </p:spPr>
      </p:pic>
      <p:sp>
        <p:nvSpPr>
          <p:cNvPr id="8" name="Текстовое поле 7"/>
          <p:cNvSpPr txBox="1"/>
          <p:nvPr/>
        </p:nvSpPr>
        <p:spPr>
          <a:xfrm>
            <a:off x="1684258" y="617221"/>
            <a:ext cx="74084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altLang="en-US" sz="2400" b="1" dirty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Демонстрация родителями любимых книг детей</a:t>
            </a:r>
            <a:endParaRPr lang="ru-RU" altLang="en-US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5" name="Изображение 4" descr="image020-3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76" y="0"/>
            <a:ext cx="9144476" cy="6858000"/>
          </a:xfrm>
          <a:prstGeom prst="rect">
            <a:avLst/>
          </a:prstGeom>
        </p:spPr>
      </p:pic>
      <p:pic>
        <p:nvPicPr>
          <p:cNvPr id="4" name="Рисунок 3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331640" y="1641475"/>
            <a:ext cx="3366090" cy="3338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3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4860032" y="1641475"/>
            <a:ext cx="3690561" cy="3338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Текстовое поле 6"/>
          <p:cNvSpPr txBox="1"/>
          <p:nvPr/>
        </p:nvSpPr>
        <p:spPr>
          <a:xfrm>
            <a:off x="2123728" y="780416"/>
            <a:ext cx="60486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altLang="en-US" sz="2400" b="1" dirty="0" smtClean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Памятка </a:t>
            </a:r>
            <a:r>
              <a:rPr lang="ru-RU" altLang="en-US" sz="2400" b="1" dirty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к выбору детской книги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5" name="Изображение 4" descr="image020-3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476" cy="6858000"/>
          </a:xfrm>
          <a:prstGeom prst="rect">
            <a:avLst/>
          </a:prstGeom>
        </p:spPr>
      </p:pic>
      <p:sp>
        <p:nvSpPr>
          <p:cNvPr id="6" name="Текстовое поле 5"/>
          <p:cNvSpPr txBox="1"/>
          <p:nvPr/>
        </p:nvSpPr>
        <p:spPr>
          <a:xfrm>
            <a:off x="1439144" y="1597660"/>
            <a:ext cx="77048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4400" b="1" i="1" dirty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Bookman Old Style" panose="02050604050505020204" charset="0"/>
                <a:cs typeface="Bookman Old Style" panose="02050604050505020204" charset="0"/>
              </a:rPr>
              <a:t>Спасибо за внимание!</a:t>
            </a:r>
          </a:p>
        </p:txBody>
      </p:sp>
      <p:pic>
        <p:nvPicPr>
          <p:cNvPr id="9" name="Замещающее содержимое 8" descr="maxresdefault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>
            <a:clrChange>
              <a:clrFrom>
                <a:srgbClr val="FEFBDA">
                  <a:alpha val="100000"/>
                </a:srgbClr>
              </a:clrFrom>
              <a:clrTo>
                <a:srgbClr val="FEFBDA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43576" y="3933056"/>
            <a:ext cx="3205160" cy="2541405"/>
          </a:xfrm>
          <a:prstGeom prst="rect">
            <a:avLst/>
          </a:prstGeom>
        </p:spPr>
      </p:pic>
      <p:pic>
        <p:nvPicPr>
          <p:cNvPr id="10" name="Замещающее содержимое 9" descr="file"/>
          <p:cNvPicPr>
            <a:picLocks noGrp="1" noChangeAspect="1"/>
          </p:cNvPicPr>
          <p:nvPr>
            <p:ph sz="half" idx="4294967295"/>
          </p:nvPr>
        </p:nvPicPr>
        <p:blipFill>
          <a:blip r:embed="rId4" cstate="print">
            <a:clrChange>
              <a:clrFrom>
                <a:srgbClr val="FEFDF9">
                  <a:alpha val="100000"/>
                </a:srgbClr>
              </a:clrFrom>
              <a:clrTo>
                <a:srgbClr val="FEFDF9">
                  <a:alpha val="100000"/>
                  <a:alpha val="0"/>
                </a:srgbClr>
              </a:clrTo>
            </a:clrChange>
          </a:blip>
          <a:srcRect r="3172"/>
          <a:stretch>
            <a:fillRect/>
          </a:stretch>
        </p:blipFill>
        <p:spPr>
          <a:xfrm>
            <a:off x="1404938" y="3838576"/>
            <a:ext cx="2413635" cy="2635885"/>
          </a:xfrm>
          <a:prstGeom prst="rect">
            <a:avLst/>
          </a:prstGeom>
        </p:spPr>
      </p:pic>
      <p:pic>
        <p:nvPicPr>
          <p:cNvPr id="12" name="Изображение 11" descr="1619739491_22-phonoteka_org-p-detskii-fon-s-knizhkami-24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EFEFE">
                  <a:alpha val="100000"/>
                </a:srgbClr>
              </a:clrFrom>
              <a:clrTo>
                <a:srgbClr val="FEFEFE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707904" y="2492896"/>
            <a:ext cx="1948318" cy="246468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43</TotalTime>
  <Words>241</Words>
  <Application>Microsoft Office PowerPoint</Application>
  <PresentationFormat>Экран (4:3)</PresentationFormat>
  <Paragraphs>38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Воздушный 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МБДОУ «ЦРР детский сад № 139                Куклотерапия</dc:title>
  <dc:creator>Игорь</dc:creator>
  <cp:lastModifiedBy>User</cp:lastModifiedBy>
  <cp:revision>87</cp:revision>
  <dcterms:created xsi:type="dcterms:W3CDTF">2018-03-31T16:45:00Z</dcterms:created>
  <dcterms:modified xsi:type="dcterms:W3CDTF">2022-04-11T10:25:18Z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450ACC6F9F724DC19E1B597874BE44BE</vt:lpwstr>
  </property>
  <property fmtid="{D5CDD505-2E9C-101B-9397-08002B2CF9AE}" pid="3" name="KSOProductBuildVer">
    <vt:lpwstr>1049-11.2.0.11029</vt:lpwstr>
  </property>
</Properties>
</file>