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92" r:id="rId3"/>
    <p:sldId id="262" r:id="rId4"/>
    <p:sldId id="257" r:id="rId5"/>
    <p:sldId id="263" r:id="rId6"/>
    <p:sldId id="264" r:id="rId7"/>
    <p:sldId id="265" r:id="rId8"/>
    <p:sldId id="266" r:id="rId9"/>
    <p:sldId id="267" r:id="rId10"/>
    <p:sldId id="268" r:id="rId11"/>
    <p:sldId id="269" r:id="rId12"/>
    <p:sldId id="270" r:id="rId13"/>
    <p:sldId id="271" r:id="rId14"/>
    <p:sldId id="272" r:id="rId15"/>
    <p:sldId id="273" r:id="rId16"/>
    <p:sldId id="274" r:id="rId17"/>
    <p:sldId id="275" r:id="rId18"/>
    <p:sldId id="276" r:id="rId19"/>
    <p:sldId id="277" r:id="rId20"/>
    <p:sldId id="278" r:id="rId21"/>
    <p:sldId id="279" r:id="rId22"/>
    <p:sldId id="280" r:id="rId23"/>
    <p:sldId id="281" r:id="rId24"/>
    <p:sldId id="282" r:id="rId25"/>
    <p:sldId id="283" r:id="rId26"/>
    <p:sldId id="284" r:id="rId27"/>
    <p:sldId id="286" r:id="rId28"/>
    <p:sldId id="285" r:id="rId29"/>
    <p:sldId id="287" r:id="rId30"/>
    <p:sldId id="288" r:id="rId31"/>
    <p:sldId id="289" r:id="rId32"/>
    <p:sldId id="290" r:id="rId33"/>
    <p:sldId id="291" r:id="rId34"/>
    <p:sldId id="261" r:id="rId35"/>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7" d="100"/>
          <a:sy n="57" d="100"/>
        </p:scale>
        <p:origin x="28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CE726F6-5E66-460C-8607-5C8D0C9309A5}" type="datetimeFigureOut">
              <a:rPr lang="ru-RU" smtClean="0"/>
              <a:t>18.04.2026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7919BEF-C8C7-402E-A06C-AA5516873787}" type="slidenum">
              <a:rPr lang="ru-RU" smtClean="0"/>
              <a:t>‹#›</a:t>
            </a:fld>
            <a:endParaRPr lang="ru-RU"/>
          </a:p>
        </p:txBody>
      </p:sp>
    </p:spTree>
    <p:extLst>
      <p:ext uri="{BB962C8B-B14F-4D97-AF65-F5344CB8AC3E}">
        <p14:creationId xmlns:p14="http://schemas.microsoft.com/office/powerpoint/2010/main" val="33187102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CE726F6-5E66-460C-8607-5C8D0C9309A5}" type="datetimeFigureOut">
              <a:rPr lang="ru-RU" smtClean="0"/>
              <a:t>18.04.2026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7919BEF-C8C7-402E-A06C-AA5516873787}" type="slidenum">
              <a:rPr lang="ru-RU" smtClean="0"/>
              <a:t>‹#›</a:t>
            </a:fld>
            <a:endParaRPr lang="ru-RU"/>
          </a:p>
        </p:txBody>
      </p:sp>
    </p:spTree>
    <p:extLst>
      <p:ext uri="{BB962C8B-B14F-4D97-AF65-F5344CB8AC3E}">
        <p14:creationId xmlns:p14="http://schemas.microsoft.com/office/powerpoint/2010/main" val="6865946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CE726F6-5E66-460C-8607-5C8D0C9309A5}" type="datetimeFigureOut">
              <a:rPr lang="ru-RU" smtClean="0"/>
              <a:t>18.04.2026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7919BEF-C8C7-402E-A06C-AA5516873787}" type="slidenum">
              <a:rPr lang="ru-RU" smtClean="0"/>
              <a:t>‹#›</a:t>
            </a:fld>
            <a:endParaRPr lang="ru-RU"/>
          </a:p>
        </p:txBody>
      </p:sp>
    </p:spTree>
    <p:extLst>
      <p:ext uri="{BB962C8B-B14F-4D97-AF65-F5344CB8AC3E}">
        <p14:creationId xmlns:p14="http://schemas.microsoft.com/office/powerpoint/2010/main" val="17239295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CE726F6-5E66-460C-8607-5C8D0C9309A5}" type="datetimeFigureOut">
              <a:rPr lang="ru-RU" smtClean="0"/>
              <a:t>18.04.2026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7919BEF-C8C7-402E-A06C-AA5516873787}" type="slidenum">
              <a:rPr lang="ru-RU" smtClean="0"/>
              <a:t>‹#›</a:t>
            </a:fld>
            <a:endParaRPr lang="ru-RU"/>
          </a:p>
        </p:txBody>
      </p:sp>
    </p:spTree>
    <p:extLst>
      <p:ext uri="{BB962C8B-B14F-4D97-AF65-F5344CB8AC3E}">
        <p14:creationId xmlns:p14="http://schemas.microsoft.com/office/powerpoint/2010/main" val="37469983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CE726F6-5E66-460C-8607-5C8D0C9309A5}" type="datetimeFigureOut">
              <a:rPr lang="ru-RU" smtClean="0"/>
              <a:t>18.04.2026</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7919BEF-C8C7-402E-A06C-AA5516873787}" type="slidenum">
              <a:rPr lang="ru-RU" smtClean="0"/>
              <a:t>‹#›</a:t>
            </a:fld>
            <a:endParaRPr lang="ru-RU"/>
          </a:p>
        </p:txBody>
      </p:sp>
    </p:spTree>
    <p:extLst>
      <p:ext uri="{BB962C8B-B14F-4D97-AF65-F5344CB8AC3E}">
        <p14:creationId xmlns:p14="http://schemas.microsoft.com/office/powerpoint/2010/main" val="20118581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CE726F6-5E66-460C-8607-5C8D0C9309A5}" type="datetimeFigureOut">
              <a:rPr lang="ru-RU" smtClean="0"/>
              <a:t>18.04.2026</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7919BEF-C8C7-402E-A06C-AA5516873787}" type="slidenum">
              <a:rPr lang="ru-RU" smtClean="0"/>
              <a:t>‹#›</a:t>
            </a:fld>
            <a:endParaRPr lang="ru-RU"/>
          </a:p>
        </p:txBody>
      </p:sp>
    </p:spTree>
    <p:extLst>
      <p:ext uri="{BB962C8B-B14F-4D97-AF65-F5344CB8AC3E}">
        <p14:creationId xmlns:p14="http://schemas.microsoft.com/office/powerpoint/2010/main" val="18326734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CE726F6-5E66-460C-8607-5C8D0C9309A5}" type="datetimeFigureOut">
              <a:rPr lang="ru-RU" smtClean="0"/>
              <a:t>18.04.2026</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7919BEF-C8C7-402E-A06C-AA5516873787}" type="slidenum">
              <a:rPr lang="ru-RU" smtClean="0"/>
              <a:t>‹#›</a:t>
            </a:fld>
            <a:endParaRPr lang="ru-RU"/>
          </a:p>
        </p:txBody>
      </p:sp>
    </p:spTree>
    <p:extLst>
      <p:ext uri="{BB962C8B-B14F-4D97-AF65-F5344CB8AC3E}">
        <p14:creationId xmlns:p14="http://schemas.microsoft.com/office/powerpoint/2010/main" val="3780387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BCE726F6-5E66-460C-8607-5C8D0C9309A5}" type="datetimeFigureOut">
              <a:rPr lang="ru-RU" smtClean="0"/>
              <a:t>18.04.2026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7919BEF-C8C7-402E-A06C-AA5516873787}" type="slidenum">
              <a:rPr lang="ru-RU" smtClean="0"/>
              <a:t>‹#›</a:t>
            </a:fld>
            <a:endParaRPr lang="ru-RU"/>
          </a:p>
        </p:txBody>
      </p:sp>
    </p:spTree>
    <p:extLst>
      <p:ext uri="{BB962C8B-B14F-4D97-AF65-F5344CB8AC3E}">
        <p14:creationId xmlns:p14="http://schemas.microsoft.com/office/powerpoint/2010/main" val="24143395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BCE726F6-5E66-460C-8607-5C8D0C9309A5}" type="datetimeFigureOut">
              <a:rPr lang="ru-RU" smtClean="0"/>
              <a:t>18.04.2026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7919BEF-C8C7-402E-A06C-AA5516873787}" type="slidenum">
              <a:rPr lang="ru-RU" smtClean="0"/>
              <a:t>‹#›</a:t>
            </a:fld>
            <a:endParaRPr lang="ru-RU"/>
          </a:p>
        </p:txBody>
      </p:sp>
    </p:spTree>
    <p:extLst>
      <p:ext uri="{BB962C8B-B14F-4D97-AF65-F5344CB8AC3E}">
        <p14:creationId xmlns:p14="http://schemas.microsoft.com/office/powerpoint/2010/main" val="3426218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CE726F6-5E66-460C-8607-5C8D0C9309A5}" type="datetimeFigureOut">
              <a:rPr lang="ru-RU" smtClean="0"/>
              <a:t>18.04.2026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7919BEF-C8C7-402E-A06C-AA5516873787}" type="slidenum">
              <a:rPr lang="ru-RU" smtClean="0"/>
              <a:t>‹#›</a:t>
            </a:fld>
            <a:endParaRPr lang="ru-RU"/>
          </a:p>
        </p:txBody>
      </p:sp>
    </p:spTree>
    <p:extLst>
      <p:ext uri="{BB962C8B-B14F-4D97-AF65-F5344CB8AC3E}">
        <p14:creationId xmlns:p14="http://schemas.microsoft.com/office/powerpoint/2010/main" val="262703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CE726F6-5E66-460C-8607-5C8D0C9309A5}" type="datetimeFigureOut">
              <a:rPr lang="ru-RU" smtClean="0"/>
              <a:t>18.04.2026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7919BEF-C8C7-402E-A06C-AA5516873787}" type="slidenum">
              <a:rPr lang="ru-RU" smtClean="0"/>
              <a:t>‹#›</a:t>
            </a:fld>
            <a:endParaRPr lang="ru-RU"/>
          </a:p>
        </p:txBody>
      </p:sp>
    </p:spTree>
    <p:extLst>
      <p:ext uri="{BB962C8B-B14F-4D97-AF65-F5344CB8AC3E}">
        <p14:creationId xmlns:p14="http://schemas.microsoft.com/office/powerpoint/2010/main" val="35698213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E726F6-5E66-460C-8607-5C8D0C9309A5}" type="datetimeFigureOut">
              <a:rPr lang="ru-RU" smtClean="0"/>
              <a:t>18.04.2026</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919BEF-C8C7-402E-A06C-AA5516873787}" type="slidenum">
              <a:rPr lang="ru-RU" smtClean="0"/>
              <a:t>‹#›</a:t>
            </a:fld>
            <a:endParaRPr lang="ru-RU"/>
          </a:p>
        </p:txBody>
      </p:sp>
    </p:spTree>
    <p:extLst>
      <p:ext uri="{BB962C8B-B14F-4D97-AF65-F5344CB8AC3E}">
        <p14:creationId xmlns:p14="http://schemas.microsoft.com/office/powerpoint/2010/main" val="27402251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Layout" Target="../slideLayouts/slideLayout6.xml"/><Relationship Id="rId4" Type="http://schemas.openxmlformats.org/officeDocument/2006/relationships/image" Target="../media/image4.jpg"/></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Layout" Target="../slideLayouts/slideLayout6.xml"/><Relationship Id="rId4" Type="http://schemas.openxmlformats.org/officeDocument/2006/relationships/image" Target="../media/image4.jpg"/></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2.png"/><Relationship Id="rId1" Type="http://schemas.openxmlformats.org/officeDocument/2006/relationships/slideLayout" Target="../slideLayouts/slideLayout6.xml"/><Relationship Id="rId4" Type="http://schemas.openxmlformats.org/officeDocument/2006/relationships/image" Target="../media/image6.jpg"/></Relationships>
</file>

<file path=ppt/slides/_rels/slide7.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2.png"/><Relationship Id="rId1" Type="http://schemas.openxmlformats.org/officeDocument/2006/relationships/slideLayout" Target="../slideLayouts/slideLayout6.xml"/><Relationship Id="rId4" Type="http://schemas.openxmlformats.org/officeDocument/2006/relationships/image" Target="../media/image6.jpg"/></Relationships>
</file>

<file path=ppt/slides/_rels/slide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2.png"/><Relationship Id="rId1" Type="http://schemas.openxmlformats.org/officeDocument/2006/relationships/slideLayout" Target="../slideLayouts/slideLayout6.xml"/><Relationship Id="rId4" Type="http://schemas.openxmlformats.org/officeDocument/2006/relationships/image" Target="../media/image8.jpg"/></Relationships>
</file>

<file path=ppt/slides/_rels/slide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2.png"/><Relationship Id="rId1" Type="http://schemas.openxmlformats.org/officeDocument/2006/relationships/slideLayout" Target="../slideLayouts/slideLayout6.xml"/><Relationship Id="rId4" Type="http://schemas.openxmlformats.org/officeDocument/2006/relationships/image" Target="../media/image8.jpg"/></Relationships>
</file>

<file path=ppt/slides/_rels/slide1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2.png"/><Relationship Id="rId1" Type="http://schemas.openxmlformats.org/officeDocument/2006/relationships/slideLayout" Target="../slideLayouts/slideLayout6.xml"/><Relationship Id="rId4" Type="http://schemas.openxmlformats.org/officeDocument/2006/relationships/image" Target="../media/image10.jpg"/></Relationships>
</file>

<file path=ppt/slides/_rels/slide11.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2.png"/><Relationship Id="rId1" Type="http://schemas.openxmlformats.org/officeDocument/2006/relationships/slideLayout" Target="../slideLayouts/slideLayout6.xml"/><Relationship Id="rId4" Type="http://schemas.openxmlformats.org/officeDocument/2006/relationships/image" Target="../media/image10.jpg"/></Relationships>
</file>

<file path=ppt/slides/_rels/slide12.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2.png"/><Relationship Id="rId1" Type="http://schemas.openxmlformats.org/officeDocument/2006/relationships/slideLayout" Target="../slideLayouts/slideLayout6.xml"/><Relationship Id="rId4" Type="http://schemas.openxmlformats.org/officeDocument/2006/relationships/image" Target="../media/image12.jpg"/></Relationships>
</file>

<file path=ppt/slides/_rels/slide13.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2.png"/><Relationship Id="rId1" Type="http://schemas.openxmlformats.org/officeDocument/2006/relationships/slideLayout" Target="../slideLayouts/slideLayout6.xml"/><Relationship Id="rId4" Type="http://schemas.openxmlformats.org/officeDocument/2006/relationships/image" Target="../media/image12.jpg"/></Relationships>
</file>

<file path=ppt/slides/_rels/slide1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2.png"/><Relationship Id="rId1" Type="http://schemas.openxmlformats.org/officeDocument/2006/relationships/slideLayout" Target="../slideLayouts/slideLayout6.xml"/><Relationship Id="rId4" Type="http://schemas.openxmlformats.org/officeDocument/2006/relationships/image" Target="../media/image14.jpg"/></Relationships>
</file>

<file path=ppt/slides/_rels/slide15.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2.png"/><Relationship Id="rId1" Type="http://schemas.openxmlformats.org/officeDocument/2006/relationships/slideLayout" Target="../slideLayouts/slideLayout6.xml"/><Relationship Id="rId4" Type="http://schemas.openxmlformats.org/officeDocument/2006/relationships/image" Target="../media/image14.jpg"/></Relationships>
</file>

<file path=ppt/slides/_rels/slide16.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2.png"/><Relationship Id="rId1" Type="http://schemas.openxmlformats.org/officeDocument/2006/relationships/slideLayout" Target="../slideLayouts/slideLayout6.xml"/><Relationship Id="rId4" Type="http://schemas.openxmlformats.org/officeDocument/2006/relationships/image" Target="../media/image16.jpg"/></Relationships>
</file>

<file path=ppt/slides/_rels/slide17.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2.png"/><Relationship Id="rId1" Type="http://schemas.openxmlformats.org/officeDocument/2006/relationships/slideLayout" Target="../slideLayouts/slideLayout6.xml"/><Relationship Id="rId4" Type="http://schemas.openxmlformats.org/officeDocument/2006/relationships/image" Target="../media/image16.jpg"/></Relationships>
</file>

<file path=ppt/slides/_rels/slide18.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2.png"/><Relationship Id="rId1" Type="http://schemas.openxmlformats.org/officeDocument/2006/relationships/slideLayout" Target="../slideLayouts/slideLayout6.xml"/><Relationship Id="rId4" Type="http://schemas.openxmlformats.org/officeDocument/2006/relationships/image" Target="../media/image18.jpg"/></Relationships>
</file>

<file path=ppt/slides/_rels/slide19.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2.png"/><Relationship Id="rId1" Type="http://schemas.openxmlformats.org/officeDocument/2006/relationships/slideLayout" Target="../slideLayouts/slideLayout6.xml"/><Relationship Id="rId4" Type="http://schemas.openxmlformats.org/officeDocument/2006/relationships/image" Target="../media/image18.jpg"/></Relationships>
</file>

<file path=ppt/slides/_rels/slide20.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2.png"/><Relationship Id="rId1" Type="http://schemas.openxmlformats.org/officeDocument/2006/relationships/slideLayout" Target="../slideLayouts/slideLayout6.xml"/><Relationship Id="rId4" Type="http://schemas.openxmlformats.org/officeDocument/2006/relationships/image" Target="../media/image20.jpg"/></Relationships>
</file>

<file path=ppt/slides/_rels/slide21.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2.png"/><Relationship Id="rId1" Type="http://schemas.openxmlformats.org/officeDocument/2006/relationships/slideLayout" Target="../slideLayouts/slideLayout6.xml"/><Relationship Id="rId4" Type="http://schemas.openxmlformats.org/officeDocument/2006/relationships/image" Target="../media/image20.jpg"/></Relationships>
</file>

<file path=ppt/slides/_rels/slide22.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png"/><Relationship Id="rId1" Type="http://schemas.openxmlformats.org/officeDocument/2006/relationships/slideLayout" Target="../slideLayouts/slideLayout6.xml"/><Relationship Id="rId4" Type="http://schemas.openxmlformats.org/officeDocument/2006/relationships/image" Target="../media/image22.jpg"/></Relationships>
</file>

<file path=ppt/slides/_rels/slide23.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png"/><Relationship Id="rId1" Type="http://schemas.openxmlformats.org/officeDocument/2006/relationships/slideLayout" Target="../slideLayouts/slideLayout6.xml"/><Relationship Id="rId4" Type="http://schemas.openxmlformats.org/officeDocument/2006/relationships/image" Target="../media/image22.jpg"/></Relationships>
</file>

<file path=ppt/slides/_rels/slide24.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png"/><Relationship Id="rId1" Type="http://schemas.openxmlformats.org/officeDocument/2006/relationships/slideLayout" Target="../slideLayouts/slideLayout6.xml"/><Relationship Id="rId4" Type="http://schemas.openxmlformats.org/officeDocument/2006/relationships/image" Target="../media/image24.jpg"/></Relationships>
</file>

<file path=ppt/slides/_rels/slide25.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png"/><Relationship Id="rId1" Type="http://schemas.openxmlformats.org/officeDocument/2006/relationships/slideLayout" Target="../slideLayouts/slideLayout6.xml"/><Relationship Id="rId4" Type="http://schemas.openxmlformats.org/officeDocument/2006/relationships/image" Target="../media/image24.jpg"/></Relationships>
</file>

<file path=ppt/slides/_rels/slide26.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png"/><Relationship Id="rId1" Type="http://schemas.openxmlformats.org/officeDocument/2006/relationships/slideLayout" Target="../slideLayouts/slideLayout6.xml"/><Relationship Id="rId4" Type="http://schemas.openxmlformats.org/officeDocument/2006/relationships/image" Target="../media/image28.jpg"/></Relationships>
</file>

<file path=ppt/slides/_rels/slide31.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png"/><Relationship Id="rId1" Type="http://schemas.openxmlformats.org/officeDocument/2006/relationships/slideLayout" Target="../slideLayouts/slideLayout6.xml"/><Relationship Id="rId4" Type="http://schemas.openxmlformats.org/officeDocument/2006/relationships/image" Target="../media/image28.jpg"/></Relationships>
</file>

<file path=ppt/slides/_rels/slide32.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png"/><Relationship Id="rId1" Type="http://schemas.openxmlformats.org/officeDocument/2006/relationships/slideLayout" Target="../slideLayouts/slideLayout6.xml"/><Relationship Id="rId4" Type="http://schemas.openxmlformats.org/officeDocument/2006/relationships/image" Target="../media/image30.jpg"/></Relationships>
</file>

<file path=ppt/slides/_rels/slide33.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png"/><Relationship Id="rId1" Type="http://schemas.openxmlformats.org/officeDocument/2006/relationships/slideLayout" Target="../slideLayouts/slideLayout6.xml"/><Relationship Id="rId4" Type="http://schemas.openxmlformats.org/officeDocument/2006/relationships/image" Target="../media/image30.jpg"/></Relationships>
</file>

<file path=ppt/slides/_rels/slide3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extLst>
              <a:ext uri="{28A0092B-C50C-407E-A947-70E740481C1C}">
                <a14:useLocalDpi xmlns:a14="http://schemas.microsoft.com/office/drawing/2010/main" val="0"/>
              </a:ext>
            </a:extLst>
          </a:blip>
          <a:srcRect l="1976" t="5076" r="1727" b="5757"/>
          <a:stretch/>
        </p:blipFill>
        <p:spPr>
          <a:xfrm rot="16200000">
            <a:off x="2667000" y="-2667003"/>
            <a:ext cx="6858002" cy="12192002"/>
          </a:xfrm>
          <a:prstGeom prst="rect">
            <a:avLst/>
          </a:prstGeom>
        </p:spPr>
      </p:pic>
      <p:sp>
        <p:nvSpPr>
          <p:cNvPr id="3" name="Заголовок 2"/>
          <p:cNvSpPr>
            <a:spLocks noGrp="1"/>
          </p:cNvSpPr>
          <p:nvPr>
            <p:ph type="title"/>
          </p:nvPr>
        </p:nvSpPr>
        <p:spPr>
          <a:xfrm>
            <a:off x="838200" y="2295525"/>
            <a:ext cx="10515600" cy="718608"/>
          </a:xfrm>
        </p:spPr>
        <p:txBody>
          <a:bodyPr>
            <a:noAutofit/>
          </a:bodyPr>
          <a:lstStyle/>
          <a:p>
            <a:pPr algn="ctr"/>
            <a:r>
              <a:rPr lang="ru-RU" sz="7200" b="1" dirty="0" smtClean="0">
                <a:solidFill>
                  <a:schemeClr val="bg2">
                    <a:lumMod val="25000"/>
                  </a:schemeClr>
                </a:solidFill>
                <a:latin typeface="Courier New" panose="02070309020205020404" pitchFamily="49" charset="0"/>
                <a:cs typeface="Courier New" panose="02070309020205020404" pitchFamily="49" charset="0"/>
              </a:rPr>
              <a:t>О ЗАКОНЕ ДЕТЯМ! </a:t>
            </a:r>
            <a:endParaRPr lang="ru-RU" sz="7200" b="1" dirty="0">
              <a:solidFill>
                <a:schemeClr val="bg2">
                  <a:lumMod val="25000"/>
                </a:schemeClr>
              </a:solidFill>
              <a:latin typeface="Courier New" panose="02070309020205020404" pitchFamily="49" charset="0"/>
              <a:cs typeface="Courier New" panose="02070309020205020404" pitchFamily="49" charset="0"/>
            </a:endParaRPr>
          </a:p>
        </p:txBody>
      </p:sp>
      <p:sp>
        <p:nvSpPr>
          <p:cNvPr id="6" name="Заголовок 2"/>
          <p:cNvSpPr txBox="1">
            <a:spLocks/>
          </p:cNvSpPr>
          <p:nvPr/>
        </p:nvSpPr>
        <p:spPr>
          <a:xfrm>
            <a:off x="118533" y="378353"/>
            <a:ext cx="11954934" cy="41751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1800" b="1" dirty="0" smtClean="0">
                <a:solidFill>
                  <a:schemeClr val="bg2">
                    <a:lumMod val="25000"/>
                  </a:schemeClr>
                </a:solidFill>
                <a:latin typeface="Courier New" panose="02070309020205020404" pitchFamily="49" charset="0"/>
                <a:cs typeface="Courier New" panose="02070309020205020404" pitchFamily="49" charset="0"/>
              </a:rPr>
              <a:t>КОУ «Нижневартовская школа для обучающихся с ограниченными возможностями здоровья №1» </a:t>
            </a:r>
            <a:endParaRPr lang="ru-RU" sz="1800" b="1" dirty="0">
              <a:solidFill>
                <a:schemeClr val="bg2">
                  <a:lumMod val="25000"/>
                </a:schemeClr>
              </a:solidFill>
              <a:latin typeface="Courier New" panose="02070309020205020404" pitchFamily="49" charset="0"/>
              <a:cs typeface="Courier New" panose="02070309020205020404" pitchFamily="49" charset="0"/>
            </a:endParaRPr>
          </a:p>
        </p:txBody>
      </p:sp>
      <p:sp>
        <p:nvSpPr>
          <p:cNvPr id="7" name="Заголовок 2"/>
          <p:cNvSpPr txBox="1">
            <a:spLocks/>
          </p:cNvSpPr>
          <p:nvPr/>
        </p:nvSpPr>
        <p:spPr>
          <a:xfrm>
            <a:off x="6688666" y="5101695"/>
            <a:ext cx="5503334" cy="71860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ru-RU" sz="1800" b="1" dirty="0" smtClean="0">
                <a:solidFill>
                  <a:schemeClr val="bg2">
                    <a:lumMod val="25000"/>
                  </a:schemeClr>
                </a:solidFill>
                <a:latin typeface="Courier New" panose="02070309020205020404" pitchFamily="49" charset="0"/>
                <a:cs typeface="Courier New" panose="02070309020205020404" pitchFamily="49" charset="0"/>
              </a:rPr>
              <a:t>     Подготовила: Фарберова С.Г.,</a:t>
            </a:r>
          </a:p>
          <a:p>
            <a:pPr algn="just"/>
            <a:r>
              <a:rPr lang="ru-RU" sz="1800" b="1" dirty="0" smtClean="0">
                <a:solidFill>
                  <a:schemeClr val="bg2">
                    <a:lumMod val="25000"/>
                  </a:schemeClr>
                </a:solidFill>
                <a:latin typeface="Courier New" panose="02070309020205020404" pitchFamily="49" charset="0"/>
                <a:cs typeface="Courier New" panose="02070309020205020404" pitchFamily="49" charset="0"/>
              </a:rPr>
              <a:t>     учитель начальных классов,</a:t>
            </a:r>
          </a:p>
          <a:p>
            <a:pPr algn="just"/>
            <a:r>
              <a:rPr lang="ru-RU" sz="1800" b="1" dirty="0">
                <a:solidFill>
                  <a:schemeClr val="bg2">
                    <a:lumMod val="25000"/>
                  </a:schemeClr>
                </a:solidFill>
                <a:latin typeface="Courier New" panose="02070309020205020404" pitchFamily="49" charset="0"/>
                <a:cs typeface="Courier New" panose="02070309020205020404" pitchFamily="49" charset="0"/>
              </a:rPr>
              <a:t> </a:t>
            </a:r>
            <a:r>
              <a:rPr lang="ru-RU" sz="1800" b="1" dirty="0" smtClean="0">
                <a:solidFill>
                  <a:schemeClr val="bg2">
                    <a:lumMod val="25000"/>
                  </a:schemeClr>
                </a:solidFill>
                <a:latin typeface="Courier New" panose="02070309020205020404" pitchFamily="49" charset="0"/>
                <a:cs typeface="Courier New" panose="02070309020205020404" pitchFamily="49" charset="0"/>
              </a:rPr>
              <a:t>    высшей квалификационной категории  </a:t>
            </a:r>
            <a:endParaRPr lang="ru-RU" sz="1800" b="1" dirty="0">
              <a:solidFill>
                <a:schemeClr val="bg2">
                  <a:lumMod val="25000"/>
                </a:schemeClr>
              </a:solidFill>
              <a:latin typeface="Courier New" panose="02070309020205020404" pitchFamily="49" charset="0"/>
              <a:cs typeface="Courier New" panose="02070309020205020404" pitchFamily="49" charset="0"/>
            </a:endParaRPr>
          </a:p>
        </p:txBody>
      </p:sp>
    </p:spTree>
    <p:extLst>
      <p:ext uri="{BB962C8B-B14F-4D97-AF65-F5344CB8AC3E}">
        <p14:creationId xmlns:p14="http://schemas.microsoft.com/office/powerpoint/2010/main" val="129722641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extLst>
              <a:ext uri="{28A0092B-C50C-407E-A947-70E740481C1C}">
                <a14:useLocalDpi xmlns:a14="http://schemas.microsoft.com/office/drawing/2010/main" val="0"/>
              </a:ext>
            </a:extLst>
          </a:blip>
          <a:srcRect l="1976" t="5076" r="1727" b="5757"/>
          <a:stretch/>
        </p:blipFill>
        <p:spPr>
          <a:xfrm rot="16200000">
            <a:off x="2667000" y="-2667003"/>
            <a:ext cx="6858002" cy="12192002"/>
          </a:xfrm>
          <a:prstGeom prst="rect">
            <a:avLst/>
          </a:prstGeom>
        </p:spPr>
      </p:pic>
      <p:sp>
        <p:nvSpPr>
          <p:cNvPr id="3" name="Заголовок 2"/>
          <p:cNvSpPr>
            <a:spLocks noGrp="1"/>
          </p:cNvSpPr>
          <p:nvPr>
            <p:ph type="title"/>
          </p:nvPr>
        </p:nvSpPr>
        <p:spPr>
          <a:xfrm>
            <a:off x="838200" y="365125"/>
            <a:ext cx="10515600" cy="549275"/>
          </a:xfrm>
        </p:spPr>
        <p:txBody>
          <a:bodyPr>
            <a:normAutofit fontScale="90000"/>
          </a:bodyPr>
          <a:lstStyle/>
          <a:p>
            <a:pPr algn="ctr"/>
            <a:r>
              <a:rPr lang="ru-RU" b="1" dirty="0" smtClean="0">
                <a:solidFill>
                  <a:srgbClr val="FF0000"/>
                </a:solidFill>
                <a:latin typeface="Courier New" panose="02070309020205020404" pitchFamily="49" charset="0"/>
                <a:cs typeface="Courier New" panose="02070309020205020404" pitchFamily="49" charset="0"/>
              </a:rPr>
              <a:t>ДОРОГИЕ РЕБЯТА!</a:t>
            </a:r>
            <a:endParaRPr lang="ru-RU" b="1" dirty="0">
              <a:solidFill>
                <a:srgbClr val="FF0000"/>
              </a:solidFill>
              <a:latin typeface="Courier New" panose="02070309020205020404" pitchFamily="49" charset="0"/>
              <a:cs typeface="Courier New" panose="02070309020205020404" pitchFamily="49" charset="0"/>
            </a:endParaRPr>
          </a:p>
        </p:txBody>
      </p:sp>
      <p:sp>
        <p:nvSpPr>
          <p:cNvPr id="4" name="Заголовок 2"/>
          <p:cNvSpPr txBox="1">
            <a:spLocks/>
          </p:cNvSpPr>
          <p:nvPr/>
        </p:nvSpPr>
        <p:spPr>
          <a:xfrm>
            <a:off x="220133" y="1279529"/>
            <a:ext cx="11751733" cy="4351867"/>
          </a:xfrm>
          <a:prstGeom prst="rect">
            <a:avLst/>
          </a:prstGeom>
        </p:spPr>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ru-RU" sz="3300" b="1" dirty="0" smtClean="0">
                <a:latin typeface="Courier New" panose="02070309020205020404" pitchFamily="49" charset="0"/>
                <a:cs typeface="Courier New" panose="02070309020205020404" pitchFamily="49" charset="0"/>
              </a:rPr>
              <a:t>	</a:t>
            </a:r>
            <a:r>
              <a:rPr lang="ru-RU" sz="3100" b="1" dirty="0" smtClean="0">
                <a:latin typeface="Courier New" panose="02070309020205020404" pitchFamily="49" charset="0"/>
                <a:cs typeface="Courier New" panose="02070309020205020404" pitchFamily="49" charset="0"/>
              </a:rPr>
              <a:t>Представляю вашему вниманию Уголовный кодекс Российской Федерации в картинках.</a:t>
            </a:r>
          </a:p>
          <a:p>
            <a:pPr algn="just"/>
            <a:r>
              <a:rPr lang="ru-RU" sz="3100" b="1" dirty="0" smtClean="0">
                <a:latin typeface="Courier New" panose="02070309020205020404" pitchFamily="49" charset="0"/>
                <a:cs typeface="Courier New" panose="02070309020205020404" pitchFamily="49" charset="0"/>
              </a:rPr>
              <a:t>	Расскажу </a:t>
            </a:r>
            <a:r>
              <a:rPr lang="ru-RU" sz="3100" b="1" dirty="0" smtClean="0">
                <a:latin typeface="Courier New" panose="02070309020205020404" pitchFamily="49" charset="0"/>
                <a:cs typeface="Courier New" panose="02070309020205020404" pitchFamily="49" charset="0"/>
              </a:rPr>
              <a:t>Вам об основных статьях Уголовного кодекса, используя пословицы, поговорки, картинки.</a:t>
            </a:r>
          </a:p>
          <a:p>
            <a:pPr algn="just"/>
            <a:r>
              <a:rPr lang="ru-RU" sz="3100" b="1" dirty="0" smtClean="0">
                <a:latin typeface="Courier New" panose="02070309020205020404" pitchFamily="49" charset="0"/>
                <a:cs typeface="Courier New" panose="02070309020205020404" pitchFamily="49" charset="0"/>
              </a:rPr>
              <a:t>	Каждая статья – это комикс из двух рисунков. На одном – преступление, на другом – наказание, персонажи русских народных сказок наглядно показывают, какие наказания положены за преступления.</a:t>
            </a:r>
          </a:p>
          <a:p>
            <a:pPr algn="just"/>
            <a:r>
              <a:rPr lang="ru-RU" sz="3100" b="1" dirty="0">
                <a:latin typeface="Courier New" panose="02070309020205020404" pitchFamily="49" charset="0"/>
                <a:cs typeface="Courier New" panose="02070309020205020404" pitchFamily="49" charset="0"/>
              </a:rPr>
              <a:t>	Н</a:t>
            </a:r>
            <a:r>
              <a:rPr lang="ru-RU" sz="3100" b="1" dirty="0" smtClean="0">
                <a:latin typeface="Courier New" panose="02070309020205020404" pitchFamily="49" charset="0"/>
                <a:cs typeface="Courier New" panose="02070309020205020404" pitchFamily="49" charset="0"/>
              </a:rPr>
              <a:t>адеюсь, что знание Закона поможет Вам в жизни. </a:t>
            </a:r>
          </a:p>
          <a:p>
            <a:pPr algn="just"/>
            <a:r>
              <a:rPr lang="ru-RU" sz="3100" b="1" dirty="0" smtClean="0">
                <a:latin typeface="Courier New" panose="02070309020205020404" pitchFamily="49" charset="0"/>
                <a:cs typeface="Courier New" panose="02070309020205020404" pitchFamily="49" charset="0"/>
              </a:rPr>
              <a:t>	</a:t>
            </a:r>
            <a:r>
              <a:rPr lang="ru-RU" sz="3100" b="1" dirty="0" smtClean="0">
                <a:solidFill>
                  <a:srgbClr val="FF0000"/>
                </a:solidFill>
                <a:latin typeface="Courier New" panose="02070309020205020404" pitchFamily="49" charset="0"/>
                <a:cs typeface="Courier New" panose="02070309020205020404" pitchFamily="49" charset="0"/>
              </a:rPr>
              <a:t>Презентация выполнена на государственном русском языке и на русском жестовом языке.</a:t>
            </a:r>
            <a:endParaRPr lang="ru-RU" sz="3100" b="1" dirty="0">
              <a:solidFill>
                <a:srgbClr val="FF0000"/>
              </a:solidFill>
              <a:latin typeface="Courier New" panose="02070309020205020404" pitchFamily="49" charset="0"/>
              <a:cs typeface="Courier New" panose="02070309020205020404" pitchFamily="49" charset="0"/>
            </a:endParaRPr>
          </a:p>
        </p:txBody>
      </p:sp>
    </p:spTree>
    <p:extLst>
      <p:ext uri="{BB962C8B-B14F-4D97-AF65-F5344CB8AC3E}">
        <p14:creationId xmlns:p14="http://schemas.microsoft.com/office/powerpoint/2010/main" val="105600027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extLst>
              <a:ext uri="{28A0092B-C50C-407E-A947-70E740481C1C}">
                <a14:useLocalDpi xmlns:a14="http://schemas.microsoft.com/office/drawing/2010/main" val="0"/>
              </a:ext>
            </a:extLst>
          </a:blip>
          <a:srcRect l="1976" t="5076" r="1727" b="5757"/>
          <a:stretch/>
        </p:blipFill>
        <p:spPr>
          <a:xfrm rot="16200000">
            <a:off x="2667000" y="-2667003"/>
            <a:ext cx="6858002" cy="12192002"/>
          </a:xfrm>
          <a:prstGeom prst="rect">
            <a:avLst/>
          </a:prstGeom>
        </p:spPr>
      </p:pic>
      <p:sp>
        <p:nvSpPr>
          <p:cNvPr id="3" name="Заголовок 2"/>
          <p:cNvSpPr>
            <a:spLocks noGrp="1"/>
          </p:cNvSpPr>
          <p:nvPr>
            <p:ph type="title"/>
          </p:nvPr>
        </p:nvSpPr>
        <p:spPr>
          <a:xfrm>
            <a:off x="838200" y="365125"/>
            <a:ext cx="10515600" cy="549275"/>
          </a:xfrm>
        </p:spPr>
        <p:txBody>
          <a:bodyPr>
            <a:normAutofit fontScale="90000"/>
          </a:bodyPr>
          <a:lstStyle/>
          <a:p>
            <a:pPr algn="ctr"/>
            <a:r>
              <a:rPr lang="ru-RU" b="1" dirty="0" smtClean="0">
                <a:solidFill>
                  <a:srgbClr val="FF0000"/>
                </a:solidFill>
                <a:latin typeface="DactilHand31" pitchFamily="2" charset="0"/>
                <a:cs typeface="Courier New" panose="02070309020205020404" pitchFamily="49" charset="0"/>
              </a:rPr>
              <a:t>ДОРОГИЕ РЕБЯТА!</a:t>
            </a:r>
            <a:endParaRPr lang="ru-RU" b="1" dirty="0">
              <a:solidFill>
                <a:srgbClr val="FF0000"/>
              </a:solidFill>
              <a:latin typeface="DactilHand31" pitchFamily="2" charset="0"/>
              <a:cs typeface="Courier New" panose="02070309020205020404" pitchFamily="49" charset="0"/>
            </a:endParaRPr>
          </a:p>
        </p:txBody>
      </p:sp>
      <p:sp>
        <p:nvSpPr>
          <p:cNvPr id="4" name="Заголовок 2"/>
          <p:cNvSpPr txBox="1">
            <a:spLocks/>
          </p:cNvSpPr>
          <p:nvPr/>
        </p:nvSpPr>
        <p:spPr>
          <a:xfrm>
            <a:off x="220133" y="1279529"/>
            <a:ext cx="11751733" cy="4351867"/>
          </a:xfrm>
          <a:prstGeom prst="rect">
            <a:avLst/>
          </a:prstGeom>
        </p:spPr>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ru-RU" sz="3300" b="1" dirty="0" smtClean="0">
                <a:latin typeface="Courier New" panose="02070309020205020404" pitchFamily="49" charset="0"/>
                <a:cs typeface="Courier New" panose="02070309020205020404" pitchFamily="49" charset="0"/>
              </a:rPr>
              <a:t>	</a:t>
            </a:r>
            <a:r>
              <a:rPr lang="ru-RU" sz="3100" b="1" dirty="0" smtClean="0">
                <a:latin typeface="DactilHand31" pitchFamily="2" charset="0"/>
                <a:cs typeface="Courier New" panose="02070309020205020404" pitchFamily="49" charset="0"/>
              </a:rPr>
              <a:t>Представляю вашему вниманию Уголовный кодекс Российской Федерации в картинках.</a:t>
            </a:r>
          </a:p>
          <a:p>
            <a:pPr algn="just"/>
            <a:r>
              <a:rPr lang="ru-RU" sz="3100" b="1" dirty="0" smtClean="0">
                <a:latin typeface="DactilHand31" pitchFamily="2" charset="0"/>
                <a:cs typeface="Courier New" panose="02070309020205020404" pitchFamily="49" charset="0"/>
              </a:rPr>
              <a:t>Расскажу Вам об основных статьях Уголовного кодекса, используя пословицы, поговорки, картинки.</a:t>
            </a:r>
          </a:p>
          <a:p>
            <a:pPr algn="just"/>
            <a:r>
              <a:rPr lang="ru-RU" sz="3100" b="1" dirty="0" smtClean="0">
                <a:latin typeface="DactilHand31" pitchFamily="2" charset="0"/>
                <a:cs typeface="Courier New" panose="02070309020205020404" pitchFamily="49" charset="0"/>
              </a:rPr>
              <a:t>	Каждая статья – это комикс из двух рисунков. На одном – преступление, на другом – наказание, персонажи русских народных сказок наглядно показывают, какие наказания положены за преступления.</a:t>
            </a:r>
          </a:p>
          <a:p>
            <a:pPr algn="just"/>
            <a:r>
              <a:rPr lang="ru-RU" sz="3100" b="1" dirty="0">
                <a:latin typeface="DactilHand31" pitchFamily="2" charset="0"/>
                <a:cs typeface="Courier New" panose="02070309020205020404" pitchFamily="49" charset="0"/>
              </a:rPr>
              <a:t>	Н</a:t>
            </a:r>
            <a:r>
              <a:rPr lang="ru-RU" sz="3100" b="1" dirty="0" smtClean="0">
                <a:latin typeface="DactilHand31" pitchFamily="2" charset="0"/>
                <a:cs typeface="Courier New" panose="02070309020205020404" pitchFamily="49" charset="0"/>
              </a:rPr>
              <a:t>адеюсь, что знание Закона поможет Вам в жизни. </a:t>
            </a:r>
          </a:p>
          <a:p>
            <a:pPr algn="just"/>
            <a:r>
              <a:rPr lang="ru-RU" sz="3100" b="1" dirty="0" smtClean="0">
                <a:latin typeface="DactilHand31" pitchFamily="2" charset="0"/>
                <a:cs typeface="Courier New" panose="02070309020205020404" pitchFamily="49" charset="0"/>
              </a:rPr>
              <a:t>	</a:t>
            </a:r>
            <a:r>
              <a:rPr lang="ru-RU" sz="3100" b="1" dirty="0" smtClean="0">
                <a:solidFill>
                  <a:srgbClr val="FF0000"/>
                </a:solidFill>
                <a:latin typeface="DactilHand31" pitchFamily="2" charset="0"/>
                <a:cs typeface="Courier New" panose="02070309020205020404" pitchFamily="49" charset="0"/>
              </a:rPr>
              <a:t>Презентация выполнена на государственном русском языке и на русском жестовом языке.</a:t>
            </a:r>
            <a:endParaRPr lang="ru-RU" sz="3100" b="1" dirty="0">
              <a:solidFill>
                <a:srgbClr val="FF0000"/>
              </a:solidFill>
              <a:latin typeface="DactilHand31" pitchFamily="2" charset="0"/>
              <a:cs typeface="Courier New" panose="02070309020205020404" pitchFamily="49" charset="0"/>
            </a:endParaRPr>
          </a:p>
        </p:txBody>
      </p:sp>
    </p:spTree>
    <p:extLst>
      <p:ext uri="{BB962C8B-B14F-4D97-AF65-F5344CB8AC3E}">
        <p14:creationId xmlns:p14="http://schemas.microsoft.com/office/powerpoint/2010/main" val="396359290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srcRect l="4074" t="6814" r="4814" b="6814"/>
          <a:stretch/>
        </p:blipFill>
        <p:spPr>
          <a:xfrm>
            <a:off x="0" y="931334"/>
            <a:ext cx="4453468" cy="1286933"/>
          </a:xfrm>
          <a:prstGeom prst="rect">
            <a:avLst/>
          </a:prstGeom>
        </p:spPr>
      </p:pic>
      <p:sp>
        <p:nvSpPr>
          <p:cNvPr id="4" name="Заголовок 3"/>
          <p:cNvSpPr>
            <a:spLocks noGrp="1"/>
          </p:cNvSpPr>
          <p:nvPr>
            <p:ph type="title"/>
          </p:nvPr>
        </p:nvSpPr>
        <p:spPr>
          <a:xfrm>
            <a:off x="905932" y="144992"/>
            <a:ext cx="10515600" cy="481542"/>
          </a:xfrm>
        </p:spPr>
        <p:txBody>
          <a:bodyPr>
            <a:normAutofit fontScale="90000"/>
          </a:bodyPr>
          <a:lstStyle/>
          <a:p>
            <a:pPr algn="ctr"/>
            <a:r>
              <a:rPr lang="ru-RU" b="1" dirty="0" smtClean="0">
                <a:solidFill>
                  <a:srgbClr val="FF0000"/>
                </a:solidFill>
                <a:latin typeface="Courier New" panose="02070309020205020404" pitchFamily="49" charset="0"/>
                <a:cs typeface="Courier New" panose="02070309020205020404" pitchFamily="49" charset="0"/>
              </a:rPr>
              <a:t>СТАТЬЯ 105. </a:t>
            </a:r>
            <a:r>
              <a:rPr lang="ru-RU" b="1" dirty="0" smtClean="0">
                <a:latin typeface="Courier New" panose="02070309020205020404" pitchFamily="49" charset="0"/>
                <a:cs typeface="Courier New" panose="02070309020205020404" pitchFamily="49" charset="0"/>
              </a:rPr>
              <a:t>Убийство</a:t>
            </a:r>
            <a:endParaRPr lang="ru-RU" b="1" dirty="0">
              <a:latin typeface="Courier New" panose="02070309020205020404" pitchFamily="49" charset="0"/>
              <a:cs typeface="Courier New" panose="02070309020205020404" pitchFamily="49" charset="0"/>
            </a:endParaRPr>
          </a:p>
        </p:txBody>
      </p:sp>
      <p:sp>
        <p:nvSpPr>
          <p:cNvPr id="5" name="Заголовок 3"/>
          <p:cNvSpPr txBox="1">
            <a:spLocks/>
          </p:cNvSpPr>
          <p:nvPr/>
        </p:nvSpPr>
        <p:spPr>
          <a:xfrm>
            <a:off x="0" y="1185333"/>
            <a:ext cx="4453468" cy="77893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2400" b="1" dirty="0" smtClean="0">
                <a:latin typeface="Courier New" panose="02070309020205020404" pitchFamily="49" charset="0"/>
                <a:cs typeface="Courier New" panose="02070309020205020404" pitchFamily="49" charset="0"/>
              </a:rPr>
              <a:t>Кровь не водица –</a:t>
            </a:r>
          </a:p>
          <a:p>
            <a:pPr algn="ctr"/>
            <a:r>
              <a:rPr lang="ru-RU" sz="2400" b="1" dirty="0">
                <a:latin typeface="Courier New" panose="02070309020205020404" pitchFamily="49" charset="0"/>
                <a:cs typeface="Courier New" panose="02070309020205020404" pitchFamily="49" charset="0"/>
              </a:rPr>
              <a:t>п</a:t>
            </a:r>
            <a:r>
              <a:rPr lang="ru-RU" sz="2400" b="1" dirty="0" smtClean="0">
                <a:latin typeface="Courier New" panose="02070309020205020404" pitchFamily="49" charset="0"/>
                <a:cs typeface="Courier New" panose="02070309020205020404" pitchFamily="49" charset="0"/>
              </a:rPr>
              <a:t>рольёшь не испарится!</a:t>
            </a:r>
            <a:endParaRPr lang="ru-RU" sz="2400" b="1" dirty="0">
              <a:latin typeface="Courier New" panose="02070309020205020404" pitchFamily="49" charset="0"/>
              <a:cs typeface="Courier New" panose="02070309020205020404" pitchFamily="49" charset="0"/>
            </a:endParaRPr>
          </a:p>
        </p:txBody>
      </p:sp>
      <p:pic>
        <p:nvPicPr>
          <p:cNvPr id="6" name="Рисунок 5"/>
          <p:cNvPicPr>
            <a:picLocks noChangeAspect="1"/>
          </p:cNvPicPr>
          <p:nvPr/>
        </p:nvPicPr>
        <p:blipFill rotWithShape="1">
          <a:blip r:embed="rId3">
            <a:extLst>
              <a:ext uri="{28A0092B-C50C-407E-A947-70E740481C1C}">
                <a14:useLocalDpi xmlns:a14="http://schemas.microsoft.com/office/drawing/2010/main" val="0"/>
              </a:ext>
            </a:extLst>
          </a:blip>
          <a:srcRect l="41850" t="11111" r="28606" b="65432"/>
          <a:stretch/>
        </p:blipFill>
        <p:spPr>
          <a:xfrm rot="5400000">
            <a:off x="71966" y="2281769"/>
            <a:ext cx="3522136" cy="3666069"/>
          </a:xfrm>
          <a:prstGeom prst="rect">
            <a:avLst/>
          </a:prstGeom>
        </p:spPr>
      </p:pic>
      <p:pic>
        <p:nvPicPr>
          <p:cNvPr id="7" name="Рисунок 6"/>
          <p:cNvPicPr>
            <a:picLocks noChangeAspect="1"/>
          </p:cNvPicPr>
          <p:nvPr/>
        </p:nvPicPr>
        <p:blipFill rotWithShape="1">
          <a:blip r:embed="rId4">
            <a:extLst>
              <a:ext uri="{28A0092B-C50C-407E-A947-70E740481C1C}">
                <a14:useLocalDpi xmlns:a14="http://schemas.microsoft.com/office/drawing/2010/main" val="0"/>
              </a:ext>
            </a:extLst>
          </a:blip>
          <a:srcRect l="40831" t="9876" r="30984" b="67655"/>
          <a:stretch/>
        </p:blipFill>
        <p:spPr>
          <a:xfrm rot="5400000">
            <a:off x="8664889" y="2348760"/>
            <a:ext cx="3522138" cy="3532083"/>
          </a:xfrm>
          <a:prstGeom prst="rect">
            <a:avLst/>
          </a:prstGeom>
        </p:spPr>
      </p:pic>
      <p:sp>
        <p:nvSpPr>
          <p:cNvPr id="8" name="Заголовок 3"/>
          <p:cNvSpPr txBox="1">
            <a:spLocks/>
          </p:cNvSpPr>
          <p:nvPr/>
        </p:nvSpPr>
        <p:spPr>
          <a:xfrm>
            <a:off x="3666069" y="2235200"/>
            <a:ext cx="4783664" cy="4419599"/>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ru-RU" sz="3200" b="1" dirty="0" smtClean="0">
                <a:solidFill>
                  <a:srgbClr val="FF0000"/>
                </a:solidFill>
                <a:latin typeface="Courier New" panose="02070309020205020404" pitchFamily="49" charset="0"/>
                <a:cs typeface="Courier New" panose="02070309020205020404" pitchFamily="49" charset="0"/>
              </a:rPr>
              <a:t>Убийство</a:t>
            </a:r>
            <a:r>
              <a:rPr lang="ru-RU" sz="3200" b="1" dirty="0" smtClean="0">
                <a:latin typeface="Courier New" panose="02070309020205020404" pitchFamily="49" charset="0"/>
                <a:cs typeface="Courier New" panose="02070309020205020404" pitchFamily="49" charset="0"/>
              </a:rPr>
              <a:t>, то есть умышленное причинение смерти другому человеку, - </a:t>
            </a:r>
            <a:r>
              <a:rPr lang="ru-RU" sz="3200" b="1" dirty="0" smtClean="0">
                <a:solidFill>
                  <a:srgbClr val="FF0000"/>
                </a:solidFill>
                <a:latin typeface="Courier New" panose="02070309020205020404" pitchFamily="49" charset="0"/>
                <a:cs typeface="Courier New" panose="02070309020205020404" pitchFamily="49" charset="0"/>
              </a:rPr>
              <a:t>наказывается лишением свободы сроком от 6 до 15 лет.</a:t>
            </a:r>
            <a:r>
              <a:rPr lang="ru-RU" sz="3200" b="1" dirty="0" smtClean="0">
                <a:latin typeface="Courier New" panose="02070309020205020404" pitchFamily="49" charset="0"/>
                <a:cs typeface="Courier New" panose="02070309020205020404" pitchFamily="49" charset="0"/>
              </a:rPr>
              <a:t> (с 14 лет) </a:t>
            </a:r>
            <a:endParaRPr lang="ru-RU" sz="3200" b="1" dirty="0">
              <a:latin typeface="Courier New" panose="02070309020205020404" pitchFamily="49" charset="0"/>
              <a:cs typeface="Courier New" panose="02070309020205020404" pitchFamily="49" charset="0"/>
            </a:endParaRPr>
          </a:p>
        </p:txBody>
      </p:sp>
      <p:pic>
        <p:nvPicPr>
          <p:cNvPr id="9" name="Рисунок 8"/>
          <p:cNvPicPr>
            <a:picLocks noChangeAspect="1"/>
          </p:cNvPicPr>
          <p:nvPr/>
        </p:nvPicPr>
        <p:blipFill rotWithShape="1">
          <a:blip r:embed="rId2"/>
          <a:srcRect l="4074" t="6814" r="4814" b="6814"/>
          <a:stretch/>
        </p:blipFill>
        <p:spPr>
          <a:xfrm>
            <a:off x="7738532" y="948267"/>
            <a:ext cx="4453468" cy="1286933"/>
          </a:xfrm>
          <a:prstGeom prst="rect">
            <a:avLst/>
          </a:prstGeom>
        </p:spPr>
      </p:pic>
      <p:sp>
        <p:nvSpPr>
          <p:cNvPr id="10" name="Заголовок 3"/>
          <p:cNvSpPr txBox="1">
            <a:spLocks/>
          </p:cNvSpPr>
          <p:nvPr/>
        </p:nvSpPr>
        <p:spPr>
          <a:xfrm>
            <a:off x="7738532" y="1253069"/>
            <a:ext cx="4453468" cy="77893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2400" b="1" dirty="0" smtClean="0">
                <a:latin typeface="Courier New" panose="02070309020205020404" pitchFamily="49" charset="0"/>
                <a:cs typeface="Courier New" panose="02070309020205020404" pitchFamily="49" charset="0"/>
              </a:rPr>
              <a:t>Сгубить легко, </a:t>
            </a:r>
          </a:p>
          <a:p>
            <a:pPr algn="ctr"/>
            <a:r>
              <a:rPr lang="ru-RU" sz="2400" b="1" dirty="0" smtClean="0">
                <a:latin typeface="Courier New" panose="02070309020205020404" pitchFamily="49" charset="0"/>
                <a:cs typeface="Courier New" panose="02070309020205020404" pitchFamily="49" charset="0"/>
              </a:rPr>
              <a:t>да на душе каково.</a:t>
            </a:r>
            <a:endParaRPr lang="ru-RU" sz="2400" b="1" dirty="0">
              <a:latin typeface="Courier New" panose="02070309020205020404" pitchFamily="49" charset="0"/>
              <a:cs typeface="Courier New" panose="02070309020205020404" pitchFamily="49" charset="0"/>
            </a:endParaRPr>
          </a:p>
        </p:txBody>
      </p:sp>
    </p:spTree>
    <p:extLst>
      <p:ext uri="{BB962C8B-B14F-4D97-AF65-F5344CB8AC3E}">
        <p14:creationId xmlns:p14="http://schemas.microsoft.com/office/powerpoint/2010/main" val="333437786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srcRect l="4074" t="6814" r="4814" b="6814"/>
          <a:stretch/>
        </p:blipFill>
        <p:spPr>
          <a:xfrm>
            <a:off x="0" y="931334"/>
            <a:ext cx="4453468" cy="1286933"/>
          </a:xfrm>
          <a:prstGeom prst="rect">
            <a:avLst/>
          </a:prstGeom>
        </p:spPr>
      </p:pic>
      <p:sp>
        <p:nvSpPr>
          <p:cNvPr id="4" name="Заголовок 3"/>
          <p:cNvSpPr>
            <a:spLocks noGrp="1"/>
          </p:cNvSpPr>
          <p:nvPr>
            <p:ph type="title"/>
          </p:nvPr>
        </p:nvSpPr>
        <p:spPr>
          <a:xfrm>
            <a:off x="905932" y="144992"/>
            <a:ext cx="10515600" cy="481542"/>
          </a:xfrm>
        </p:spPr>
        <p:txBody>
          <a:bodyPr>
            <a:normAutofit fontScale="90000"/>
          </a:bodyPr>
          <a:lstStyle/>
          <a:p>
            <a:pPr algn="ctr"/>
            <a:r>
              <a:rPr lang="ru-RU" b="1" dirty="0" smtClean="0">
                <a:solidFill>
                  <a:srgbClr val="FF0000"/>
                </a:solidFill>
                <a:latin typeface="DactilHand31" pitchFamily="2" charset="0"/>
                <a:cs typeface="Courier New" panose="02070309020205020404" pitchFamily="49" charset="0"/>
              </a:rPr>
              <a:t>СТАТЬЯ 105. </a:t>
            </a:r>
            <a:r>
              <a:rPr lang="ru-RU" b="1" dirty="0" smtClean="0">
                <a:latin typeface="DactilHand31" pitchFamily="2" charset="0"/>
                <a:cs typeface="Courier New" panose="02070309020205020404" pitchFamily="49" charset="0"/>
              </a:rPr>
              <a:t>Убийство</a:t>
            </a:r>
            <a:endParaRPr lang="ru-RU" b="1" dirty="0">
              <a:latin typeface="DactilHand31" pitchFamily="2" charset="0"/>
              <a:cs typeface="Courier New" panose="02070309020205020404" pitchFamily="49" charset="0"/>
            </a:endParaRPr>
          </a:p>
        </p:txBody>
      </p:sp>
      <p:sp>
        <p:nvSpPr>
          <p:cNvPr id="5" name="Заголовок 3"/>
          <p:cNvSpPr txBox="1">
            <a:spLocks/>
          </p:cNvSpPr>
          <p:nvPr/>
        </p:nvSpPr>
        <p:spPr>
          <a:xfrm>
            <a:off x="0" y="1185333"/>
            <a:ext cx="4453468" cy="77893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2400" b="1" dirty="0" smtClean="0">
                <a:latin typeface="DactilHand31" pitchFamily="2" charset="0"/>
                <a:cs typeface="Courier New" panose="02070309020205020404" pitchFamily="49" charset="0"/>
              </a:rPr>
              <a:t>Кровь не водица –</a:t>
            </a:r>
          </a:p>
          <a:p>
            <a:pPr algn="ctr"/>
            <a:r>
              <a:rPr lang="ru-RU" sz="2400" b="1" dirty="0">
                <a:latin typeface="DactilHand31" pitchFamily="2" charset="0"/>
                <a:cs typeface="Courier New" panose="02070309020205020404" pitchFamily="49" charset="0"/>
              </a:rPr>
              <a:t>п</a:t>
            </a:r>
            <a:r>
              <a:rPr lang="ru-RU" sz="2400" b="1" dirty="0" smtClean="0">
                <a:latin typeface="DactilHand31" pitchFamily="2" charset="0"/>
                <a:cs typeface="Courier New" panose="02070309020205020404" pitchFamily="49" charset="0"/>
              </a:rPr>
              <a:t>рольёшь не испарится!</a:t>
            </a:r>
            <a:endParaRPr lang="ru-RU" sz="2400" b="1" dirty="0">
              <a:latin typeface="DactilHand31" pitchFamily="2" charset="0"/>
              <a:cs typeface="Courier New" panose="02070309020205020404" pitchFamily="49" charset="0"/>
            </a:endParaRPr>
          </a:p>
        </p:txBody>
      </p:sp>
      <p:pic>
        <p:nvPicPr>
          <p:cNvPr id="6" name="Рисунок 5"/>
          <p:cNvPicPr>
            <a:picLocks noChangeAspect="1"/>
          </p:cNvPicPr>
          <p:nvPr/>
        </p:nvPicPr>
        <p:blipFill rotWithShape="1">
          <a:blip r:embed="rId3">
            <a:extLst>
              <a:ext uri="{28A0092B-C50C-407E-A947-70E740481C1C}">
                <a14:useLocalDpi xmlns:a14="http://schemas.microsoft.com/office/drawing/2010/main" val="0"/>
              </a:ext>
            </a:extLst>
          </a:blip>
          <a:srcRect l="41850" t="11111" r="28606" b="65432"/>
          <a:stretch/>
        </p:blipFill>
        <p:spPr>
          <a:xfrm rot="5400000">
            <a:off x="71966" y="2281769"/>
            <a:ext cx="3522136" cy="3666069"/>
          </a:xfrm>
          <a:prstGeom prst="rect">
            <a:avLst/>
          </a:prstGeom>
        </p:spPr>
      </p:pic>
      <p:pic>
        <p:nvPicPr>
          <p:cNvPr id="7" name="Рисунок 6"/>
          <p:cNvPicPr>
            <a:picLocks noChangeAspect="1"/>
          </p:cNvPicPr>
          <p:nvPr/>
        </p:nvPicPr>
        <p:blipFill rotWithShape="1">
          <a:blip r:embed="rId4">
            <a:extLst>
              <a:ext uri="{28A0092B-C50C-407E-A947-70E740481C1C}">
                <a14:useLocalDpi xmlns:a14="http://schemas.microsoft.com/office/drawing/2010/main" val="0"/>
              </a:ext>
            </a:extLst>
          </a:blip>
          <a:srcRect l="40831" t="9876" r="30984" b="67655"/>
          <a:stretch/>
        </p:blipFill>
        <p:spPr>
          <a:xfrm rot="5400000">
            <a:off x="8664889" y="2348760"/>
            <a:ext cx="3522138" cy="3532083"/>
          </a:xfrm>
          <a:prstGeom prst="rect">
            <a:avLst/>
          </a:prstGeom>
        </p:spPr>
      </p:pic>
      <p:sp>
        <p:nvSpPr>
          <p:cNvPr id="8" name="Заголовок 3"/>
          <p:cNvSpPr txBox="1">
            <a:spLocks/>
          </p:cNvSpPr>
          <p:nvPr/>
        </p:nvSpPr>
        <p:spPr>
          <a:xfrm>
            <a:off x="3666069" y="2235200"/>
            <a:ext cx="4783664" cy="4419599"/>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ru-RU" sz="3200" b="1" dirty="0" smtClean="0">
                <a:solidFill>
                  <a:srgbClr val="FF0000"/>
                </a:solidFill>
                <a:latin typeface="DactilHand31" pitchFamily="2" charset="0"/>
                <a:cs typeface="Courier New" panose="02070309020205020404" pitchFamily="49" charset="0"/>
              </a:rPr>
              <a:t>Убийство</a:t>
            </a:r>
            <a:r>
              <a:rPr lang="ru-RU" sz="3200" b="1" dirty="0" smtClean="0">
                <a:latin typeface="DactilHand31" pitchFamily="2" charset="0"/>
                <a:cs typeface="Courier New" panose="02070309020205020404" pitchFamily="49" charset="0"/>
              </a:rPr>
              <a:t>, то есть умышленное причинение смерти другому человеку, - </a:t>
            </a:r>
            <a:r>
              <a:rPr lang="ru-RU" sz="3200" b="1" dirty="0" smtClean="0">
                <a:solidFill>
                  <a:srgbClr val="FF0000"/>
                </a:solidFill>
                <a:latin typeface="DactilHand31" pitchFamily="2" charset="0"/>
                <a:cs typeface="Courier New" panose="02070309020205020404" pitchFamily="49" charset="0"/>
              </a:rPr>
              <a:t>наказывается лишением свободы сроком от 6 до 15 лет.</a:t>
            </a:r>
            <a:r>
              <a:rPr lang="ru-RU" sz="3200" b="1" dirty="0" smtClean="0">
                <a:latin typeface="DactilHand31" pitchFamily="2" charset="0"/>
                <a:cs typeface="Courier New" panose="02070309020205020404" pitchFamily="49" charset="0"/>
              </a:rPr>
              <a:t> (с 14 лет) </a:t>
            </a:r>
            <a:endParaRPr lang="ru-RU" sz="3200" b="1" dirty="0">
              <a:latin typeface="DactilHand31" pitchFamily="2" charset="0"/>
              <a:cs typeface="Courier New" panose="02070309020205020404" pitchFamily="49" charset="0"/>
            </a:endParaRPr>
          </a:p>
        </p:txBody>
      </p:sp>
      <p:pic>
        <p:nvPicPr>
          <p:cNvPr id="9" name="Рисунок 8"/>
          <p:cNvPicPr>
            <a:picLocks noChangeAspect="1"/>
          </p:cNvPicPr>
          <p:nvPr/>
        </p:nvPicPr>
        <p:blipFill rotWithShape="1">
          <a:blip r:embed="rId2"/>
          <a:srcRect l="4074" t="6814" r="4814" b="6814"/>
          <a:stretch/>
        </p:blipFill>
        <p:spPr>
          <a:xfrm>
            <a:off x="7738532" y="948267"/>
            <a:ext cx="4453468" cy="1286933"/>
          </a:xfrm>
          <a:prstGeom prst="rect">
            <a:avLst/>
          </a:prstGeom>
        </p:spPr>
      </p:pic>
      <p:sp>
        <p:nvSpPr>
          <p:cNvPr id="10" name="Заголовок 3"/>
          <p:cNvSpPr txBox="1">
            <a:spLocks/>
          </p:cNvSpPr>
          <p:nvPr/>
        </p:nvSpPr>
        <p:spPr>
          <a:xfrm>
            <a:off x="7738532" y="1253069"/>
            <a:ext cx="4453468" cy="77893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2400" b="1" dirty="0" smtClean="0">
                <a:latin typeface="DactilHand31" pitchFamily="2" charset="0"/>
                <a:cs typeface="Courier New" panose="02070309020205020404" pitchFamily="49" charset="0"/>
              </a:rPr>
              <a:t>Сгубить легко, </a:t>
            </a:r>
          </a:p>
          <a:p>
            <a:pPr algn="ctr"/>
            <a:r>
              <a:rPr lang="ru-RU" sz="2400" b="1" dirty="0" smtClean="0">
                <a:latin typeface="DactilHand31" pitchFamily="2" charset="0"/>
                <a:cs typeface="Courier New" panose="02070309020205020404" pitchFamily="49" charset="0"/>
              </a:rPr>
              <a:t>да на душе каково.</a:t>
            </a:r>
            <a:endParaRPr lang="ru-RU" sz="2400" b="1" dirty="0">
              <a:latin typeface="DactilHand31" pitchFamily="2" charset="0"/>
              <a:cs typeface="Courier New" panose="02070309020205020404" pitchFamily="49" charset="0"/>
            </a:endParaRPr>
          </a:p>
        </p:txBody>
      </p:sp>
    </p:spTree>
    <p:extLst>
      <p:ext uri="{BB962C8B-B14F-4D97-AF65-F5344CB8AC3E}">
        <p14:creationId xmlns:p14="http://schemas.microsoft.com/office/powerpoint/2010/main" val="400876961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srcRect l="4074" t="6814" r="4814" b="6814"/>
          <a:stretch/>
        </p:blipFill>
        <p:spPr>
          <a:xfrm>
            <a:off x="0" y="931334"/>
            <a:ext cx="4453468" cy="1286933"/>
          </a:xfrm>
          <a:prstGeom prst="rect">
            <a:avLst/>
          </a:prstGeom>
        </p:spPr>
      </p:pic>
      <p:sp>
        <p:nvSpPr>
          <p:cNvPr id="4" name="Заголовок 3"/>
          <p:cNvSpPr>
            <a:spLocks noGrp="1"/>
          </p:cNvSpPr>
          <p:nvPr>
            <p:ph type="title"/>
          </p:nvPr>
        </p:nvSpPr>
        <p:spPr>
          <a:xfrm>
            <a:off x="905932" y="144992"/>
            <a:ext cx="10515600" cy="481542"/>
          </a:xfrm>
        </p:spPr>
        <p:txBody>
          <a:bodyPr>
            <a:normAutofit fontScale="90000"/>
          </a:bodyPr>
          <a:lstStyle/>
          <a:p>
            <a:pPr algn="ctr"/>
            <a:r>
              <a:rPr lang="ru-RU" b="1" dirty="0" smtClean="0">
                <a:solidFill>
                  <a:srgbClr val="FF0000"/>
                </a:solidFill>
                <a:latin typeface="Courier New" panose="02070309020205020404" pitchFamily="49" charset="0"/>
                <a:cs typeface="Courier New" panose="02070309020205020404" pitchFamily="49" charset="0"/>
              </a:rPr>
              <a:t>СТАТЬЯ 116. </a:t>
            </a:r>
            <a:r>
              <a:rPr lang="ru-RU" b="1" dirty="0" smtClean="0">
                <a:latin typeface="Courier New" panose="02070309020205020404" pitchFamily="49" charset="0"/>
                <a:cs typeface="Courier New" panose="02070309020205020404" pitchFamily="49" charset="0"/>
              </a:rPr>
              <a:t>Побои.</a:t>
            </a:r>
            <a:endParaRPr lang="ru-RU" b="1" dirty="0">
              <a:latin typeface="Courier New" panose="02070309020205020404" pitchFamily="49" charset="0"/>
              <a:cs typeface="Courier New" panose="02070309020205020404" pitchFamily="49" charset="0"/>
            </a:endParaRPr>
          </a:p>
        </p:txBody>
      </p:sp>
      <p:sp>
        <p:nvSpPr>
          <p:cNvPr id="5" name="Заголовок 3"/>
          <p:cNvSpPr txBox="1">
            <a:spLocks/>
          </p:cNvSpPr>
          <p:nvPr/>
        </p:nvSpPr>
        <p:spPr>
          <a:xfrm>
            <a:off x="0" y="1185333"/>
            <a:ext cx="4453468" cy="77893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2400" b="1" dirty="0" smtClean="0">
                <a:latin typeface="Courier New" panose="02070309020205020404" pitchFamily="49" charset="0"/>
                <a:cs typeface="Courier New" panose="02070309020205020404" pitchFamily="49" charset="0"/>
              </a:rPr>
              <a:t>То, что начато в гневе, </a:t>
            </a:r>
          </a:p>
          <a:p>
            <a:pPr algn="ctr"/>
            <a:r>
              <a:rPr lang="ru-RU" sz="2400" b="1" dirty="0">
                <a:latin typeface="Courier New" panose="02070309020205020404" pitchFamily="49" charset="0"/>
                <a:cs typeface="Courier New" panose="02070309020205020404" pitchFamily="49" charset="0"/>
              </a:rPr>
              <a:t>з</a:t>
            </a:r>
            <a:r>
              <a:rPr lang="ru-RU" sz="2400" b="1" dirty="0" smtClean="0">
                <a:latin typeface="Courier New" panose="02070309020205020404" pitchFamily="49" charset="0"/>
                <a:cs typeface="Courier New" panose="02070309020205020404" pitchFamily="49" charset="0"/>
              </a:rPr>
              <a:t>акончится в стыде.</a:t>
            </a:r>
            <a:endParaRPr lang="ru-RU" sz="2400" b="1" dirty="0">
              <a:latin typeface="Courier New" panose="02070309020205020404" pitchFamily="49" charset="0"/>
              <a:cs typeface="Courier New" panose="02070309020205020404" pitchFamily="49" charset="0"/>
            </a:endParaRPr>
          </a:p>
        </p:txBody>
      </p:sp>
      <p:sp>
        <p:nvSpPr>
          <p:cNvPr id="8" name="Заголовок 3"/>
          <p:cNvSpPr txBox="1">
            <a:spLocks/>
          </p:cNvSpPr>
          <p:nvPr/>
        </p:nvSpPr>
        <p:spPr>
          <a:xfrm>
            <a:off x="3771900" y="2472266"/>
            <a:ext cx="4783664" cy="438573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ru-RU" sz="2000" b="1" dirty="0" smtClean="0">
                <a:solidFill>
                  <a:srgbClr val="FF0000"/>
                </a:solidFill>
                <a:latin typeface="Courier New" panose="02070309020205020404" pitchFamily="49" charset="0"/>
                <a:cs typeface="Courier New" panose="02070309020205020404" pitchFamily="49" charset="0"/>
              </a:rPr>
              <a:t>Нанесение побоев </a:t>
            </a:r>
            <a:r>
              <a:rPr lang="ru-RU" sz="2000" b="1" dirty="0" smtClean="0">
                <a:latin typeface="Courier New" panose="02070309020205020404" pitchFamily="49" charset="0"/>
                <a:cs typeface="Courier New" panose="02070309020205020404" pitchFamily="49" charset="0"/>
              </a:rPr>
              <a:t>или совершение иных насильственных действий, причинивших физическую боль, </a:t>
            </a:r>
            <a:r>
              <a:rPr lang="ru-RU" sz="2000" b="1" dirty="0" smtClean="0">
                <a:solidFill>
                  <a:srgbClr val="FF0000"/>
                </a:solidFill>
                <a:latin typeface="Courier New" panose="02070309020205020404" pitchFamily="49" charset="0"/>
                <a:cs typeface="Courier New" panose="02070309020205020404" pitchFamily="49" charset="0"/>
              </a:rPr>
              <a:t>наказываются</a:t>
            </a:r>
            <a:r>
              <a:rPr lang="ru-RU" sz="2000" b="1" dirty="0" smtClean="0">
                <a:latin typeface="Courier New" panose="02070309020205020404" pitchFamily="49" charset="0"/>
                <a:cs typeface="Courier New" panose="02070309020205020404" pitchFamily="49" charset="0"/>
              </a:rPr>
              <a:t> штрафом в размере до 40 000 рублей или в размере заработной платы или иного дохода осужденного за период до 3-х месяцев, либо обязательными работами на срок от 120 до 180 часов, либо исправительными работами на срок до 6 месяцев, либо арестом на срок до 3-х месяцев.</a:t>
            </a:r>
            <a:endParaRPr lang="ru-RU" sz="2000" b="1" dirty="0">
              <a:latin typeface="Courier New" panose="02070309020205020404" pitchFamily="49" charset="0"/>
              <a:cs typeface="Courier New" panose="02070309020205020404" pitchFamily="49" charset="0"/>
            </a:endParaRPr>
          </a:p>
        </p:txBody>
      </p:sp>
      <p:pic>
        <p:nvPicPr>
          <p:cNvPr id="9" name="Рисунок 8"/>
          <p:cNvPicPr>
            <a:picLocks noChangeAspect="1"/>
          </p:cNvPicPr>
          <p:nvPr/>
        </p:nvPicPr>
        <p:blipFill rotWithShape="1">
          <a:blip r:embed="rId2"/>
          <a:srcRect l="4074" t="6814" r="4814" b="6814"/>
          <a:stretch/>
        </p:blipFill>
        <p:spPr>
          <a:xfrm>
            <a:off x="7738532" y="948267"/>
            <a:ext cx="4453468" cy="1286933"/>
          </a:xfrm>
          <a:prstGeom prst="rect">
            <a:avLst/>
          </a:prstGeom>
        </p:spPr>
      </p:pic>
      <p:sp>
        <p:nvSpPr>
          <p:cNvPr id="10" name="Заголовок 3"/>
          <p:cNvSpPr txBox="1">
            <a:spLocks/>
          </p:cNvSpPr>
          <p:nvPr/>
        </p:nvSpPr>
        <p:spPr>
          <a:xfrm>
            <a:off x="7738532" y="1253069"/>
            <a:ext cx="4453468" cy="77893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2400" b="1" dirty="0" smtClean="0">
                <a:latin typeface="Courier New" panose="02070309020205020404" pitchFamily="49" charset="0"/>
                <a:cs typeface="Courier New" panose="02070309020205020404" pitchFamily="49" charset="0"/>
              </a:rPr>
              <a:t>Молодец против овец, а против молодца и сам овца.</a:t>
            </a:r>
            <a:endParaRPr lang="ru-RU" sz="2400" b="1" dirty="0">
              <a:latin typeface="Courier New" panose="02070309020205020404" pitchFamily="49" charset="0"/>
              <a:cs typeface="Courier New" panose="02070309020205020404" pitchFamily="49" charset="0"/>
            </a:endParaRPr>
          </a:p>
        </p:txBody>
      </p:sp>
      <p:pic>
        <p:nvPicPr>
          <p:cNvPr id="3" name="Рисунок 2"/>
          <p:cNvPicPr>
            <a:picLocks noChangeAspect="1"/>
          </p:cNvPicPr>
          <p:nvPr/>
        </p:nvPicPr>
        <p:blipFill rotWithShape="1">
          <a:blip r:embed="rId3">
            <a:extLst>
              <a:ext uri="{28A0092B-C50C-407E-A947-70E740481C1C}">
                <a14:useLocalDpi xmlns:a14="http://schemas.microsoft.com/office/drawing/2010/main" val="0"/>
              </a:ext>
            </a:extLst>
          </a:blip>
          <a:srcRect l="45925" t="8889" r="25550" b="68395"/>
          <a:stretch/>
        </p:blipFill>
        <p:spPr>
          <a:xfrm rot="5400000">
            <a:off x="63501" y="2459566"/>
            <a:ext cx="3539068" cy="3666070"/>
          </a:xfrm>
          <a:prstGeom prst="rect">
            <a:avLst/>
          </a:prstGeom>
        </p:spPr>
      </p:pic>
      <p:pic>
        <p:nvPicPr>
          <p:cNvPr id="11" name="Рисунок 10"/>
          <p:cNvPicPr>
            <a:picLocks noChangeAspect="1"/>
          </p:cNvPicPr>
          <p:nvPr/>
        </p:nvPicPr>
        <p:blipFill rotWithShape="1">
          <a:blip r:embed="rId4">
            <a:extLst>
              <a:ext uri="{28A0092B-C50C-407E-A947-70E740481C1C}">
                <a14:useLocalDpi xmlns:a14="http://schemas.microsoft.com/office/drawing/2010/main" val="0"/>
              </a:ext>
            </a:extLst>
          </a:blip>
          <a:srcRect l="45246" t="7160" r="25890" b="69383"/>
          <a:stretch/>
        </p:blipFill>
        <p:spPr>
          <a:xfrm rot="5400000">
            <a:off x="8612712" y="2499785"/>
            <a:ext cx="3522140" cy="3636437"/>
          </a:xfrm>
          <a:prstGeom prst="rect">
            <a:avLst/>
          </a:prstGeom>
        </p:spPr>
      </p:pic>
    </p:spTree>
    <p:extLst>
      <p:ext uri="{BB962C8B-B14F-4D97-AF65-F5344CB8AC3E}">
        <p14:creationId xmlns:p14="http://schemas.microsoft.com/office/powerpoint/2010/main" val="407395428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srcRect l="4074" t="6814" r="4814" b="6814"/>
          <a:stretch/>
        </p:blipFill>
        <p:spPr>
          <a:xfrm>
            <a:off x="0" y="931334"/>
            <a:ext cx="4453468" cy="1286933"/>
          </a:xfrm>
          <a:prstGeom prst="rect">
            <a:avLst/>
          </a:prstGeom>
        </p:spPr>
      </p:pic>
      <p:sp>
        <p:nvSpPr>
          <p:cNvPr id="4" name="Заголовок 3"/>
          <p:cNvSpPr>
            <a:spLocks noGrp="1"/>
          </p:cNvSpPr>
          <p:nvPr>
            <p:ph type="title"/>
          </p:nvPr>
        </p:nvSpPr>
        <p:spPr>
          <a:xfrm>
            <a:off x="905932" y="144992"/>
            <a:ext cx="10515600" cy="481542"/>
          </a:xfrm>
        </p:spPr>
        <p:txBody>
          <a:bodyPr>
            <a:normAutofit fontScale="90000"/>
          </a:bodyPr>
          <a:lstStyle/>
          <a:p>
            <a:pPr algn="ctr"/>
            <a:r>
              <a:rPr lang="ru-RU" b="1" dirty="0" smtClean="0">
                <a:solidFill>
                  <a:srgbClr val="FF0000"/>
                </a:solidFill>
                <a:latin typeface="DactilHand31" pitchFamily="2" charset="0"/>
                <a:cs typeface="Courier New" panose="02070309020205020404" pitchFamily="49" charset="0"/>
              </a:rPr>
              <a:t>СТАТЬЯ 116. </a:t>
            </a:r>
            <a:r>
              <a:rPr lang="ru-RU" b="1" dirty="0" smtClean="0">
                <a:latin typeface="DactilHand31" pitchFamily="2" charset="0"/>
                <a:cs typeface="Courier New" panose="02070309020205020404" pitchFamily="49" charset="0"/>
              </a:rPr>
              <a:t>Побои.</a:t>
            </a:r>
            <a:endParaRPr lang="ru-RU" b="1" dirty="0">
              <a:latin typeface="DactilHand31" pitchFamily="2" charset="0"/>
              <a:cs typeface="Courier New" panose="02070309020205020404" pitchFamily="49" charset="0"/>
            </a:endParaRPr>
          </a:p>
        </p:txBody>
      </p:sp>
      <p:sp>
        <p:nvSpPr>
          <p:cNvPr id="5" name="Заголовок 3"/>
          <p:cNvSpPr txBox="1">
            <a:spLocks/>
          </p:cNvSpPr>
          <p:nvPr/>
        </p:nvSpPr>
        <p:spPr>
          <a:xfrm>
            <a:off x="0" y="1185333"/>
            <a:ext cx="4453468" cy="77893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2400" b="1" dirty="0" smtClean="0">
                <a:latin typeface="DactilHand31" pitchFamily="2" charset="0"/>
                <a:cs typeface="Courier New" panose="02070309020205020404" pitchFamily="49" charset="0"/>
              </a:rPr>
              <a:t>То, что начато в гневе, </a:t>
            </a:r>
          </a:p>
          <a:p>
            <a:pPr algn="ctr"/>
            <a:r>
              <a:rPr lang="ru-RU" sz="2400" b="1" dirty="0">
                <a:latin typeface="DactilHand31" pitchFamily="2" charset="0"/>
                <a:cs typeface="Courier New" panose="02070309020205020404" pitchFamily="49" charset="0"/>
              </a:rPr>
              <a:t>з</a:t>
            </a:r>
            <a:r>
              <a:rPr lang="ru-RU" sz="2400" b="1" dirty="0" smtClean="0">
                <a:latin typeface="DactilHand31" pitchFamily="2" charset="0"/>
                <a:cs typeface="Courier New" panose="02070309020205020404" pitchFamily="49" charset="0"/>
              </a:rPr>
              <a:t>акончится в стыде.</a:t>
            </a:r>
            <a:endParaRPr lang="ru-RU" sz="2400" b="1" dirty="0">
              <a:latin typeface="DactilHand31" pitchFamily="2" charset="0"/>
              <a:cs typeface="Courier New" panose="02070309020205020404" pitchFamily="49" charset="0"/>
            </a:endParaRPr>
          </a:p>
        </p:txBody>
      </p:sp>
      <p:sp>
        <p:nvSpPr>
          <p:cNvPr id="8" name="Заголовок 3"/>
          <p:cNvSpPr txBox="1">
            <a:spLocks/>
          </p:cNvSpPr>
          <p:nvPr/>
        </p:nvSpPr>
        <p:spPr>
          <a:xfrm>
            <a:off x="3771900" y="2218265"/>
            <a:ext cx="4783664" cy="463973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ru-RU" sz="2000" b="1" dirty="0" smtClean="0">
                <a:solidFill>
                  <a:srgbClr val="FF0000"/>
                </a:solidFill>
                <a:latin typeface="DactilHand31" pitchFamily="2" charset="0"/>
                <a:cs typeface="Courier New" panose="02070309020205020404" pitchFamily="49" charset="0"/>
              </a:rPr>
              <a:t>Нанесение побоев </a:t>
            </a:r>
            <a:r>
              <a:rPr lang="ru-RU" sz="2000" b="1" dirty="0" smtClean="0">
                <a:latin typeface="DactilHand31" pitchFamily="2" charset="0"/>
                <a:cs typeface="Courier New" panose="02070309020205020404" pitchFamily="49" charset="0"/>
              </a:rPr>
              <a:t>или совершение иных насильственных действий, причинивших физическую боль, </a:t>
            </a:r>
            <a:r>
              <a:rPr lang="ru-RU" sz="2000" b="1" dirty="0" smtClean="0">
                <a:solidFill>
                  <a:srgbClr val="FF0000"/>
                </a:solidFill>
                <a:latin typeface="DactilHand31" pitchFamily="2" charset="0"/>
                <a:cs typeface="Courier New" panose="02070309020205020404" pitchFamily="49" charset="0"/>
              </a:rPr>
              <a:t>наказываются</a:t>
            </a:r>
            <a:r>
              <a:rPr lang="ru-RU" sz="2000" b="1" dirty="0" smtClean="0">
                <a:latin typeface="DactilHand31" pitchFamily="2" charset="0"/>
                <a:cs typeface="Courier New" panose="02070309020205020404" pitchFamily="49" charset="0"/>
              </a:rPr>
              <a:t> штрафом в размере до 40 000 рублей или в размере заработной платы или иного дохода осужденного за период до 3-х месяцев, либо обязательными работами на срок от 120 до 180 часов, либо исправительными работами на срок до 6 месяцев, либо арестом на срок до 3-х месяцев.</a:t>
            </a:r>
            <a:endParaRPr lang="ru-RU" sz="2000" b="1" dirty="0">
              <a:latin typeface="DactilHand31" pitchFamily="2" charset="0"/>
              <a:cs typeface="Courier New" panose="02070309020205020404" pitchFamily="49" charset="0"/>
            </a:endParaRPr>
          </a:p>
        </p:txBody>
      </p:sp>
      <p:pic>
        <p:nvPicPr>
          <p:cNvPr id="9" name="Рисунок 8"/>
          <p:cNvPicPr>
            <a:picLocks noChangeAspect="1"/>
          </p:cNvPicPr>
          <p:nvPr/>
        </p:nvPicPr>
        <p:blipFill rotWithShape="1">
          <a:blip r:embed="rId2"/>
          <a:srcRect l="4074" t="6814" r="4814" b="6814"/>
          <a:stretch/>
        </p:blipFill>
        <p:spPr>
          <a:xfrm>
            <a:off x="7738532" y="948267"/>
            <a:ext cx="4453468" cy="1286933"/>
          </a:xfrm>
          <a:prstGeom prst="rect">
            <a:avLst/>
          </a:prstGeom>
        </p:spPr>
      </p:pic>
      <p:sp>
        <p:nvSpPr>
          <p:cNvPr id="10" name="Заголовок 3"/>
          <p:cNvSpPr txBox="1">
            <a:spLocks/>
          </p:cNvSpPr>
          <p:nvPr/>
        </p:nvSpPr>
        <p:spPr>
          <a:xfrm>
            <a:off x="7738532" y="1253069"/>
            <a:ext cx="4453468" cy="77893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2400" b="1" dirty="0" smtClean="0">
                <a:latin typeface="DactilHand31" pitchFamily="2" charset="0"/>
                <a:cs typeface="Courier New" panose="02070309020205020404" pitchFamily="49" charset="0"/>
              </a:rPr>
              <a:t>Молодец против овец, а против молодца и сам овца.</a:t>
            </a:r>
            <a:endParaRPr lang="ru-RU" sz="2400" b="1" dirty="0">
              <a:latin typeface="DactilHand31" pitchFamily="2" charset="0"/>
              <a:cs typeface="Courier New" panose="02070309020205020404" pitchFamily="49" charset="0"/>
            </a:endParaRPr>
          </a:p>
        </p:txBody>
      </p:sp>
      <p:pic>
        <p:nvPicPr>
          <p:cNvPr id="3" name="Рисунок 2"/>
          <p:cNvPicPr>
            <a:picLocks noChangeAspect="1"/>
          </p:cNvPicPr>
          <p:nvPr/>
        </p:nvPicPr>
        <p:blipFill rotWithShape="1">
          <a:blip r:embed="rId3">
            <a:extLst>
              <a:ext uri="{28A0092B-C50C-407E-A947-70E740481C1C}">
                <a14:useLocalDpi xmlns:a14="http://schemas.microsoft.com/office/drawing/2010/main" val="0"/>
              </a:ext>
            </a:extLst>
          </a:blip>
          <a:srcRect l="45925" t="8889" r="25550" b="68395"/>
          <a:stretch/>
        </p:blipFill>
        <p:spPr>
          <a:xfrm rot="5400000">
            <a:off x="63501" y="2459566"/>
            <a:ext cx="3539068" cy="3666070"/>
          </a:xfrm>
          <a:prstGeom prst="rect">
            <a:avLst/>
          </a:prstGeom>
        </p:spPr>
      </p:pic>
      <p:pic>
        <p:nvPicPr>
          <p:cNvPr id="11" name="Рисунок 10"/>
          <p:cNvPicPr>
            <a:picLocks noChangeAspect="1"/>
          </p:cNvPicPr>
          <p:nvPr/>
        </p:nvPicPr>
        <p:blipFill rotWithShape="1">
          <a:blip r:embed="rId4">
            <a:extLst>
              <a:ext uri="{28A0092B-C50C-407E-A947-70E740481C1C}">
                <a14:useLocalDpi xmlns:a14="http://schemas.microsoft.com/office/drawing/2010/main" val="0"/>
              </a:ext>
            </a:extLst>
          </a:blip>
          <a:srcRect l="45246" t="7160" r="25890" b="69383"/>
          <a:stretch/>
        </p:blipFill>
        <p:spPr>
          <a:xfrm rot="5400000">
            <a:off x="8612712" y="2499785"/>
            <a:ext cx="3522140" cy="3636437"/>
          </a:xfrm>
          <a:prstGeom prst="rect">
            <a:avLst/>
          </a:prstGeom>
        </p:spPr>
      </p:pic>
    </p:spTree>
    <p:extLst>
      <p:ext uri="{BB962C8B-B14F-4D97-AF65-F5344CB8AC3E}">
        <p14:creationId xmlns:p14="http://schemas.microsoft.com/office/powerpoint/2010/main" val="303450884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srcRect l="4074" t="6814" r="4814" b="6814"/>
          <a:stretch/>
        </p:blipFill>
        <p:spPr>
          <a:xfrm>
            <a:off x="0" y="931334"/>
            <a:ext cx="4453468" cy="1286933"/>
          </a:xfrm>
          <a:prstGeom prst="rect">
            <a:avLst/>
          </a:prstGeom>
        </p:spPr>
      </p:pic>
      <p:sp>
        <p:nvSpPr>
          <p:cNvPr id="4" name="Заголовок 3"/>
          <p:cNvSpPr>
            <a:spLocks noGrp="1"/>
          </p:cNvSpPr>
          <p:nvPr>
            <p:ph type="title"/>
          </p:nvPr>
        </p:nvSpPr>
        <p:spPr>
          <a:xfrm>
            <a:off x="905932" y="144991"/>
            <a:ext cx="10515600" cy="600077"/>
          </a:xfrm>
        </p:spPr>
        <p:txBody>
          <a:bodyPr>
            <a:noAutofit/>
          </a:bodyPr>
          <a:lstStyle/>
          <a:p>
            <a:pPr algn="ctr"/>
            <a:r>
              <a:rPr lang="ru-RU" sz="2800" b="1" dirty="0" smtClean="0">
                <a:solidFill>
                  <a:srgbClr val="FF0000"/>
                </a:solidFill>
                <a:latin typeface="Courier New" panose="02070309020205020404" pitchFamily="49" charset="0"/>
                <a:cs typeface="Courier New" panose="02070309020205020404" pitchFamily="49" charset="0"/>
              </a:rPr>
              <a:t>СТАТЬЯ 119. </a:t>
            </a:r>
            <a:r>
              <a:rPr lang="ru-RU" sz="2800" b="1" dirty="0" smtClean="0">
                <a:latin typeface="Courier New" panose="02070309020205020404" pitchFamily="49" charset="0"/>
                <a:cs typeface="Courier New" panose="02070309020205020404" pitchFamily="49" charset="0"/>
              </a:rPr>
              <a:t>Угроза убийством или причинение тяжкого вреда здоровью.</a:t>
            </a:r>
            <a:endParaRPr lang="ru-RU" sz="2800" b="1" dirty="0">
              <a:latin typeface="Courier New" panose="02070309020205020404" pitchFamily="49" charset="0"/>
              <a:cs typeface="Courier New" panose="02070309020205020404" pitchFamily="49" charset="0"/>
            </a:endParaRPr>
          </a:p>
        </p:txBody>
      </p:sp>
      <p:sp>
        <p:nvSpPr>
          <p:cNvPr id="5" name="Заголовок 3"/>
          <p:cNvSpPr txBox="1">
            <a:spLocks/>
          </p:cNvSpPr>
          <p:nvPr/>
        </p:nvSpPr>
        <p:spPr>
          <a:xfrm>
            <a:off x="0" y="1185333"/>
            <a:ext cx="4453468" cy="77893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2400" b="1" dirty="0" smtClean="0">
                <a:latin typeface="Courier New" panose="02070309020205020404" pitchFamily="49" charset="0"/>
                <a:cs typeface="Courier New" panose="02070309020205020404" pitchFamily="49" charset="0"/>
              </a:rPr>
              <a:t>Не грози грозою – не грянет гром.</a:t>
            </a:r>
            <a:endParaRPr lang="ru-RU" sz="2400" b="1" dirty="0">
              <a:latin typeface="Courier New" panose="02070309020205020404" pitchFamily="49" charset="0"/>
              <a:cs typeface="Courier New" panose="02070309020205020404" pitchFamily="49" charset="0"/>
            </a:endParaRPr>
          </a:p>
        </p:txBody>
      </p:sp>
      <p:sp>
        <p:nvSpPr>
          <p:cNvPr id="8" name="Заголовок 3"/>
          <p:cNvSpPr txBox="1">
            <a:spLocks/>
          </p:cNvSpPr>
          <p:nvPr/>
        </p:nvSpPr>
        <p:spPr>
          <a:xfrm>
            <a:off x="3767670" y="2336804"/>
            <a:ext cx="4783664" cy="438573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ru-RU" sz="2400" b="1" dirty="0" smtClean="0">
                <a:solidFill>
                  <a:srgbClr val="FF0000"/>
                </a:solidFill>
                <a:latin typeface="Courier New" panose="02070309020205020404" pitchFamily="49" charset="0"/>
                <a:cs typeface="Courier New" panose="02070309020205020404" pitchFamily="49" charset="0"/>
              </a:rPr>
              <a:t>Угроза убийством или причинение тяжкого вреда здоровью,</a:t>
            </a:r>
            <a:r>
              <a:rPr lang="ru-RU" sz="2400" b="1" dirty="0" smtClean="0">
                <a:latin typeface="Courier New" panose="02070309020205020404" pitchFamily="49" charset="0"/>
                <a:cs typeface="Courier New" panose="02070309020205020404" pitchFamily="49" charset="0"/>
              </a:rPr>
              <a:t> если имелись основания опасаться осуществления й угрозы, - </a:t>
            </a:r>
            <a:r>
              <a:rPr lang="ru-RU" sz="2400" b="1" dirty="0" smtClean="0">
                <a:solidFill>
                  <a:srgbClr val="FF0000"/>
                </a:solidFill>
                <a:latin typeface="Courier New" panose="02070309020205020404" pitchFamily="49" charset="0"/>
                <a:cs typeface="Courier New" panose="02070309020205020404" pitchFamily="49" charset="0"/>
              </a:rPr>
              <a:t>наказывается</a:t>
            </a:r>
            <a:r>
              <a:rPr lang="ru-RU" sz="2400" b="1" dirty="0" smtClean="0">
                <a:latin typeface="Courier New" panose="02070309020205020404" pitchFamily="49" charset="0"/>
                <a:cs typeface="Courier New" panose="02070309020205020404" pitchFamily="49" charset="0"/>
              </a:rPr>
              <a:t> ограничением свободы на срок от 2-х лет, либо арестом на срок от 4-х до 6-ти месяцев, либо лишением свободы на срок до 2-х лет.</a:t>
            </a:r>
            <a:endParaRPr lang="ru-RU" sz="2400" b="1" dirty="0">
              <a:latin typeface="Courier New" panose="02070309020205020404" pitchFamily="49" charset="0"/>
              <a:cs typeface="Courier New" panose="02070309020205020404" pitchFamily="49" charset="0"/>
            </a:endParaRPr>
          </a:p>
        </p:txBody>
      </p:sp>
      <p:pic>
        <p:nvPicPr>
          <p:cNvPr id="9" name="Рисунок 8"/>
          <p:cNvPicPr>
            <a:picLocks noChangeAspect="1"/>
          </p:cNvPicPr>
          <p:nvPr/>
        </p:nvPicPr>
        <p:blipFill rotWithShape="1">
          <a:blip r:embed="rId2"/>
          <a:srcRect l="4074" t="6814" r="4814" b="6814"/>
          <a:stretch/>
        </p:blipFill>
        <p:spPr>
          <a:xfrm>
            <a:off x="7738532" y="948267"/>
            <a:ext cx="4453468" cy="1286933"/>
          </a:xfrm>
          <a:prstGeom prst="rect">
            <a:avLst/>
          </a:prstGeom>
        </p:spPr>
      </p:pic>
      <p:sp>
        <p:nvSpPr>
          <p:cNvPr id="10" name="Заголовок 3"/>
          <p:cNvSpPr txBox="1">
            <a:spLocks/>
          </p:cNvSpPr>
          <p:nvPr/>
        </p:nvSpPr>
        <p:spPr>
          <a:xfrm>
            <a:off x="7738532" y="1253069"/>
            <a:ext cx="4453468" cy="77893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2400" b="1" dirty="0" smtClean="0">
                <a:latin typeface="Courier New" panose="02070309020205020404" pitchFamily="49" charset="0"/>
                <a:cs typeface="Courier New" panose="02070309020205020404" pitchFamily="49" charset="0"/>
              </a:rPr>
              <a:t>У бодливого барана лоб всегда в крови.</a:t>
            </a:r>
            <a:endParaRPr lang="ru-RU" sz="2400" b="1" dirty="0">
              <a:latin typeface="Courier New" panose="02070309020205020404" pitchFamily="49" charset="0"/>
              <a:cs typeface="Courier New" panose="02070309020205020404" pitchFamily="49" charset="0"/>
            </a:endParaRPr>
          </a:p>
        </p:txBody>
      </p:sp>
      <p:pic>
        <p:nvPicPr>
          <p:cNvPr id="6" name="Рисунок 5"/>
          <p:cNvPicPr>
            <a:picLocks noChangeAspect="1"/>
          </p:cNvPicPr>
          <p:nvPr/>
        </p:nvPicPr>
        <p:blipFill rotWithShape="1">
          <a:blip r:embed="rId3">
            <a:extLst>
              <a:ext uri="{28A0092B-C50C-407E-A947-70E740481C1C}">
                <a14:useLocalDpi xmlns:a14="http://schemas.microsoft.com/office/drawing/2010/main" val="0"/>
              </a:ext>
            </a:extLst>
          </a:blip>
          <a:srcRect l="46604" t="8642" r="23513" b="68642"/>
          <a:stretch/>
        </p:blipFill>
        <p:spPr>
          <a:xfrm rot="5400000">
            <a:off x="71965" y="2484967"/>
            <a:ext cx="3522141" cy="3666072"/>
          </a:xfrm>
          <a:prstGeom prst="rect">
            <a:avLst/>
          </a:prstGeom>
        </p:spPr>
      </p:pic>
      <p:pic>
        <p:nvPicPr>
          <p:cNvPr id="7" name="Рисунок 6"/>
          <p:cNvPicPr>
            <a:picLocks noChangeAspect="1"/>
          </p:cNvPicPr>
          <p:nvPr/>
        </p:nvPicPr>
        <p:blipFill rotWithShape="1">
          <a:blip r:embed="rId4">
            <a:extLst>
              <a:ext uri="{28A0092B-C50C-407E-A947-70E740481C1C}">
                <a14:useLocalDpi xmlns:a14="http://schemas.microsoft.com/office/drawing/2010/main" val="0"/>
              </a:ext>
            </a:extLst>
          </a:blip>
          <a:srcRect l="44907" t="7654" r="25890" b="69136"/>
          <a:stretch/>
        </p:blipFill>
        <p:spPr>
          <a:xfrm rot="5400000">
            <a:off x="8661395" y="2667001"/>
            <a:ext cx="3522142" cy="3539068"/>
          </a:xfrm>
          <a:prstGeom prst="rect">
            <a:avLst/>
          </a:prstGeom>
        </p:spPr>
      </p:pic>
    </p:spTree>
    <p:extLst>
      <p:ext uri="{BB962C8B-B14F-4D97-AF65-F5344CB8AC3E}">
        <p14:creationId xmlns:p14="http://schemas.microsoft.com/office/powerpoint/2010/main" val="401743601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srcRect l="4074" t="6814" r="4814" b="6814"/>
          <a:stretch/>
        </p:blipFill>
        <p:spPr>
          <a:xfrm>
            <a:off x="0" y="931334"/>
            <a:ext cx="4453468" cy="1286933"/>
          </a:xfrm>
          <a:prstGeom prst="rect">
            <a:avLst/>
          </a:prstGeom>
        </p:spPr>
      </p:pic>
      <p:sp>
        <p:nvSpPr>
          <p:cNvPr id="4" name="Заголовок 3"/>
          <p:cNvSpPr>
            <a:spLocks noGrp="1"/>
          </p:cNvSpPr>
          <p:nvPr>
            <p:ph type="title"/>
          </p:nvPr>
        </p:nvSpPr>
        <p:spPr>
          <a:xfrm>
            <a:off x="905932" y="144991"/>
            <a:ext cx="10515600" cy="786341"/>
          </a:xfrm>
        </p:spPr>
        <p:txBody>
          <a:bodyPr>
            <a:noAutofit/>
          </a:bodyPr>
          <a:lstStyle/>
          <a:p>
            <a:pPr algn="ctr"/>
            <a:r>
              <a:rPr lang="ru-RU" sz="2800" b="1" dirty="0" smtClean="0">
                <a:solidFill>
                  <a:srgbClr val="FF0000"/>
                </a:solidFill>
                <a:latin typeface="DactilHand31" pitchFamily="2" charset="0"/>
                <a:cs typeface="Courier New" panose="02070309020205020404" pitchFamily="49" charset="0"/>
              </a:rPr>
              <a:t>СТАТЬЯ 119. </a:t>
            </a:r>
            <a:r>
              <a:rPr lang="ru-RU" sz="2800" b="1" dirty="0" smtClean="0">
                <a:latin typeface="DactilHand31" pitchFamily="2" charset="0"/>
                <a:cs typeface="Courier New" panose="02070309020205020404" pitchFamily="49" charset="0"/>
              </a:rPr>
              <a:t>Угроза убийством или причинение тяжкого вреда здоровью.</a:t>
            </a:r>
            <a:endParaRPr lang="ru-RU" sz="2800" b="1" dirty="0">
              <a:latin typeface="DactilHand31" pitchFamily="2" charset="0"/>
              <a:cs typeface="Courier New" panose="02070309020205020404" pitchFamily="49" charset="0"/>
            </a:endParaRPr>
          </a:p>
        </p:txBody>
      </p:sp>
      <p:sp>
        <p:nvSpPr>
          <p:cNvPr id="5" name="Заголовок 3"/>
          <p:cNvSpPr txBox="1">
            <a:spLocks/>
          </p:cNvSpPr>
          <p:nvPr/>
        </p:nvSpPr>
        <p:spPr>
          <a:xfrm>
            <a:off x="0" y="1185333"/>
            <a:ext cx="4453468" cy="77893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2400" b="1" dirty="0" smtClean="0">
                <a:latin typeface="DactilHand31" pitchFamily="2" charset="0"/>
                <a:cs typeface="Courier New" panose="02070309020205020404" pitchFamily="49" charset="0"/>
              </a:rPr>
              <a:t>Не грози грозою – не грянет гром.</a:t>
            </a:r>
            <a:endParaRPr lang="ru-RU" sz="2400" b="1" dirty="0">
              <a:latin typeface="DactilHand31" pitchFamily="2" charset="0"/>
              <a:cs typeface="Courier New" panose="02070309020205020404" pitchFamily="49" charset="0"/>
            </a:endParaRPr>
          </a:p>
        </p:txBody>
      </p:sp>
      <p:sp>
        <p:nvSpPr>
          <p:cNvPr id="8" name="Заголовок 3"/>
          <p:cNvSpPr txBox="1">
            <a:spLocks/>
          </p:cNvSpPr>
          <p:nvPr/>
        </p:nvSpPr>
        <p:spPr>
          <a:xfrm>
            <a:off x="3767670" y="2336804"/>
            <a:ext cx="4783664" cy="438573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ru-RU" sz="2400" b="1" dirty="0" smtClean="0">
                <a:solidFill>
                  <a:srgbClr val="FF0000"/>
                </a:solidFill>
                <a:latin typeface="DactilHand31" pitchFamily="2" charset="0"/>
                <a:cs typeface="Courier New" panose="02070309020205020404" pitchFamily="49" charset="0"/>
              </a:rPr>
              <a:t>Угроза убийством или причинение тяжкого вреда здоровью,</a:t>
            </a:r>
            <a:r>
              <a:rPr lang="ru-RU" sz="2400" b="1" dirty="0" smtClean="0">
                <a:latin typeface="DactilHand31" pitchFamily="2" charset="0"/>
                <a:cs typeface="Courier New" panose="02070309020205020404" pitchFamily="49" charset="0"/>
              </a:rPr>
              <a:t> если имелись основания опасаться осуществления й угрозы, - </a:t>
            </a:r>
            <a:r>
              <a:rPr lang="ru-RU" sz="2400" b="1" dirty="0" smtClean="0">
                <a:solidFill>
                  <a:srgbClr val="FF0000"/>
                </a:solidFill>
                <a:latin typeface="DactilHand31" pitchFamily="2" charset="0"/>
                <a:cs typeface="Courier New" panose="02070309020205020404" pitchFamily="49" charset="0"/>
              </a:rPr>
              <a:t>наказывается</a:t>
            </a:r>
            <a:r>
              <a:rPr lang="ru-RU" sz="2400" b="1" dirty="0" smtClean="0">
                <a:latin typeface="DactilHand31" pitchFamily="2" charset="0"/>
                <a:cs typeface="Courier New" panose="02070309020205020404" pitchFamily="49" charset="0"/>
              </a:rPr>
              <a:t> ограничением свободы на срок от 2-х лет, либо арестом на срок от 4-х до 6-ти месяцев, либо лишением свободы на срок до 2-х лет.</a:t>
            </a:r>
            <a:endParaRPr lang="ru-RU" sz="2400" b="1" dirty="0">
              <a:latin typeface="DactilHand31" pitchFamily="2" charset="0"/>
              <a:cs typeface="Courier New" panose="02070309020205020404" pitchFamily="49" charset="0"/>
            </a:endParaRPr>
          </a:p>
        </p:txBody>
      </p:sp>
      <p:pic>
        <p:nvPicPr>
          <p:cNvPr id="9" name="Рисунок 8"/>
          <p:cNvPicPr>
            <a:picLocks noChangeAspect="1"/>
          </p:cNvPicPr>
          <p:nvPr/>
        </p:nvPicPr>
        <p:blipFill rotWithShape="1">
          <a:blip r:embed="rId2"/>
          <a:srcRect l="4074" t="6814" r="4814" b="6814"/>
          <a:stretch/>
        </p:blipFill>
        <p:spPr>
          <a:xfrm>
            <a:off x="7738532" y="948267"/>
            <a:ext cx="4453468" cy="1286933"/>
          </a:xfrm>
          <a:prstGeom prst="rect">
            <a:avLst/>
          </a:prstGeom>
        </p:spPr>
      </p:pic>
      <p:sp>
        <p:nvSpPr>
          <p:cNvPr id="10" name="Заголовок 3"/>
          <p:cNvSpPr txBox="1">
            <a:spLocks/>
          </p:cNvSpPr>
          <p:nvPr/>
        </p:nvSpPr>
        <p:spPr>
          <a:xfrm>
            <a:off x="7738532" y="1253069"/>
            <a:ext cx="4453468" cy="77893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2400" b="1" dirty="0" smtClean="0">
                <a:latin typeface="DactilHand31" pitchFamily="2" charset="0"/>
                <a:cs typeface="Courier New" panose="02070309020205020404" pitchFamily="49" charset="0"/>
              </a:rPr>
              <a:t>У бодливого барана лоб всегда в крови.</a:t>
            </a:r>
            <a:endParaRPr lang="ru-RU" sz="2400" b="1" dirty="0">
              <a:latin typeface="DactilHand31" pitchFamily="2" charset="0"/>
              <a:cs typeface="Courier New" panose="02070309020205020404" pitchFamily="49" charset="0"/>
            </a:endParaRPr>
          </a:p>
        </p:txBody>
      </p:sp>
      <p:pic>
        <p:nvPicPr>
          <p:cNvPr id="6" name="Рисунок 5"/>
          <p:cNvPicPr>
            <a:picLocks noChangeAspect="1"/>
          </p:cNvPicPr>
          <p:nvPr/>
        </p:nvPicPr>
        <p:blipFill rotWithShape="1">
          <a:blip r:embed="rId3">
            <a:extLst>
              <a:ext uri="{28A0092B-C50C-407E-A947-70E740481C1C}">
                <a14:useLocalDpi xmlns:a14="http://schemas.microsoft.com/office/drawing/2010/main" val="0"/>
              </a:ext>
            </a:extLst>
          </a:blip>
          <a:srcRect l="46604" t="8642" r="23513" b="68642"/>
          <a:stretch/>
        </p:blipFill>
        <p:spPr>
          <a:xfrm rot="5400000">
            <a:off x="71965" y="2484967"/>
            <a:ext cx="3522141" cy="3666072"/>
          </a:xfrm>
          <a:prstGeom prst="rect">
            <a:avLst/>
          </a:prstGeom>
        </p:spPr>
      </p:pic>
      <p:pic>
        <p:nvPicPr>
          <p:cNvPr id="7" name="Рисунок 6"/>
          <p:cNvPicPr>
            <a:picLocks noChangeAspect="1"/>
          </p:cNvPicPr>
          <p:nvPr/>
        </p:nvPicPr>
        <p:blipFill rotWithShape="1">
          <a:blip r:embed="rId4">
            <a:extLst>
              <a:ext uri="{28A0092B-C50C-407E-A947-70E740481C1C}">
                <a14:useLocalDpi xmlns:a14="http://schemas.microsoft.com/office/drawing/2010/main" val="0"/>
              </a:ext>
            </a:extLst>
          </a:blip>
          <a:srcRect l="44907" t="7654" r="25890" b="69136"/>
          <a:stretch/>
        </p:blipFill>
        <p:spPr>
          <a:xfrm rot="5400000">
            <a:off x="8661395" y="2667001"/>
            <a:ext cx="3522142" cy="3539068"/>
          </a:xfrm>
          <a:prstGeom prst="rect">
            <a:avLst/>
          </a:prstGeom>
        </p:spPr>
      </p:pic>
    </p:spTree>
    <p:extLst>
      <p:ext uri="{BB962C8B-B14F-4D97-AF65-F5344CB8AC3E}">
        <p14:creationId xmlns:p14="http://schemas.microsoft.com/office/powerpoint/2010/main" val="426063595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srcRect l="4074" t="6814" r="4814" b="6814"/>
          <a:stretch/>
        </p:blipFill>
        <p:spPr>
          <a:xfrm>
            <a:off x="0" y="931334"/>
            <a:ext cx="4453468" cy="1286933"/>
          </a:xfrm>
          <a:prstGeom prst="rect">
            <a:avLst/>
          </a:prstGeom>
        </p:spPr>
      </p:pic>
      <p:sp>
        <p:nvSpPr>
          <p:cNvPr id="4" name="Заголовок 3"/>
          <p:cNvSpPr>
            <a:spLocks noGrp="1"/>
          </p:cNvSpPr>
          <p:nvPr>
            <p:ph type="title"/>
          </p:nvPr>
        </p:nvSpPr>
        <p:spPr>
          <a:xfrm>
            <a:off x="905932" y="144991"/>
            <a:ext cx="10515600" cy="600077"/>
          </a:xfrm>
        </p:spPr>
        <p:txBody>
          <a:bodyPr>
            <a:noAutofit/>
          </a:bodyPr>
          <a:lstStyle/>
          <a:p>
            <a:pPr algn="ctr"/>
            <a:r>
              <a:rPr lang="ru-RU" sz="4000" b="1" dirty="0" smtClean="0">
                <a:solidFill>
                  <a:srgbClr val="FF0000"/>
                </a:solidFill>
                <a:latin typeface="Courier New" panose="02070309020205020404" pitchFamily="49" charset="0"/>
                <a:cs typeface="Courier New" panose="02070309020205020404" pitchFamily="49" charset="0"/>
              </a:rPr>
              <a:t>СТАТЬЯ 129. </a:t>
            </a:r>
            <a:r>
              <a:rPr lang="ru-RU" sz="4000" b="1" dirty="0" smtClean="0">
                <a:latin typeface="Courier New" panose="02070309020205020404" pitchFamily="49" charset="0"/>
                <a:cs typeface="Courier New" panose="02070309020205020404" pitchFamily="49" charset="0"/>
              </a:rPr>
              <a:t>Клевета.</a:t>
            </a:r>
            <a:endParaRPr lang="ru-RU" sz="4000" b="1" dirty="0">
              <a:latin typeface="Courier New" panose="02070309020205020404" pitchFamily="49" charset="0"/>
              <a:cs typeface="Courier New" panose="02070309020205020404" pitchFamily="49" charset="0"/>
            </a:endParaRPr>
          </a:p>
        </p:txBody>
      </p:sp>
      <p:sp>
        <p:nvSpPr>
          <p:cNvPr id="5" name="Заголовок 3"/>
          <p:cNvSpPr txBox="1">
            <a:spLocks/>
          </p:cNvSpPr>
          <p:nvPr/>
        </p:nvSpPr>
        <p:spPr>
          <a:xfrm>
            <a:off x="0" y="1185333"/>
            <a:ext cx="4453468" cy="77893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2400" b="1" dirty="0" smtClean="0">
                <a:latin typeface="Courier New" panose="02070309020205020404" pitchFamily="49" charset="0"/>
                <a:cs typeface="Courier New" panose="02070309020205020404" pitchFamily="49" charset="0"/>
              </a:rPr>
              <a:t>Клевета, что уголь: не обожжёт, так замарает.</a:t>
            </a:r>
            <a:endParaRPr lang="ru-RU" sz="2400" b="1" dirty="0">
              <a:latin typeface="Courier New" panose="02070309020205020404" pitchFamily="49" charset="0"/>
              <a:cs typeface="Courier New" panose="02070309020205020404" pitchFamily="49" charset="0"/>
            </a:endParaRPr>
          </a:p>
        </p:txBody>
      </p:sp>
      <p:sp>
        <p:nvSpPr>
          <p:cNvPr id="8" name="Заголовок 3"/>
          <p:cNvSpPr txBox="1">
            <a:spLocks/>
          </p:cNvSpPr>
          <p:nvPr/>
        </p:nvSpPr>
        <p:spPr>
          <a:xfrm>
            <a:off x="3771900" y="2252136"/>
            <a:ext cx="4783664" cy="438573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ru-RU" sz="2000" b="1" dirty="0" smtClean="0">
                <a:solidFill>
                  <a:srgbClr val="FF0000"/>
                </a:solidFill>
                <a:latin typeface="Courier New" panose="02070309020205020404" pitchFamily="49" charset="0"/>
                <a:cs typeface="Courier New" panose="02070309020205020404" pitchFamily="49" charset="0"/>
              </a:rPr>
              <a:t>Клевета,</a:t>
            </a:r>
            <a:r>
              <a:rPr lang="ru-RU" sz="2000" b="1" dirty="0" smtClean="0">
                <a:latin typeface="Courier New" panose="02070309020205020404" pitchFamily="49" charset="0"/>
                <a:cs typeface="Courier New" panose="02070309020205020404" pitchFamily="49" charset="0"/>
              </a:rPr>
              <a:t> то есть распространение заведомо ложных сведений, порочащих честь и достоинство другого лица или подрывающих его репутацию, </a:t>
            </a:r>
            <a:r>
              <a:rPr lang="ru-RU" sz="2000" b="1" dirty="0" smtClean="0">
                <a:solidFill>
                  <a:srgbClr val="FF0000"/>
                </a:solidFill>
                <a:latin typeface="Courier New" panose="02070309020205020404" pitchFamily="49" charset="0"/>
                <a:cs typeface="Courier New" panose="02070309020205020404" pitchFamily="49" charset="0"/>
              </a:rPr>
              <a:t>наказывается</a:t>
            </a:r>
            <a:r>
              <a:rPr lang="ru-RU" sz="2000" b="1" dirty="0" smtClean="0">
                <a:latin typeface="Courier New" panose="02070309020205020404" pitchFamily="49" charset="0"/>
                <a:cs typeface="Courier New" panose="02070309020205020404" pitchFamily="49" charset="0"/>
              </a:rPr>
              <a:t> штрафом в размере до 80 000 рублей или в размере заработной платы или иного дохода осужденного за период до 6-ти месяцев, либо обязательными работами на срок от 120 до 180 часов, либо исправительными работами на срок до 1-го года.</a:t>
            </a:r>
            <a:endParaRPr lang="ru-RU" sz="2000" b="1" dirty="0">
              <a:latin typeface="Courier New" panose="02070309020205020404" pitchFamily="49" charset="0"/>
              <a:cs typeface="Courier New" panose="02070309020205020404" pitchFamily="49" charset="0"/>
            </a:endParaRPr>
          </a:p>
        </p:txBody>
      </p:sp>
      <p:pic>
        <p:nvPicPr>
          <p:cNvPr id="9" name="Рисунок 8"/>
          <p:cNvPicPr>
            <a:picLocks noChangeAspect="1"/>
          </p:cNvPicPr>
          <p:nvPr/>
        </p:nvPicPr>
        <p:blipFill rotWithShape="1">
          <a:blip r:embed="rId2"/>
          <a:srcRect l="4074" t="6814" r="4814" b="6814"/>
          <a:stretch/>
        </p:blipFill>
        <p:spPr>
          <a:xfrm>
            <a:off x="7738532" y="948267"/>
            <a:ext cx="4453468" cy="1286933"/>
          </a:xfrm>
          <a:prstGeom prst="rect">
            <a:avLst/>
          </a:prstGeom>
        </p:spPr>
      </p:pic>
      <p:sp>
        <p:nvSpPr>
          <p:cNvPr id="10" name="Заголовок 3"/>
          <p:cNvSpPr txBox="1">
            <a:spLocks/>
          </p:cNvSpPr>
          <p:nvPr/>
        </p:nvSpPr>
        <p:spPr>
          <a:xfrm>
            <a:off x="7738532" y="1253069"/>
            <a:ext cx="4453468" cy="77893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2400" b="1" dirty="0" smtClean="0">
                <a:latin typeface="Courier New" panose="02070309020205020404" pitchFamily="49" charset="0"/>
                <a:cs typeface="Courier New" panose="02070309020205020404" pitchFamily="49" charset="0"/>
              </a:rPr>
              <a:t>Скажешь худое – услышишь худшее.</a:t>
            </a:r>
            <a:endParaRPr lang="ru-RU" sz="2400" b="1" dirty="0">
              <a:latin typeface="Courier New" panose="02070309020205020404" pitchFamily="49" charset="0"/>
              <a:cs typeface="Courier New" panose="02070309020205020404" pitchFamily="49" charset="0"/>
            </a:endParaRPr>
          </a:p>
        </p:txBody>
      </p:sp>
      <p:pic>
        <p:nvPicPr>
          <p:cNvPr id="3" name="Рисунок 2"/>
          <p:cNvPicPr>
            <a:picLocks noChangeAspect="1"/>
          </p:cNvPicPr>
          <p:nvPr/>
        </p:nvPicPr>
        <p:blipFill rotWithShape="1">
          <a:blip r:embed="rId3">
            <a:extLst>
              <a:ext uri="{28A0092B-C50C-407E-A947-70E740481C1C}">
                <a14:useLocalDpi xmlns:a14="http://schemas.microsoft.com/office/drawing/2010/main" val="0"/>
              </a:ext>
            </a:extLst>
          </a:blip>
          <a:srcRect l="43208" t="8889" r="26909" b="68148"/>
          <a:stretch/>
        </p:blipFill>
        <p:spPr>
          <a:xfrm rot="5400000">
            <a:off x="93133" y="2400301"/>
            <a:ext cx="3522142" cy="3666072"/>
          </a:xfrm>
          <a:prstGeom prst="rect">
            <a:avLst/>
          </a:prstGeom>
        </p:spPr>
      </p:pic>
      <p:pic>
        <p:nvPicPr>
          <p:cNvPr id="11" name="Рисунок 10"/>
          <p:cNvPicPr>
            <a:picLocks noChangeAspect="1"/>
          </p:cNvPicPr>
          <p:nvPr/>
        </p:nvPicPr>
        <p:blipFill rotWithShape="1">
          <a:blip r:embed="rId4">
            <a:extLst>
              <a:ext uri="{28A0092B-C50C-407E-A947-70E740481C1C}">
                <a14:useLocalDpi xmlns:a14="http://schemas.microsoft.com/office/drawing/2010/main" val="0"/>
              </a:ext>
            </a:extLst>
          </a:blip>
          <a:srcRect l="48982" t="10124" r="21475" b="67160"/>
          <a:stretch/>
        </p:blipFill>
        <p:spPr>
          <a:xfrm rot="5400000">
            <a:off x="8678328" y="2548474"/>
            <a:ext cx="3522142" cy="3505200"/>
          </a:xfrm>
          <a:prstGeom prst="rect">
            <a:avLst/>
          </a:prstGeom>
        </p:spPr>
      </p:pic>
    </p:spTree>
    <p:extLst>
      <p:ext uri="{BB962C8B-B14F-4D97-AF65-F5344CB8AC3E}">
        <p14:creationId xmlns:p14="http://schemas.microsoft.com/office/powerpoint/2010/main" val="220017571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srcRect l="4074" t="6814" r="4814" b="6814"/>
          <a:stretch/>
        </p:blipFill>
        <p:spPr>
          <a:xfrm>
            <a:off x="0" y="931334"/>
            <a:ext cx="4453468" cy="1286933"/>
          </a:xfrm>
          <a:prstGeom prst="rect">
            <a:avLst/>
          </a:prstGeom>
        </p:spPr>
      </p:pic>
      <p:sp>
        <p:nvSpPr>
          <p:cNvPr id="4" name="Заголовок 3"/>
          <p:cNvSpPr>
            <a:spLocks noGrp="1"/>
          </p:cNvSpPr>
          <p:nvPr>
            <p:ph type="title"/>
          </p:nvPr>
        </p:nvSpPr>
        <p:spPr>
          <a:xfrm>
            <a:off x="905932" y="144991"/>
            <a:ext cx="10515600" cy="600077"/>
          </a:xfrm>
        </p:spPr>
        <p:txBody>
          <a:bodyPr>
            <a:noAutofit/>
          </a:bodyPr>
          <a:lstStyle/>
          <a:p>
            <a:pPr algn="ctr"/>
            <a:r>
              <a:rPr lang="ru-RU" sz="4000" b="1" dirty="0" smtClean="0">
                <a:solidFill>
                  <a:srgbClr val="FF0000"/>
                </a:solidFill>
                <a:latin typeface="DactilHand31" pitchFamily="2" charset="0"/>
                <a:cs typeface="Courier New" panose="02070309020205020404" pitchFamily="49" charset="0"/>
              </a:rPr>
              <a:t>СТАТЬЯ 129. </a:t>
            </a:r>
            <a:r>
              <a:rPr lang="ru-RU" sz="4000" b="1" dirty="0" smtClean="0">
                <a:latin typeface="DactilHand31" pitchFamily="2" charset="0"/>
                <a:cs typeface="Courier New" panose="02070309020205020404" pitchFamily="49" charset="0"/>
              </a:rPr>
              <a:t>Клевета.</a:t>
            </a:r>
            <a:endParaRPr lang="ru-RU" sz="4000" b="1" dirty="0">
              <a:latin typeface="DactilHand31" pitchFamily="2" charset="0"/>
              <a:cs typeface="Courier New" panose="02070309020205020404" pitchFamily="49" charset="0"/>
            </a:endParaRPr>
          </a:p>
        </p:txBody>
      </p:sp>
      <p:sp>
        <p:nvSpPr>
          <p:cNvPr id="5" name="Заголовок 3"/>
          <p:cNvSpPr txBox="1">
            <a:spLocks/>
          </p:cNvSpPr>
          <p:nvPr/>
        </p:nvSpPr>
        <p:spPr>
          <a:xfrm>
            <a:off x="0" y="1185333"/>
            <a:ext cx="4453468" cy="77893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2400" b="1" dirty="0" smtClean="0">
                <a:latin typeface="DactilHand31" pitchFamily="2" charset="0"/>
                <a:cs typeface="Courier New" panose="02070309020205020404" pitchFamily="49" charset="0"/>
              </a:rPr>
              <a:t>Клевета, что уголь: не обожжёт, так замарает.</a:t>
            </a:r>
            <a:endParaRPr lang="ru-RU" sz="2400" b="1" dirty="0">
              <a:latin typeface="DactilHand31" pitchFamily="2" charset="0"/>
              <a:cs typeface="Courier New" panose="02070309020205020404" pitchFamily="49" charset="0"/>
            </a:endParaRPr>
          </a:p>
        </p:txBody>
      </p:sp>
      <p:sp>
        <p:nvSpPr>
          <p:cNvPr id="8" name="Заголовок 3"/>
          <p:cNvSpPr txBox="1">
            <a:spLocks/>
          </p:cNvSpPr>
          <p:nvPr/>
        </p:nvSpPr>
        <p:spPr>
          <a:xfrm>
            <a:off x="3771900" y="2252136"/>
            <a:ext cx="4783664" cy="460586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ru-RU" sz="2000" b="1" dirty="0" smtClean="0">
                <a:solidFill>
                  <a:srgbClr val="FF0000"/>
                </a:solidFill>
                <a:latin typeface="DactilHand31" pitchFamily="2" charset="0"/>
                <a:cs typeface="Courier New" panose="02070309020205020404" pitchFamily="49" charset="0"/>
              </a:rPr>
              <a:t>Клевета,</a:t>
            </a:r>
            <a:r>
              <a:rPr lang="ru-RU" sz="2000" b="1" dirty="0" smtClean="0">
                <a:latin typeface="DactilHand31" pitchFamily="2" charset="0"/>
                <a:cs typeface="Courier New" panose="02070309020205020404" pitchFamily="49" charset="0"/>
              </a:rPr>
              <a:t> то есть распространение заведомо ложных сведений, порочащих честь и достоинство другого лица или подрывающих его репутацию, </a:t>
            </a:r>
            <a:r>
              <a:rPr lang="ru-RU" sz="2000" b="1" dirty="0" smtClean="0">
                <a:solidFill>
                  <a:srgbClr val="FF0000"/>
                </a:solidFill>
                <a:latin typeface="DactilHand31" pitchFamily="2" charset="0"/>
                <a:cs typeface="Courier New" panose="02070309020205020404" pitchFamily="49" charset="0"/>
              </a:rPr>
              <a:t>наказывается</a:t>
            </a:r>
            <a:r>
              <a:rPr lang="ru-RU" sz="2000" b="1" dirty="0" smtClean="0">
                <a:latin typeface="DactilHand31" pitchFamily="2" charset="0"/>
                <a:cs typeface="Courier New" panose="02070309020205020404" pitchFamily="49" charset="0"/>
              </a:rPr>
              <a:t> штрафом в размере до 80 000 рублей или в размере заработной платы или иного дохода осужденного за период до 6-ти месяцев, либо обязательными работами на срок от 120 до 180 часов, либо исправительными работами на срок до 1-го года.</a:t>
            </a:r>
            <a:endParaRPr lang="ru-RU" sz="2000" b="1" dirty="0">
              <a:latin typeface="DactilHand31" pitchFamily="2" charset="0"/>
              <a:cs typeface="Courier New" panose="02070309020205020404" pitchFamily="49" charset="0"/>
            </a:endParaRPr>
          </a:p>
        </p:txBody>
      </p:sp>
      <p:pic>
        <p:nvPicPr>
          <p:cNvPr id="9" name="Рисунок 8"/>
          <p:cNvPicPr>
            <a:picLocks noChangeAspect="1"/>
          </p:cNvPicPr>
          <p:nvPr/>
        </p:nvPicPr>
        <p:blipFill rotWithShape="1">
          <a:blip r:embed="rId2"/>
          <a:srcRect l="4074" t="6814" r="4814" b="6814"/>
          <a:stretch/>
        </p:blipFill>
        <p:spPr>
          <a:xfrm>
            <a:off x="7738532" y="948267"/>
            <a:ext cx="4453468" cy="1286933"/>
          </a:xfrm>
          <a:prstGeom prst="rect">
            <a:avLst/>
          </a:prstGeom>
        </p:spPr>
      </p:pic>
      <p:sp>
        <p:nvSpPr>
          <p:cNvPr id="10" name="Заголовок 3"/>
          <p:cNvSpPr txBox="1">
            <a:spLocks/>
          </p:cNvSpPr>
          <p:nvPr/>
        </p:nvSpPr>
        <p:spPr>
          <a:xfrm>
            <a:off x="7738532" y="1253069"/>
            <a:ext cx="4453468" cy="77893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2400" b="1" dirty="0" smtClean="0">
                <a:latin typeface="DactilHand31" pitchFamily="2" charset="0"/>
                <a:cs typeface="Courier New" panose="02070309020205020404" pitchFamily="49" charset="0"/>
              </a:rPr>
              <a:t>Скажешь худое – услышишь худшее.</a:t>
            </a:r>
            <a:endParaRPr lang="ru-RU" sz="2400" b="1" dirty="0">
              <a:latin typeface="DactilHand31" pitchFamily="2" charset="0"/>
              <a:cs typeface="Courier New" panose="02070309020205020404" pitchFamily="49" charset="0"/>
            </a:endParaRPr>
          </a:p>
        </p:txBody>
      </p:sp>
      <p:pic>
        <p:nvPicPr>
          <p:cNvPr id="3" name="Рисунок 2"/>
          <p:cNvPicPr>
            <a:picLocks noChangeAspect="1"/>
          </p:cNvPicPr>
          <p:nvPr/>
        </p:nvPicPr>
        <p:blipFill rotWithShape="1">
          <a:blip r:embed="rId3">
            <a:extLst>
              <a:ext uri="{28A0092B-C50C-407E-A947-70E740481C1C}">
                <a14:useLocalDpi xmlns:a14="http://schemas.microsoft.com/office/drawing/2010/main" val="0"/>
              </a:ext>
            </a:extLst>
          </a:blip>
          <a:srcRect l="43208" t="8889" r="26909" b="68148"/>
          <a:stretch/>
        </p:blipFill>
        <p:spPr>
          <a:xfrm rot="5400000">
            <a:off x="93133" y="2400301"/>
            <a:ext cx="3522142" cy="3666072"/>
          </a:xfrm>
          <a:prstGeom prst="rect">
            <a:avLst/>
          </a:prstGeom>
        </p:spPr>
      </p:pic>
      <p:pic>
        <p:nvPicPr>
          <p:cNvPr id="11" name="Рисунок 10"/>
          <p:cNvPicPr>
            <a:picLocks noChangeAspect="1"/>
          </p:cNvPicPr>
          <p:nvPr/>
        </p:nvPicPr>
        <p:blipFill rotWithShape="1">
          <a:blip r:embed="rId4">
            <a:extLst>
              <a:ext uri="{28A0092B-C50C-407E-A947-70E740481C1C}">
                <a14:useLocalDpi xmlns:a14="http://schemas.microsoft.com/office/drawing/2010/main" val="0"/>
              </a:ext>
            </a:extLst>
          </a:blip>
          <a:srcRect l="48982" t="10124" r="21475" b="67160"/>
          <a:stretch/>
        </p:blipFill>
        <p:spPr>
          <a:xfrm rot="5400000">
            <a:off x="8678328" y="2548474"/>
            <a:ext cx="3522142" cy="3505200"/>
          </a:xfrm>
          <a:prstGeom prst="rect">
            <a:avLst/>
          </a:prstGeom>
        </p:spPr>
      </p:pic>
    </p:spTree>
    <p:extLst>
      <p:ext uri="{BB962C8B-B14F-4D97-AF65-F5344CB8AC3E}">
        <p14:creationId xmlns:p14="http://schemas.microsoft.com/office/powerpoint/2010/main" val="202145727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srcRect l="4074" t="6814" r="4814" b="6814"/>
          <a:stretch/>
        </p:blipFill>
        <p:spPr>
          <a:xfrm>
            <a:off x="0" y="931334"/>
            <a:ext cx="4453468" cy="1286933"/>
          </a:xfrm>
          <a:prstGeom prst="rect">
            <a:avLst/>
          </a:prstGeom>
        </p:spPr>
      </p:pic>
      <p:sp>
        <p:nvSpPr>
          <p:cNvPr id="4" name="Заголовок 3"/>
          <p:cNvSpPr>
            <a:spLocks noGrp="1"/>
          </p:cNvSpPr>
          <p:nvPr>
            <p:ph type="title"/>
          </p:nvPr>
        </p:nvSpPr>
        <p:spPr>
          <a:xfrm>
            <a:off x="905932" y="144991"/>
            <a:ext cx="10515600" cy="600077"/>
          </a:xfrm>
        </p:spPr>
        <p:txBody>
          <a:bodyPr>
            <a:noAutofit/>
          </a:bodyPr>
          <a:lstStyle/>
          <a:p>
            <a:pPr algn="ctr"/>
            <a:r>
              <a:rPr lang="ru-RU" sz="4000" b="1" dirty="0" smtClean="0">
                <a:solidFill>
                  <a:srgbClr val="FF0000"/>
                </a:solidFill>
                <a:latin typeface="Courier New" panose="02070309020205020404" pitchFamily="49" charset="0"/>
                <a:cs typeface="Courier New" panose="02070309020205020404" pitchFamily="49" charset="0"/>
              </a:rPr>
              <a:t>СТАТЬЯ 130. </a:t>
            </a:r>
            <a:r>
              <a:rPr lang="ru-RU" sz="4000" b="1" smtClean="0">
                <a:latin typeface="Courier New" panose="02070309020205020404" pitchFamily="49" charset="0"/>
                <a:cs typeface="Courier New" panose="02070309020205020404" pitchFamily="49" charset="0"/>
              </a:rPr>
              <a:t>Оскорбление.</a:t>
            </a:r>
            <a:endParaRPr lang="ru-RU" sz="4000" b="1" dirty="0">
              <a:latin typeface="Courier New" panose="02070309020205020404" pitchFamily="49" charset="0"/>
              <a:cs typeface="Courier New" panose="02070309020205020404" pitchFamily="49" charset="0"/>
            </a:endParaRPr>
          </a:p>
        </p:txBody>
      </p:sp>
      <p:sp>
        <p:nvSpPr>
          <p:cNvPr id="5" name="Заголовок 3"/>
          <p:cNvSpPr txBox="1">
            <a:spLocks/>
          </p:cNvSpPr>
          <p:nvPr/>
        </p:nvSpPr>
        <p:spPr>
          <a:xfrm>
            <a:off x="0" y="1185333"/>
            <a:ext cx="4453468" cy="77893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2400" b="1" dirty="0" smtClean="0">
                <a:latin typeface="Courier New" panose="02070309020205020404" pitchFamily="49" charset="0"/>
                <a:cs typeface="Courier New" panose="02070309020205020404" pitchFamily="49" charset="0"/>
              </a:rPr>
              <a:t>Собака лает – </a:t>
            </a:r>
          </a:p>
          <a:p>
            <a:pPr algn="ctr"/>
            <a:r>
              <a:rPr lang="ru-RU" sz="2400" b="1" dirty="0" smtClean="0">
                <a:latin typeface="Courier New" panose="02070309020205020404" pitchFamily="49" charset="0"/>
                <a:cs typeface="Courier New" panose="02070309020205020404" pitchFamily="49" charset="0"/>
              </a:rPr>
              <a:t>ветер носит</a:t>
            </a:r>
            <a:r>
              <a:rPr lang="ru-RU" sz="2400" b="1" dirty="0" smtClean="0">
                <a:latin typeface="Courier New" panose="02070309020205020404" pitchFamily="49" charset="0"/>
                <a:cs typeface="Courier New" panose="02070309020205020404" pitchFamily="49" charset="0"/>
              </a:rPr>
              <a:t>.</a:t>
            </a:r>
            <a:endParaRPr lang="ru-RU" sz="2400" b="1" dirty="0">
              <a:latin typeface="Courier New" panose="02070309020205020404" pitchFamily="49" charset="0"/>
              <a:cs typeface="Courier New" panose="02070309020205020404" pitchFamily="49" charset="0"/>
            </a:endParaRPr>
          </a:p>
        </p:txBody>
      </p:sp>
      <p:sp>
        <p:nvSpPr>
          <p:cNvPr id="8" name="Заголовок 3"/>
          <p:cNvSpPr txBox="1">
            <a:spLocks/>
          </p:cNvSpPr>
          <p:nvPr/>
        </p:nvSpPr>
        <p:spPr>
          <a:xfrm>
            <a:off x="3771900" y="2252136"/>
            <a:ext cx="4783664" cy="438573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ru-RU" sz="2200" b="1" dirty="0" smtClean="0">
                <a:solidFill>
                  <a:srgbClr val="FF0000"/>
                </a:solidFill>
                <a:latin typeface="Courier New" panose="02070309020205020404" pitchFamily="49" charset="0"/>
                <a:cs typeface="Courier New" panose="02070309020205020404" pitchFamily="49" charset="0"/>
              </a:rPr>
              <a:t>Оскорбление,</a:t>
            </a:r>
            <a:r>
              <a:rPr lang="ru-RU" sz="2200" b="1" dirty="0" smtClean="0">
                <a:latin typeface="Courier New" panose="02070309020205020404" pitchFamily="49" charset="0"/>
                <a:cs typeface="Courier New" panose="02070309020205020404" pitchFamily="49" charset="0"/>
              </a:rPr>
              <a:t> </a:t>
            </a:r>
            <a:r>
              <a:rPr lang="ru-RU" sz="2200" b="1" dirty="0" smtClean="0">
                <a:latin typeface="Courier New" panose="02070309020205020404" pitchFamily="49" charset="0"/>
                <a:cs typeface="Courier New" panose="02070309020205020404" pitchFamily="49" charset="0"/>
              </a:rPr>
              <a:t>то </a:t>
            </a:r>
            <a:r>
              <a:rPr lang="ru-RU" sz="2200" b="1" dirty="0" smtClean="0">
                <a:latin typeface="Courier New" panose="02070309020205020404" pitchFamily="49" charset="0"/>
                <a:cs typeface="Courier New" panose="02070309020205020404" pitchFamily="49" charset="0"/>
              </a:rPr>
              <a:t>есть унижение чести и достоинства другого лица, выраженное в неприличной форме, - </a:t>
            </a:r>
            <a:r>
              <a:rPr lang="ru-RU" sz="2200" b="1" dirty="0" smtClean="0">
                <a:solidFill>
                  <a:srgbClr val="FF0000"/>
                </a:solidFill>
                <a:latin typeface="Courier New" panose="02070309020205020404" pitchFamily="49" charset="0"/>
                <a:cs typeface="Courier New" panose="02070309020205020404" pitchFamily="49" charset="0"/>
              </a:rPr>
              <a:t>наказывается</a:t>
            </a:r>
            <a:r>
              <a:rPr lang="ru-RU" sz="2200" b="1" dirty="0" smtClean="0">
                <a:latin typeface="Courier New" panose="02070309020205020404" pitchFamily="49" charset="0"/>
                <a:cs typeface="Courier New" panose="02070309020205020404" pitchFamily="49" charset="0"/>
              </a:rPr>
              <a:t> штрафом в размере до 40 000 рублей или в размере заработной платы или иного дохода осужденного за период до трёх месяцев, либо обязательными работами на срок до 120 часов, либо исправительными работами на срок до шести месяцев.</a:t>
            </a:r>
            <a:endParaRPr lang="ru-RU" sz="2200" b="1" dirty="0">
              <a:latin typeface="Courier New" panose="02070309020205020404" pitchFamily="49" charset="0"/>
              <a:cs typeface="Courier New" panose="02070309020205020404" pitchFamily="49" charset="0"/>
            </a:endParaRPr>
          </a:p>
        </p:txBody>
      </p:sp>
      <p:pic>
        <p:nvPicPr>
          <p:cNvPr id="9" name="Рисунок 8"/>
          <p:cNvPicPr>
            <a:picLocks noChangeAspect="1"/>
          </p:cNvPicPr>
          <p:nvPr/>
        </p:nvPicPr>
        <p:blipFill rotWithShape="1">
          <a:blip r:embed="rId2"/>
          <a:srcRect l="4074" t="6814" r="4814" b="6814"/>
          <a:stretch/>
        </p:blipFill>
        <p:spPr>
          <a:xfrm>
            <a:off x="7738532" y="948267"/>
            <a:ext cx="4453468" cy="1286933"/>
          </a:xfrm>
          <a:prstGeom prst="rect">
            <a:avLst/>
          </a:prstGeom>
        </p:spPr>
      </p:pic>
      <p:sp>
        <p:nvSpPr>
          <p:cNvPr id="10" name="Заголовок 3"/>
          <p:cNvSpPr txBox="1">
            <a:spLocks/>
          </p:cNvSpPr>
          <p:nvPr/>
        </p:nvSpPr>
        <p:spPr>
          <a:xfrm>
            <a:off x="7738532" y="1253069"/>
            <a:ext cx="4453468" cy="77893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2400" b="1" dirty="0" smtClean="0">
                <a:latin typeface="Courier New" panose="02070309020205020404" pitchFamily="49" charset="0"/>
                <a:cs typeface="Courier New" panose="02070309020205020404" pitchFamily="49" charset="0"/>
              </a:rPr>
              <a:t>Ссора до добра </a:t>
            </a:r>
          </a:p>
          <a:p>
            <a:pPr algn="ctr"/>
            <a:r>
              <a:rPr lang="ru-RU" sz="2400" b="1" dirty="0" smtClean="0">
                <a:latin typeface="Courier New" panose="02070309020205020404" pitchFamily="49" charset="0"/>
                <a:cs typeface="Courier New" panose="02070309020205020404" pitchFamily="49" charset="0"/>
              </a:rPr>
              <a:t>не доводит.</a:t>
            </a:r>
            <a:endParaRPr lang="ru-RU" sz="2400" b="1" dirty="0">
              <a:latin typeface="Courier New" panose="02070309020205020404" pitchFamily="49" charset="0"/>
              <a:cs typeface="Courier New" panose="02070309020205020404" pitchFamily="49" charset="0"/>
            </a:endParaRPr>
          </a:p>
        </p:txBody>
      </p:sp>
      <p:pic>
        <p:nvPicPr>
          <p:cNvPr id="6" name="Рисунок 5"/>
          <p:cNvPicPr>
            <a:picLocks noChangeAspect="1"/>
          </p:cNvPicPr>
          <p:nvPr/>
        </p:nvPicPr>
        <p:blipFill rotWithShape="1">
          <a:blip r:embed="rId3">
            <a:extLst>
              <a:ext uri="{28A0092B-C50C-407E-A947-70E740481C1C}">
                <a14:useLocalDpi xmlns:a14="http://schemas.microsoft.com/office/drawing/2010/main" val="0"/>
              </a:ext>
            </a:extLst>
          </a:blip>
          <a:srcRect l="45586" t="8889" r="25550" b="68642"/>
          <a:stretch/>
        </p:blipFill>
        <p:spPr>
          <a:xfrm rot="5400000">
            <a:off x="82549" y="2389722"/>
            <a:ext cx="3522143" cy="3687240"/>
          </a:xfrm>
          <a:prstGeom prst="rect">
            <a:avLst/>
          </a:prstGeom>
        </p:spPr>
      </p:pic>
      <p:pic>
        <p:nvPicPr>
          <p:cNvPr id="7" name="Рисунок 6"/>
          <p:cNvPicPr>
            <a:picLocks noChangeAspect="1"/>
          </p:cNvPicPr>
          <p:nvPr/>
        </p:nvPicPr>
        <p:blipFill rotWithShape="1">
          <a:blip r:embed="rId4">
            <a:extLst>
              <a:ext uri="{28A0092B-C50C-407E-A947-70E740481C1C}">
                <a14:useLocalDpi xmlns:a14="http://schemas.microsoft.com/office/drawing/2010/main" val="0"/>
              </a:ext>
            </a:extLst>
          </a:blip>
          <a:srcRect l="46944" t="9876" r="24532" b="67655"/>
          <a:stretch/>
        </p:blipFill>
        <p:spPr>
          <a:xfrm rot="5400000">
            <a:off x="8678330" y="2480744"/>
            <a:ext cx="3522142" cy="3505198"/>
          </a:xfrm>
          <a:prstGeom prst="rect">
            <a:avLst/>
          </a:prstGeom>
        </p:spPr>
      </p:pic>
    </p:spTree>
    <p:extLst>
      <p:ext uri="{BB962C8B-B14F-4D97-AF65-F5344CB8AC3E}">
        <p14:creationId xmlns:p14="http://schemas.microsoft.com/office/powerpoint/2010/main" val="336033580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srcRect l="4074" t="6814" r="4814" b="6814"/>
          <a:stretch/>
        </p:blipFill>
        <p:spPr>
          <a:xfrm>
            <a:off x="0" y="931334"/>
            <a:ext cx="4453468" cy="1286933"/>
          </a:xfrm>
          <a:prstGeom prst="rect">
            <a:avLst/>
          </a:prstGeom>
        </p:spPr>
      </p:pic>
      <p:sp>
        <p:nvSpPr>
          <p:cNvPr id="4" name="Заголовок 3"/>
          <p:cNvSpPr>
            <a:spLocks noGrp="1"/>
          </p:cNvSpPr>
          <p:nvPr>
            <p:ph type="title"/>
          </p:nvPr>
        </p:nvSpPr>
        <p:spPr>
          <a:xfrm>
            <a:off x="905932" y="144991"/>
            <a:ext cx="10515600" cy="600077"/>
          </a:xfrm>
        </p:spPr>
        <p:txBody>
          <a:bodyPr>
            <a:noAutofit/>
          </a:bodyPr>
          <a:lstStyle/>
          <a:p>
            <a:pPr algn="ctr"/>
            <a:r>
              <a:rPr lang="ru-RU" sz="4000" b="1" dirty="0" smtClean="0">
                <a:solidFill>
                  <a:srgbClr val="FF0000"/>
                </a:solidFill>
                <a:latin typeface="DactilHand31" pitchFamily="2" charset="0"/>
                <a:cs typeface="Courier New" panose="02070309020205020404" pitchFamily="49" charset="0"/>
              </a:rPr>
              <a:t>СТАТЬЯ 130. </a:t>
            </a:r>
            <a:r>
              <a:rPr lang="ru-RU" sz="4000" b="1" dirty="0" smtClean="0">
                <a:latin typeface="DactilHand31" pitchFamily="2" charset="0"/>
                <a:cs typeface="Courier New" panose="02070309020205020404" pitchFamily="49" charset="0"/>
              </a:rPr>
              <a:t>Оскорбление.</a:t>
            </a:r>
            <a:endParaRPr lang="ru-RU" sz="4000" b="1" dirty="0">
              <a:latin typeface="DactilHand31" pitchFamily="2" charset="0"/>
              <a:cs typeface="Courier New" panose="02070309020205020404" pitchFamily="49" charset="0"/>
            </a:endParaRPr>
          </a:p>
        </p:txBody>
      </p:sp>
      <p:sp>
        <p:nvSpPr>
          <p:cNvPr id="5" name="Заголовок 3"/>
          <p:cNvSpPr txBox="1">
            <a:spLocks/>
          </p:cNvSpPr>
          <p:nvPr/>
        </p:nvSpPr>
        <p:spPr>
          <a:xfrm>
            <a:off x="0" y="1185333"/>
            <a:ext cx="4453468" cy="77893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2400" b="1" dirty="0" smtClean="0">
                <a:latin typeface="DactilHand31" pitchFamily="2" charset="0"/>
                <a:cs typeface="Courier New" panose="02070309020205020404" pitchFamily="49" charset="0"/>
              </a:rPr>
              <a:t>Собака лает – </a:t>
            </a:r>
          </a:p>
          <a:p>
            <a:pPr algn="ctr"/>
            <a:r>
              <a:rPr lang="ru-RU" sz="2400" b="1" dirty="0" smtClean="0">
                <a:latin typeface="DactilHand31" pitchFamily="2" charset="0"/>
                <a:cs typeface="Courier New" panose="02070309020205020404" pitchFamily="49" charset="0"/>
              </a:rPr>
              <a:t>ветер носит</a:t>
            </a:r>
            <a:r>
              <a:rPr lang="ru-RU" sz="2400" b="1" dirty="0" smtClean="0">
                <a:latin typeface="DactilHand31" pitchFamily="2" charset="0"/>
                <a:cs typeface="Courier New" panose="02070309020205020404" pitchFamily="49" charset="0"/>
              </a:rPr>
              <a:t>.</a:t>
            </a:r>
            <a:endParaRPr lang="ru-RU" sz="2400" b="1" dirty="0">
              <a:latin typeface="DactilHand31" pitchFamily="2" charset="0"/>
              <a:cs typeface="Courier New" panose="02070309020205020404" pitchFamily="49" charset="0"/>
            </a:endParaRPr>
          </a:p>
        </p:txBody>
      </p:sp>
      <p:sp>
        <p:nvSpPr>
          <p:cNvPr id="8" name="Заголовок 3"/>
          <p:cNvSpPr txBox="1">
            <a:spLocks/>
          </p:cNvSpPr>
          <p:nvPr/>
        </p:nvSpPr>
        <p:spPr>
          <a:xfrm>
            <a:off x="3771900" y="2252136"/>
            <a:ext cx="4783664" cy="438573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ru-RU" sz="2200" b="1" dirty="0" smtClean="0">
                <a:solidFill>
                  <a:srgbClr val="FF0000"/>
                </a:solidFill>
                <a:latin typeface="DactilHand31" pitchFamily="2" charset="0"/>
                <a:cs typeface="Courier New" panose="02070309020205020404" pitchFamily="49" charset="0"/>
              </a:rPr>
              <a:t>Оскорбление,</a:t>
            </a:r>
            <a:r>
              <a:rPr lang="ru-RU" sz="2200" b="1" dirty="0" smtClean="0">
                <a:latin typeface="DactilHand31" pitchFamily="2" charset="0"/>
                <a:cs typeface="Courier New" panose="02070309020205020404" pitchFamily="49" charset="0"/>
              </a:rPr>
              <a:t> </a:t>
            </a:r>
            <a:r>
              <a:rPr lang="ru-RU" sz="2200" b="1" dirty="0" smtClean="0">
                <a:latin typeface="DactilHand31" pitchFamily="2" charset="0"/>
                <a:cs typeface="Courier New" panose="02070309020205020404" pitchFamily="49" charset="0"/>
              </a:rPr>
              <a:t>то </a:t>
            </a:r>
            <a:r>
              <a:rPr lang="ru-RU" sz="2200" b="1" dirty="0" smtClean="0">
                <a:latin typeface="DactilHand31" pitchFamily="2" charset="0"/>
                <a:cs typeface="Courier New" panose="02070309020205020404" pitchFamily="49" charset="0"/>
              </a:rPr>
              <a:t>есть унижение чести и достоинства другого лица, выраженное в неприличной форме, - </a:t>
            </a:r>
            <a:r>
              <a:rPr lang="ru-RU" sz="2200" b="1" dirty="0" smtClean="0">
                <a:solidFill>
                  <a:srgbClr val="FF0000"/>
                </a:solidFill>
                <a:latin typeface="DactilHand31" pitchFamily="2" charset="0"/>
                <a:cs typeface="Courier New" panose="02070309020205020404" pitchFamily="49" charset="0"/>
              </a:rPr>
              <a:t>наказывается</a:t>
            </a:r>
            <a:r>
              <a:rPr lang="ru-RU" sz="2200" b="1" dirty="0" smtClean="0">
                <a:latin typeface="DactilHand31" pitchFamily="2" charset="0"/>
                <a:cs typeface="Courier New" panose="02070309020205020404" pitchFamily="49" charset="0"/>
              </a:rPr>
              <a:t> штрафом в размере до 40 000 рублей или в размере заработной платы или иного дохода осужденного за период до трёх месяцев, либо обязательными работами на срок до 120 часов, либо исправительными работами на срок до шести месяцев.</a:t>
            </a:r>
            <a:endParaRPr lang="ru-RU" sz="2200" b="1" dirty="0">
              <a:latin typeface="DactilHand31" pitchFamily="2" charset="0"/>
              <a:cs typeface="Courier New" panose="02070309020205020404" pitchFamily="49" charset="0"/>
            </a:endParaRPr>
          </a:p>
        </p:txBody>
      </p:sp>
      <p:pic>
        <p:nvPicPr>
          <p:cNvPr id="9" name="Рисунок 8"/>
          <p:cNvPicPr>
            <a:picLocks noChangeAspect="1"/>
          </p:cNvPicPr>
          <p:nvPr/>
        </p:nvPicPr>
        <p:blipFill rotWithShape="1">
          <a:blip r:embed="rId2"/>
          <a:srcRect l="4074" t="6814" r="4814" b="6814"/>
          <a:stretch/>
        </p:blipFill>
        <p:spPr>
          <a:xfrm>
            <a:off x="7738532" y="948267"/>
            <a:ext cx="4453468" cy="1286933"/>
          </a:xfrm>
          <a:prstGeom prst="rect">
            <a:avLst/>
          </a:prstGeom>
        </p:spPr>
      </p:pic>
      <p:sp>
        <p:nvSpPr>
          <p:cNvPr id="10" name="Заголовок 3"/>
          <p:cNvSpPr txBox="1">
            <a:spLocks/>
          </p:cNvSpPr>
          <p:nvPr/>
        </p:nvSpPr>
        <p:spPr>
          <a:xfrm>
            <a:off x="7738532" y="1253069"/>
            <a:ext cx="4453468" cy="77893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2400" b="1" dirty="0" smtClean="0">
                <a:latin typeface="DactilHand31" pitchFamily="2" charset="0"/>
                <a:cs typeface="Courier New" panose="02070309020205020404" pitchFamily="49" charset="0"/>
              </a:rPr>
              <a:t>Ссора до добра </a:t>
            </a:r>
          </a:p>
          <a:p>
            <a:pPr algn="ctr"/>
            <a:r>
              <a:rPr lang="ru-RU" sz="2400" b="1" dirty="0" smtClean="0">
                <a:latin typeface="DactilHand31" pitchFamily="2" charset="0"/>
                <a:cs typeface="Courier New" panose="02070309020205020404" pitchFamily="49" charset="0"/>
              </a:rPr>
              <a:t>не доводит.</a:t>
            </a:r>
            <a:endParaRPr lang="ru-RU" sz="2400" b="1" dirty="0">
              <a:latin typeface="DactilHand31" pitchFamily="2" charset="0"/>
              <a:cs typeface="Courier New" panose="02070309020205020404" pitchFamily="49" charset="0"/>
            </a:endParaRPr>
          </a:p>
        </p:txBody>
      </p:sp>
      <p:pic>
        <p:nvPicPr>
          <p:cNvPr id="6" name="Рисунок 5"/>
          <p:cNvPicPr>
            <a:picLocks noChangeAspect="1"/>
          </p:cNvPicPr>
          <p:nvPr/>
        </p:nvPicPr>
        <p:blipFill rotWithShape="1">
          <a:blip r:embed="rId3">
            <a:extLst>
              <a:ext uri="{28A0092B-C50C-407E-A947-70E740481C1C}">
                <a14:useLocalDpi xmlns:a14="http://schemas.microsoft.com/office/drawing/2010/main" val="0"/>
              </a:ext>
            </a:extLst>
          </a:blip>
          <a:srcRect l="45586" t="8889" r="25550" b="68642"/>
          <a:stretch/>
        </p:blipFill>
        <p:spPr>
          <a:xfrm rot="5400000">
            <a:off x="82549" y="2389722"/>
            <a:ext cx="3522143" cy="3687240"/>
          </a:xfrm>
          <a:prstGeom prst="rect">
            <a:avLst/>
          </a:prstGeom>
        </p:spPr>
      </p:pic>
      <p:pic>
        <p:nvPicPr>
          <p:cNvPr id="7" name="Рисунок 6"/>
          <p:cNvPicPr>
            <a:picLocks noChangeAspect="1"/>
          </p:cNvPicPr>
          <p:nvPr/>
        </p:nvPicPr>
        <p:blipFill rotWithShape="1">
          <a:blip r:embed="rId4">
            <a:extLst>
              <a:ext uri="{28A0092B-C50C-407E-A947-70E740481C1C}">
                <a14:useLocalDpi xmlns:a14="http://schemas.microsoft.com/office/drawing/2010/main" val="0"/>
              </a:ext>
            </a:extLst>
          </a:blip>
          <a:srcRect l="46944" t="9876" r="24532" b="67655"/>
          <a:stretch/>
        </p:blipFill>
        <p:spPr>
          <a:xfrm rot="5400000">
            <a:off x="8678330" y="2480744"/>
            <a:ext cx="3522142" cy="3505198"/>
          </a:xfrm>
          <a:prstGeom prst="rect">
            <a:avLst/>
          </a:prstGeom>
        </p:spPr>
      </p:pic>
    </p:spTree>
    <p:extLst>
      <p:ext uri="{BB962C8B-B14F-4D97-AF65-F5344CB8AC3E}">
        <p14:creationId xmlns:p14="http://schemas.microsoft.com/office/powerpoint/2010/main" val="191261635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srcRect l="4074" t="6814" r="4814" b="6814"/>
          <a:stretch/>
        </p:blipFill>
        <p:spPr>
          <a:xfrm>
            <a:off x="0" y="931334"/>
            <a:ext cx="4453468" cy="1286933"/>
          </a:xfrm>
          <a:prstGeom prst="rect">
            <a:avLst/>
          </a:prstGeom>
        </p:spPr>
      </p:pic>
      <p:sp>
        <p:nvSpPr>
          <p:cNvPr id="4" name="Заголовок 3"/>
          <p:cNvSpPr>
            <a:spLocks noGrp="1"/>
          </p:cNvSpPr>
          <p:nvPr>
            <p:ph type="title"/>
          </p:nvPr>
        </p:nvSpPr>
        <p:spPr>
          <a:xfrm>
            <a:off x="905932" y="144991"/>
            <a:ext cx="10515600" cy="600077"/>
          </a:xfrm>
        </p:spPr>
        <p:txBody>
          <a:bodyPr>
            <a:noAutofit/>
          </a:bodyPr>
          <a:lstStyle/>
          <a:p>
            <a:pPr algn="ctr"/>
            <a:r>
              <a:rPr lang="ru-RU" sz="4000" b="1" dirty="0" smtClean="0">
                <a:solidFill>
                  <a:srgbClr val="FF0000"/>
                </a:solidFill>
                <a:latin typeface="Courier New" panose="02070309020205020404" pitchFamily="49" charset="0"/>
                <a:cs typeface="Courier New" panose="02070309020205020404" pitchFamily="49" charset="0"/>
              </a:rPr>
              <a:t>СТАТЬЯ </a:t>
            </a:r>
            <a:r>
              <a:rPr lang="ru-RU" sz="4000" b="1" dirty="0" smtClean="0">
                <a:solidFill>
                  <a:srgbClr val="FF0000"/>
                </a:solidFill>
                <a:latin typeface="Courier New" panose="02070309020205020404" pitchFamily="49" charset="0"/>
                <a:cs typeface="Courier New" panose="02070309020205020404" pitchFamily="49" charset="0"/>
              </a:rPr>
              <a:t>158. </a:t>
            </a:r>
            <a:r>
              <a:rPr lang="ru-RU" sz="4000" b="1" dirty="0" smtClean="0">
                <a:latin typeface="Courier New" panose="02070309020205020404" pitchFamily="49" charset="0"/>
                <a:cs typeface="Courier New" panose="02070309020205020404" pitchFamily="49" charset="0"/>
              </a:rPr>
              <a:t>Кража.</a:t>
            </a:r>
            <a:endParaRPr lang="ru-RU" sz="4000" b="1" dirty="0">
              <a:latin typeface="Courier New" panose="02070309020205020404" pitchFamily="49" charset="0"/>
              <a:cs typeface="Courier New" panose="02070309020205020404" pitchFamily="49" charset="0"/>
            </a:endParaRPr>
          </a:p>
        </p:txBody>
      </p:sp>
      <p:sp>
        <p:nvSpPr>
          <p:cNvPr id="5" name="Заголовок 3"/>
          <p:cNvSpPr txBox="1">
            <a:spLocks/>
          </p:cNvSpPr>
          <p:nvPr/>
        </p:nvSpPr>
        <p:spPr>
          <a:xfrm>
            <a:off x="0" y="1185333"/>
            <a:ext cx="4453468" cy="77893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2400" b="1" dirty="0" smtClean="0">
                <a:latin typeface="Courier New" panose="02070309020205020404" pitchFamily="49" charset="0"/>
                <a:cs typeface="Courier New" panose="02070309020205020404" pitchFamily="49" charset="0"/>
              </a:rPr>
              <a:t>Чужое добро </a:t>
            </a:r>
          </a:p>
          <a:p>
            <a:pPr algn="ctr"/>
            <a:r>
              <a:rPr lang="ru-RU" sz="2400" b="1" dirty="0" smtClean="0">
                <a:latin typeface="Courier New" panose="02070309020205020404" pitchFamily="49" charset="0"/>
                <a:cs typeface="Courier New" panose="02070309020205020404" pitchFamily="49" charset="0"/>
              </a:rPr>
              <a:t>в прок не идёт.</a:t>
            </a:r>
            <a:endParaRPr lang="ru-RU" sz="2400" b="1" dirty="0">
              <a:latin typeface="Courier New" panose="02070309020205020404" pitchFamily="49" charset="0"/>
              <a:cs typeface="Courier New" panose="02070309020205020404" pitchFamily="49" charset="0"/>
            </a:endParaRPr>
          </a:p>
        </p:txBody>
      </p:sp>
      <p:sp>
        <p:nvSpPr>
          <p:cNvPr id="8" name="Заголовок 3"/>
          <p:cNvSpPr txBox="1">
            <a:spLocks/>
          </p:cNvSpPr>
          <p:nvPr/>
        </p:nvSpPr>
        <p:spPr>
          <a:xfrm>
            <a:off x="3771900" y="2252136"/>
            <a:ext cx="4783664" cy="438573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ru-RU" sz="2000" b="1" dirty="0" smtClean="0">
                <a:solidFill>
                  <a:srgbClr val="FF0000"/>
                </a:solidFill>
                <a:latin typeface="Courier New" panose="02070309020205020404" pitchFamily="49" charset="0"/>
                <a:cs typeface="Courier New" panose="02070309020205020404" pitchFamily="49" charset="0"/>
              </a:rPr>
              <a:t>Кража,</a:t>
            </a:r>
            <a:r>
              <a:rPr lang="ru-RU" sz="2000" b="1" dirty="0" smtClean="0">
                <a:latin typeface="Courier New" panose="02070309020205020404" pitchFamily="49" charset="0"/>
                <a:cs typeface="Courier New" panose="02070309020205020404" pitchFamily="49" charset="0"/>
              </a:rPr>
              <a:t> </a:t>
            </a:r>
            <a:r>
              <a:rPr lang="ru-RU" sz="2000" b="1" dirty="0" smtClean="0">
                <a:latin typeface="Courier New" panose="02070309020205020404" pitchFamily="49" charset="0"/>
                <a:cs typeface="Courier New" panose="02070309020205020404" pitchFamily="49" charset="0"/>
              </a:rPr>
              <a:t>то </a:t>
            </a:r>
            <a:r>
              <a:rPr lang="ru-RU" sz="2000" b="1" dirty="0" smtClean="0">
                <a:latin typeface="Courier New" panose="02070309020205020404" pitchFamily="49" charset="0"/>
                <a:cs typeface="Courier New" panose="02070309020205020404" pitchFamily="49" charset="0"/>
              </a:rPr>
              <a:t>есть тайное хищение чужого имущества, - </a:t>
            </a:r>
            <a:r>
              <a:rPr lang="ru-RU" sz="2000" b="1" dirty="0" smtClean="0">
                <a:solidFill>
                  <a:srgbClr val="FF0000"/>
                </a:solidFill>
                <a:latin typeface="Courier New" panose="02070309020205020404" pitchFamily="49" charset="0"/>
                <a:cs typeface="Courier New" panose="02070309020205020404" pitchFamily="49" charset="0"/>
              </a:rPr>
              <a:t>наказывается</a:t>
            </a:r>
            <a:r>
              <a:rPr lang="ru-RU" sz="2000" b="1" dirty="0" smtClean="0">
                <a:latin typeface="Courier New" panose="02070309020205020404" pitchFamily="49" charset="0"/>
                <a:cs typeface="Courier New" panose="02070309020205020404" pitchFamily="49" charset="0"/>
              </a:rPr>
              <a:t> штрафом в размере до </a:t>
            </a:r>
            <a:r>
              <a:rPr lang="ru-RU" sz="2000" b="1" dirty="0">
                <a:latin typeface="Courier New" panose="02070309020205020404" pitchFamily="49" charset="0"/>
                <a:cs typeface="Courier New" panose="02070309020205020404" pitchFamily="49" charset="0"/>
              </a:rPr>
              <a:t>8</a:t>
            </a:r>
            <a:r>
              <a:rPr lang="ru-RU" sz="2000" b="1" dirty="0" smtClean="0">
                <a:latin typeface="Courier New" panose="02070309020205020404" pitchFamily="49" charset="0"/>
                <a:cs typeface="Courier New" panose="02070309020205020404" pitchFamily="49" charset="0"/>
              </a:rPr>
              <a:t>0 000 рублей или в размере заработной платы или иного дохода осужденного за период до шести месяцев, либо обязательными работами на срок до 180 часов, либо исправительными работами на срок от шести месяцев до одного года, либо арестом на срок от 2-х до 4-х месяцев, либо лишением свободы на срок до 2-х лет (с 14 лет).</a:t>
            </a:r>
            <a:endParaRPr lang="ru-RU" sz="2000" b="1" dirty="0">
              <a:latin typeface="Courier New" panose="02070309020205020404" pitchFamily="49" charset="0"/>
              <a:cs typeface="Courier New" panose="02070309020205020404" pitchFamily="49" charset="0"/>
            </a:endParaRPr>
          </a:p>
        </p:txBody>
      </p:sp>
      <p:pic>
        <p:nvPicPr>
          <p:cNvPr id="9" name="Рисунок 8"/>
          <p:cNvPicPr>
            <a:picLocks noChangeAspect="1"/>
          </p:cNvPicPr>
          <p:nvPr/>
        </p:nvPicPr>
        <p:blipFill rotWithShape="1">
          <a:blip r:embed="rId2"/>
          <a:srcRect l="4074" t="6814" r="4814" b="6814"/>
          <a:stretch/>
        </p:blipFill>
        <p:spPr>
          <a:xfrm>
            <a:off x="7738532" y="948267"/>
            <a:ext cx="4453468" cy="1286933"/>
          </a:xfrm>
          <a:prstGeom prst="rect">
            <a:avLst/>
          </a:prstGeom>
        </p:spPr>
      </p:pic>
      <p:sp>
        <p:nvSpPr>
          <p:cNvPr id="10" name="Заголовок 3"/>
          <p:cNvSpPr txBox="1">
            <a:spLocks/>
          </p:cNvSpPr>
          <p:nvPr/>
        </p:nvSpPr>
        <p:spPr>
          <a:xfrm>
            <a:off x="7738532" y="1185333"/>
            <a:ext cx="4453468" cy="846669"/>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2400" b="1" dirty="0" smtClean="0">
                <a:latin typeface="Courier New" panose="02070309020205020404" pitchFamily="49" charset="0"/>
                <a:cs typeface="Courier New" panose="02070309020205020404" pitchFamily="49" charset="0"/>
              </a:rPr>
              <a:t>Сколько вору не воровать, а расплаты не миновать.</a:t>
            </a:r>
            <a:endParaRPr lang="ru-RU" sz="2400" b="1" dirty="0">
              <a:latin typeface="Courier New" panose="02070309020205020404" pitchFamily="49" charset="0"/>
              <a:cs typeface="Courier New" panose="02070309020205020404" pitchFamily="49" charset="0"/>
            </a:endParaRPr>
          </a:p>
        </p:txBody>
      </p:sp>
      <p:pic>
        <p:nvPicPr>
          <p:cNvPr id="3" name="Рисунок 2"/>
          <p:cNvPicPr>
            <a:picLocks noChangeAspect="1"/>
          </p:cNvPicPr>
          <p:nvPr/>
        </p:nvPicPr>
        <p:blipFill rotWithShape="1">
          <a:blip r:embed="rId3">
            <a:extLst>
              <a:ext uri="{28A0092B-C50C-407E-A947-70E740481C1C}">
                <a14:useLocalDpi xmlns:a14="http://schemas.microsoft.com/office/drawing/2010/main" val="0"/>
              </a:ext>
            </a:extLst>
          </a:blip>
          <a:srcRect l="48303" t="8889" r="22493" b="68889"/>
          <a:stretch/>
        </p:blipFill>
        <p:spPr>
          <a:xfrm rot="5400000">
            <a:off x="67720" y="2474396"/>
            <a:ext cx="3589881" cy="3687240"/>
          </a:xfrm>
          <a:prstGeom prst="rect">
            <a:avLst/>
          </a:prstGeom>
        </p:spPr>
      </p:pic>
      <p:pic>
        <p:nvPicPr>
          <p:cNvPr id="11" name="Рисунок 10"/>
          <p:cNvPicPr>
            <a:picLocks noChangeAspect="1"/>
          </p:cNvPicPr>
          <p:nvPr/>
        </p:nvPicPr>
        <p:blipFill rotWithShape="1">
          <a:blip r:embed="rId4">
            <a:extLst>
              <a:ext uri="{28A0092B-C50C-407E-A947-70E740481C1C}">
                <a14:useLocalDpi xmlns:a14="http://schemas.microsoft.com/office/drawing/2010/main" val="0"/>
              </a:ext>
            </a:extLst>
          </a:blip>
          <a:srcRect l="44227" t="11852" r="25890" b="65679"/>
          <a:stretch/>
        </p:blipFill>
        <p:spPr>
          <a:xfrm rot="5400000">
            <a:off x="8678328" y="2446875"/>
            <a:ext cx="3522147" cy="3505196"/>
          </a:xfrm>
          <a:prstGeom prst="rect">
            <a:avLst/>
          </a:prstGeom>
        </p:spPr>
      </p:pic>
    </p:spTree>
    <p:extLst>
      <p:ext uri="{BB962C8B-B14F-4D97-AF65-F5344CB8AC3E}">
        <p14:creationId xmlns:p14="http://schemas.microsoft.com/office/powerpoint/2010/main" val="338160072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srcRect l="4074" t="6814" r="4814" b="6814"/>
          <a:stretch/>
        </p:blipFill>
        <p:spPr>
          <a:xfrm>
            <a:off x="0" y="931334"/>
            <a:ext cx="4453468" cy="1286933"/>
          </a:xfrm>
          <a:prstGeom prst="rect">
            <a:avLst/>
          </a:prstGeom>
        </p:spPr>
      </p:pic>
      <p:sp>
        <p:nvSpPr>
          <p:cNvPr id="4" name="Заголовок 3"/>
          <p:cNvSpPr>
            <a:spLocks noGrp="1"/>
          </p:cNvSpPr>
          <p:nvPr>
            <p:ph type="title"/>
          </p:nvPr>
        </p:nvSpPr>
        <p:spPr>
          <a:xfrm>
            <a:off x="905932" y="144991"/>
            <a:ext cx="10515600" cy="600077"/>
          </a:xfrm>
        </p:spPr>
        <p:txBody>
          <a:bodyPr>
            <a:noAutofit/>
          </a:bodyPr>
          <a:lstStyle/>
          <a:p>
            <a:pPr algn="ctr"/>
            <a:r>
              <a:rPr lang="ru-RU" sz="4000" b="1" dirty="0" smtClean="0">
                <a:solidFill>
                  <a:srgbClr val="FF0000"/>
                </a:solidFill>
                <a:latin typeface="DactilHand31" pitchFamily="2" charset="0"/>
                <a:cs typeface="Courier New" panose="02070309020205020404" pitchFamily="49" charset="0"/>
              </a:rPr>
              <a:t>СТАТЬЯ </a:t>
            </a:r>
            <a:r>
              <a:rPr lang="ru-RU" sz="4000" b="1" dirty="0" smtClean="0">
                <a:solidFill>
                  <a:srgbClr val="FF0000"/>
                </a:solidFill>
                <a:latin typeface="DactilHand31" pitchFamily="2" charset="0"/>
                <a:cs typeface="Courier New" panose="02070309020205020404" pitchFamily="49" charset="0"/>
              </a:rPr>
              <a:t>158. </a:t>
            </a:r>
            <a:r>
              <a:rPr lang="ru-RU" sz="4000" b="1" dirty="0" smtClean="0">
                <a:latin typeface="DactilHand31" pitchFamily="2" charset="0"/>
                <a:cs typeface="Courier New" panose="02070309020205020404" pitchFamily="49" charset="0"/>
              </a:rPr>
              <a:t>Кража.</a:t>
            </a:r>
            <a:endParaRPr lang="ru-RU" sz="4000" b="1" dirty="0">
              <a:latin typeface="DactilHand31" pitchFamily="2" charset="0"/>
              <a:cs typeface="Courier New" panose="02070309020205020404" pitchFamily="49" charset="0"/>
            </a:endParaRPr>
          </a:p>
        </p:txBody>
      </p:sp>
      <p:sp>
        <p:nvSpPr>
          <p:cNvPr id="5" name="Заголовок 3"/>
          <p:cNvSpPr txBox="1">
            <a:spLocks/>
          </p:cNvSpPr>
          <p:nvPr/>
        </p:nvSpPr>
        <p:spPr>
          <a:xfrm>
            <a:off x="0" y="1185333"/>
            <a:ext cx="4453468" cy="77893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2400" b="1" dirty="0" smtClean="0">
                <a:latin typeface="DactilHand31" pitchFamily="2" charset="0"/>
                <a:cs typeface="Courier New" panose="02070309020205020404" pitchFamily="49" charset="0"/>
              </a:rPr>
              <a:t>Чужое добро </a:t>
            </a:r>
          </a:p>
          <a:p>
            <a:pPr algn="ctr"/>
            <a:r>
              <a:rPr lang="ru-RU" sz="2400" b="1" dirty="0" smtClean="0">
                <a:latin typeface="DactilHand31" pitchFamily="2" charset="0"/>
                <a:cs typeface="Courier New" panose="02070309020205020404" pitchFamily="49" charset="0"/>
              </a:rPr>
              <a:t>в прок не идёт.</a:t>
            </a:r>
            <a:endParaRPr lang="ru-RU" sz="2400" b="1" dirty="0">
              <a:latin typeface="DactilHand31" pitchFamily="2" charset="0"/>
              <a:cs typeface="Courier New" panose="02070309020205020404" pitchFamily="49" charset="0"/>
            </a:endParaRPr>
          </a:p>
        </p:txBody>
      </p:sp>
      <p:sp>
        <p:nvSpPr>
          <p:cNvPr id="8" name="Заголовок 3"/>
          <p:cNvSpPr txBox="1">
            <a:spLocks/>
          </p:cNvSpPr>
          <p:nvPr/>
        </p:nvSpPr>
        <p:spPr>
          <a:xfrm>
            <a:off x="3771900" y="2252136"/>
            <a:ext cx="4783664" cy="438573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ru-RU" sz="2000" b="1" dirty="0" smtClean="0">
                <a:solidFill>
                  <a:srgbClr val="FF0000"/>
                </a:solidFill>
                <a:latin typeface="DactilHand31" pitchFamily="2" charset="0"/>
                <a:cs typeface="Courier New" panose="02070309020205020404" pitchFamily="49" charset="0"/>
              </a:rPr>
              <a:t>Кража,</a:t>
            </a:r>
            <a:r>
              <a:rPr lang="ru-RU" sz="2000" b="1" dirty="0" smtClean="0">
                <a:latin typeface="DactilHand31" pitchFamily="2" charset="0"/>
                <a:cs typeface="Courier New" panose="02070309020205020404" pitchFamily="49" charset="0"/>
              </a:rPr>
              <a:t> </a:t>
            </a:r>
            <a:r>
              <a:rPr lang="ru-RU" sz="2000" b="1" dirty="0" smtClean="0">
                <a:latin typeface="DactilHand31" pitchFamily="2" charset="0"/>
                <a:cs typeface="Courier New" panose="02070309020205020404" pitchFamily="49" charset="0"/>
              </a:rPr>
              <a:t>то </a:t>
            </a:r>
            <a:r>
              <a:rPr lang="ru-RU" sz="2000" b="1" dirty="0" smtClean="0">
                <a:latin typeface="DactilHand31" pitchFamily="2" charset="0"/>
                <a:cs typeface="Courier New" panose="02070309020205020404" pitchFamily="49" charset="0"/>
              </a:rPr>
              <a:t>есть тайное хищение чужого имущества, - </a:t>
            </a:r>
            <a:r>
              <a:rPr lang="ru-RU" sz="2000" b="1" dirty="0" smtClean="0">
                <a:solidFill>
                  <a:srgbClr val="FF0000"/>
                </a:solidFill>
                <a:latin typeface="DactilHand31" pitchFamily="2" charset="0"/>
                <a:cs typeface="Courier New" panose="02070309020205020404" pitchFamily="49" charset="0"/>
              </a:rPr>
              <a:t>наказывается</a:t>
            </a:r>
            <a:r>
              <a:rPr lang="ru-RU" sz="2000" b="1" dirty="0" smtClean="0">
                <a:latin typeface="DactilHand31" pitchFamily="2" charset="0"/>
                <a:cs typeface="Courier New" panose="02070309020205020404" pitchFamily="49" charset="0"/>
              </a:rPr>
              <a:t> штрафом в размере до </a:t>
            </a:r>
            <a:r>
              <a:rPr lang="ru-RU" sz="2000" b="1" dirty="0">
                <a:latin typeface="DactilHand31" pitchFamily="2" charset="0"/>
                <a:cs typeface="Courier New" panose="02070309020205020404" pitchFamily="49" charset="0"/>
              </a:rPr>
              <a:t>8</a:t>
            </a:r>
            <a:r>
              <a:rPr lang="ru-RU" sz="2000" b="1" dirty="0" smtClean="0">
                <a:latin typeface="DactilHand31" pitchFamily="2" charset="0"/>
                <a:cs typeface="Courier New" panose="02070309020205020404" pitchFamily="49" charset="0"/>
              </a:rPr>
              <a:t>0 000 рублей или в размере заработной платы или иного дохода осужденного за период до шести месяцев, либо обязательными работами на срок до 180 часов, либо исправительными работами на срок от шести месяцев до одного года, либо арестом на срок от 2-х до 4-х месяцев, либо лишением свободы на срок до 2-х лет (с 14 лет).</a:t>
            </a:r>
            <a:endParaRPr lang="ru-RU" sz="2000" b="1" dirty="0">
              <a:latin typeface="DactilHand31" pitchFamily="2" charset="0"/>
              <a:cs typeface="Courier New" panose="02070309020205020404" pitchFamily="49" charset="0"/>
            </a:endParaRPr>
          </a:p>
        </p:txBody>
      </p:sp>
      <p:pic>
        <p:nvPicPr>
          <p:cNvPr id="9" name="Рисунок 8"/>
          <p:cNvPicPr>
            <a:picLocks noChangeAspect="1"/>
          </p:cNvPicPr>
          <p:nvPr/>
        </p:nvPicPr>
        <p:blipFill rotWithShape="1">
          <a:blip r:embed="rId2"/>
          <a:srcRect l="4074" t="6814" r="4814" b="6814"/>
          <a:stretch/>
        </p:blipFill>
        <p:spPr>
          <a:xfrm>
            <a:off x="7738532" y="948267"/>
            <a:ext cx="4453468" cy="1286933"/>
          </a:xfrm>
          <a:prstGeom prst="rect">
            <a:avLst/>
          </a:prstGeom>
        </p:spPr>
      </p:pic>
      <p:sp>
        <p:nvSpPr>
          <p:cNvPr id="10" name="Заголовок 3"/>
          <p:cNvSpPr txBox="1">
            <a:spLocks/>
          </p:cNvSpPr>
          <p:nvPr/>
        </p:nvSpPr>
        <p:spPr>
          <a:xfrm>
            <a:off x="7738532" y="1185333"/>
            <a:ext cx="4453468" cy="846669"/>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2400" b="1" dirty="0" smtClean="0">
                <a:latin typeface="DactilHand31" pitchFamily="2" charset="0"/>
                <a:cs typeface="Courier New" panose="02070309020205020404" pitchFamily="49" charset="0"/>
              </a:rPr>
              <a:t>Сколько вору не воровать, а расплаты не миновать.</a:t>
            </a:r>
            <a:endParaRPr lang="ru-RU" sz="2400" b="1" dirty="0">
              <a:latin typeface="DactilHand31" pitchFamily="2" charset="0"/>
              <a:cs typeface="Courier New" panose="02070309020205020404" pitchFamily="49" charset="0"/>
            </a:endParaRPr>
          </a:p>
        </p:txBody>
      </p:sp>
      <p:pic>
        <p:nvPicPr>
          <p:cNvPr id="3" name="Рисунок 2"/>
          <p:cNvPicPr>
            <a:picLocks noChangeAspect="1"/>
          </p:cNvPicPr>
          <p:nvPr/>
        </p:nvPicPr>
        <p:blipFill rotWithShape="1">
          <a:blip r:embed="rId3">
            <a:extLst>
              <a:ext uri="{28A0092B-C50C-407E-A947-70E740481C1C}">
                <a14:useLocalDpi xmlns:a14="http://schemas.microsoft.com/office/drawing/2010/main" val="0"/>
              </a:ext>
            </a:extLst>
          </a:blip>
          <a:srcRect l="48303" t="8889" r="22493" b="68889"/>
          <a:stretch/>
        </p:blipFill>
        <p:spPr>
          <a:xfrm rot="5400000">
            <a:off x="67720" y="2474396"/>
            <a:ext cx="3589881" cy="3687240"/>
          </a:xfrm>
          <a:prstGeom prst="rect">
            <a:avLst/>
          </a:prstGeom>
        </p:spPr>
      </p:pic>
      <p:pic>
        <p:nvPicPr>
          <p:cNvPr id="11" name="Рисунок 10"/>
          <p:cNvPicPr>
            <a:picLocks noChangeAspect="1"/>
          </p:cNvPicPr>
          <p:nvPr/>
        </p:nvPicPr>
        <p:blipFill rotWithShape="1">
          <a:blip r:embed="rId4">
            <a:extLst>
              <a:ext uri="{28A0092B-C50C-407E-A947-70E740481C1C}">
                <a14:useLocalDpi xmlns:a14="http://schemas.microsoft.com/office/drawing/2010/main" val="0"/>
              </a:ext>
            </a:extLst>
          </a:blip>
          <a:srcRect l="44227" t="11852" r="25890" b="65679"/>
          <a:stretch/>
        </p:blipFill>
        <p:spPr>
          <a:xfrm rot="5400000">
            <a:off x="8678328" y="2446875"/>
            <a:ext cx="3522147" cy="3505196"/>
          </a:xfrm>
          <a:prstGeom prst="rect">
            <a:avLst/>
          </a:prstGeom>
        </p:spPr>
      </p:pic>
    </p:spTree>
    <p:extLst>
      <p:ext uri="{BB962C8B-B14F-4D97-AF65-F5344CB8AC3E}">
        <p14:creationId xmlns:p14="http://schemas.microsoft.com/office/powerpoint/2010/main" val="227496415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srcRect l="4074" t="6814" r="4814" b="6814"/>
          <a:stretch/>
        </p:blipFill>
        <p:spPr>
          <a:xfrm>
            <a:off x="0" y="931334"/>
            <a:ext cx="4453468" cy="1286933"/>
          </a:xfrm>
          <a:prstGeom prst="rect">
            <a:avLst/>
          </a:prstGeom>
        </p:spPr>
      </p:pic>
      <p:sp>
        <p:nvSpPr>
          <p:cNvPr id="4" name="Заголовок 3"/>
          <p:cNvSpPr>
            <a:spLocks noGrp="1"/>
          </p:cNvSpPr>
          <p:nvPr>
            <p:ph type="title"/>
          </p:nvPr>
        </p:nvSpPr>
        <p:spPr>
          <a:xfrm>
            <a:off x="905932" y="144991"/>
            <a:ext cx="10515600" cy="600077"/>
          </a:xfrm>
        </p:spPr>
        <p:txBody>
          <a:bodyPr>
            <a:noAutofit/>
          </a:bodyPr>
          <a:lstStyle/>
          <a:p>
            <a:pPr algn="ctr"/>
            <a:r>
              <a:rPr lang="ru-RU" sz="4000" b="1" dirty="0" smtClean="0">
                <a:solidFill>
                  <a:srgbClr val="FF0000"/>
                </a:solidFill>
                <a:latin typeface="Courier New" panose="02070309020205020404" pitchFamily="49" charset="0"/>
                <a:cs typeface="Courier New" panose="02070309020205020404" pitchFamily="49" charset="0"/>
              </a:rPr>
              <a:t>СТАТЬЯ </a:t>
            </a:r>
            <a:r>
              <a:rPr lang="ru-RU" sz="4000" b="1" dirty="0" smtClean="0">
                <a:solidFill>
                  <a:srgbClr val="FF0000"/>
                </a:solidFill>
                <a:latin typeface="Courier New" panose="02070309020205020404" pitchFamily="49" charset="0"/>
                <a:cs typeface="Courier New" panose="02070309020205020404" pitchFamily="49" charset="0"/>
              </a:rPr>
              <a:t>161. </a:t>
            </a:r>
            <a:r>
              <a:rPr lang="ru-RU" sz="4000" b="1" dirty="0" smtClean="0">
                <a:latin typeface="Courier New" panose="02070309020205020404" pitchFamily="49" charset="0"/>
                <a:cs typeface="Courier New" panose="02070309020205020404" pitchFamily="49" charset="0"/>
              </a:rPr>
              <a:t>Грабёж.</a:t>
            </a:r>
            <a:endParaRPr lang="ru-RU" sz="4000" b="1" dirty="0">
              <a:latin typeface="Courier New" panose="02070309020205020404" pitchFamily="49" charset="0"/>
              <a:cs typeface="Courier New" panose="02070309020205020404" pitchFamily="49" charset="0"/>
            </a:endParaRPr>
          </a:p>
        </p:txBody>
      </p:sp>
      <p:sp>
        <p:nvSpPr>
          <p:cNvPr id="5" name="Заголовок 3"/>
          <p:cNvSpPr txBox="1">
            <a:spLocks/>
          </p:cNvSpPr>
          <p:nvPr/>
        </p:nvSpPr>
        <p:spPr>
          <a:xfrm>
            <a:off x="0" y="1185333"/>
            <a:ext cx="4453468" cy="77893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2400" b="1" dirty="0" smtClean="0">
                <a:latin typeface="Courier New" panose="02070309020205020404" pitchFamily="49" charset="0"/>
                <a:cs typeface="Courier New" panose="02070309020205020404" pitchFamily="49" charset="0"/>
              </a:rPr>
              <a:t>Добры люди – молотить, а худые замки колотить.</a:t>
            </a:r>
            <a:endParaRPr lang="ru-RU" sz="2400" b="1" dirty="0">
              <a:latin typeface="Courier New" panose="02070309020205020404" pitchFamily="49" charset="0"/>
              <a:cs typeface="Courier New" panose="02070309020205020404" pitchFamily="49" charset="0"/>
            </a:endParaRPr>
          </a:p>
        </p:txBody>
      </p:sp>
      <p:sp>
        <p:nvSpPr>
          <p:cNvPr id="8" name="Заголовок 3"/>
          <p:cNvSpPr txBox="1">
            <a:spLocks/>
          </p:cNvSpPr>
          <p:nvPr/>
        </p:nvSpPr>
        <p:spPr>
          <a:xfrm>
            <a:off x="3771900" y="2252136"/>
            <a:ext cx="4783664" cy="438573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ru-RU" sz="2400" b="1" dirty="0" smtClean="0">
                <a:solidFill>
                  <a:srgbClr val="FF0000"/>
                </a:solidFill>
                <a:latin typeface="Courier New" panose="02070309020205020404" pitchFamily="49" charset="0"/>
                <a:cs typeface="Courier New" panose="02070309020205020404" pitchFamily="49" charset="0"/>
              </a:rPr>
              <a:t>Грабёж,</a:t>
            </a:r>
            <a:r>
              <a:rPr lang="ru-RU" sz="2400" b="1" dirty="0" smtClean="0">
                <a:latin typeface="Courier New" panose="02070309020205020404" pitchFamily="49" charset="0"/>
                <a:cs typeface="Courier New" panose="02070309020205020404" pitchFamily="49" charset="0"/>
              </a:rPr>
              <a:t> </a:t>
            </a:r>
            <a:r>
              <a:rPr lang="ru-RU" sz="2400" b="1" dirty="0" smtClean="0">
                <a:latin typeface="Courier New" panose="02070309020205020404" pitchFamily="49" charset="0"/>
                <a:cs typeface="Courier New" panose="02070309020205020404" pitchFamily="49" charset="0"/>
              </a:rPr>
              <a:t>то </a:t>
            </a:r>
            <a:r>
              <a:rPr lang="ru-RU" sz="2400" b="1" dirty="0" smtClean="0">
                <a:latin typeface="Courier New" panose="02070309020205020404" pitchFamily="49" charset="0"/>
                <a:cs typeface="Courier New" panose="02070309020205020404" pitchFamily="49" charset="0"/>
              </a:rPr>
              <a:t>есть открытое хищение чужого имущества, - </a:t>
            </a:r>
            <a:r>
              <a:rPr lang="ru-RU" sz="2400" b="1" dirty="0" smtClean="0">
                <a:solidFill>
                  <a:srgbClr val="FF0000"/>
                </a:solidFill>
                <a:latin typeface="Courier New" panose="02070309020205020404" pitchFamily="49" charset="0"/>
                <a:cs typeface="Courier New" panose="02070309020205020404" pitchFamily="49" charset="0"/>
              </a:rPr>
              <a:t>наказывается</a:t>
            </a:r>
            <a:r>
              <a:rPr lang="ru-RU" sz="2400" b="1" dirty="0" smtClean="0">
                <a:latin typeface="Courier New" panose="02070309020205020404" pitchFamily="49" charset="0"/>
                <a:cs typeface="Courier New" panose="02070309020205020404" pitchFamily="49" charset="0"/>
              </a:rPr>
              <a:t> исправительными работами на срок от одного года до двух лет, либо арестом на срок от 4-х до 6-ти месяцев, либо лишением свободы на срок до 4-х лет (с 14 лет).</a:t>
            </a:r>
            <a:endParaRPr lang="ru-RU" sz="2400" b="1" dirty="0">
              <a:latin typeface="Courier New" panose="02070309020205020404" pitchFamily="49" charset="0"/>
              <a:cs typeface="Courier New" panose="02070309020205020404" pitchFamily="49" charset="0"/>
            </a:endParaRPr>
          </a:p>
        </p:txBody>
      </p:sp>
      <p:pic>
        <p:nvPicPr>
          <p:cNvPr id="9" name="Рисунок 8"/>
          <p:cNvPicPr>
            <a:picLocks noChangeAspect="1"/>
          </p:cNvPicPr>
          <p:nvPr/>
        </p:nvPicPr>
        <p:blipFill rotWithShape="1">
          <a:blip r:embed="rId2"/>
          <a:srcRect l="4074" t="6814" r="4814" b="6814"/>
          <a:stretch/>
        </p:blipFill>
        <p:spPr>
          <a:xfrm>
            <a:off x="7738532" y="948267"/>
            <a:ext cx="4453468" cy="1286933"/>
          </a:xfrm>
          <a:prstGeom prst="rect">
            <a:avLst/>
          </a:prstGeom>
        </p:spPr>
      </p:pic>
      <p:sp>
        <p:nvSpPr>
          <p:cNvPr id="10" name="Заголовок 3"/>
          <p:cNvSpPr txBox="1">
            <a:spLocks/>
          </p:cNvSpPr>
          <p:nvPr/>
        </p:nvSpPr>
        <p:spPr>
          <a:xfrm>
            <a:off x="7738532" y="1185333"/>
            <a:ext cx="4453468" cy="846669"/>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2400" b="1" dirty="0" smtClean="0">
                <a:latin typeface="Courier New" panose="02070309020205020404" pitchFamily="49" charset="0"/>
                <a:cs typeface="Courier New" panose="02070309020205020404" pitchFamily="49" charset="0"/>
              </a:rPr>
              <a:t>Грабить то легко, да ответ держать тяжело.</a:t>
            </a:r>
            <a:endParaRPr lang="ru-RU" sz="2400" b="1" dirty="0">
              <a:latin typeface="Courier New" panose="02070309020205020404" pitchFamily="49" charset="0"/>
              <a:cs typeface="Courier New" panose="02070309020205020404" pitchFamily="49" charset="0"/>
            </a:endParaRPr>
          </a:p>
        </p:txBody>
      </p:sp>
      <p:pic>
        <p:nvPicPr>
          <p:cNvPr id="6" name="Рисунок 5"/>
          <p:cNvPicPr>
            <a:picLocks noChangeAspect="1"/>
          </p:cNvPicPr>
          <p:nvPr/>
        </p:nvPicPr>
        <p:blipFill rotWithShape="1">
          <a:blip r:embed="rId3">
            <a:extLst>
              <a:ext uri="{28A0092B-C50C-407E-A947-70E740481C1C}">
                <a14:useLocalDpi xmlns:a14="http://schemas.microsoft.com/office/drawing/2010/main" val="0"/>
              </a:ext>
            </a:extLst>
          </a:blip>
          <a:srcRect l="50000" t="9876" r="20457" b="67161"/>
          <a:stretch/>
        </p:blipFill>
        <p:spPr>
          <a:xfrm rot="5400000">
            <a:off x="48679" y="2601381"/>
            <a:ext cx="3589883" cy="3687241"/>
          </a:xfrm>
          <a:prstGeom prst="rect">
            <a:avLst/>
          </a:prstGeom>
        </p:spPr>
      </p:pic>
      <p:pic>
        <p:nvPicPr>
          <p:cNvPr id="7" name="Рисунок 6"/>
          <p:cNvPicPr>
            <a:picLocks noChangeAspect="1"/>
          </p:cNvPicPr>
          <p:nvPr/>
        </p:nvPicPr>
        <p:blipFill rotWithShape="1">
          <a:blip r:embed="rId4">
            <a:extLst>
              <a:ext uri="{28A0092B-C50C-407E-A947-70E740481C1C}">
                <a14:useLocalDpi xmlns:a14="http://schemas.microsoft.com/office/drawing/2010/main" val="0"/>
              </a:ext>
            </a:extLst>
          </a:blip>
          <a:srcRect l="48303" t="8889" r="22493" b="67901"/>
          <a:stretch/>
        </p:blipFill>
        <p:spPr>
          <a:xfrm rot="5400000">
            <a:off x="8652919" y="2641602"/>
            <a:ext cx="3488281" cy="3505197"/>
          </a:xfrm>
          <a:prstGeom prst="rect">
            <a:avLst/>
          </a:prstGeom>
        </p:spPr>
      </p:pic>
    </p:spTree>
    <p:extLst>
      <p:ext uri="{BB962C8B-B14F-4D97-AF65-F5344CB8AC3E}">
        <p14:creationId xmlns:p14="http://schemas.microsoft.com/office/powerpoint/2010/main" val="158009189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srcRect l="4074" t="6814" r="4814" b="6814"/>
          <a:stretch/>
        </p:blipFill>
        <p:spPr>
          <a:xfrm>
            <a:off x="0" y="931334"/>
            <a:ext cx="4453468" cy="1286933"/>
          </a:xfrm>
          <a:prstGeom prst="rect">
            <a:avLst/>
          </a:prstGeom>
        </p:spPr>
      </p:pic>
      <p:sp>
        <p:nvSpPr>
          <p:cNvPr id="4" name="Заголовок 3"/>
          <p:cNvSpPr>
            <a:spLocks noGrp="1"/>
          </p:cNvSpPr>
          <p:nvPr>
            <p:ph type="title"/>
          </p:nvPr>
        </p:nvSpPr>
        <p:spPr>
          <a:xfrm>
            <a:off x="905932" y="144991"/>
            <a:ext cx="10515600" cy="600077"/>
          </a:xfrm>
        </p:spPr>
        <p:txBody>
          <a:bodyPr>
            <a:noAutofit/>
          </a:bodyPr>
          <a:lstStyle/>
          <a:p>
            <a:pPr algn="ctr"/>
            <a:r>
              <a:rPr lang="ru-RU" sz="4000" b="1" dirty="0" smtClean="0">
                <a:solidFill>
                  <a:srgbClr val="FF0000"/>
                </a:solidFill>
                <a:latin typeface="DactilHand31" pitchFamily="2" charset="0"/>
                <a:cs typeface="Courier New" panose="02070309020205020404" pitchFamily="49" charset="0"/>
              </a:rPr>
              <a:t>СТАТЬЯ </a:t>
            </a:r>
            <a:r>
              <a:rPr lang="ru-RU" sz="4000" b="1" dirty="0" smtClean="0">
                <a:solidFill>
                  <a:srgbClr val="FF0000"/>
                </a:solidFill>
                <a:latin typeface="DactilHand31" pitchFamily="2" charset="0"/>
                <a:cs typeface="Courier New" panose="02070309020205020404" pitchFamily="49" charset="0"/>
              </a:rPr>
              <a:t>161. </a:t>
            </a:r>
            <a:r>
              <a:rPr lang="ru-RU" sz="4000" b="1" dirty="0" smtClean="0">
                <a:latin typeface="DactilHand31" pitchFamily="2" charset="0"/>
                <a:cs typeface="Courier New" panose="02070309020205020404" pitchFamily="49" charset="0"/>
              </a:rPr>
              <a:t>Грабёж.</a:t>
            </a:r>
            <a:endParaRPr lang="ru-RU" sz="4000" b="1" dirty="0">
              <a:latin typeface="DactilHand31" pitchFamily="2" charset="0"/>
              <a:cs typeface="Courier New" panose="02070309020205020404" pitchFamily="49" charset="0"/>
            </a:endParaRPr>
          </a:p>
        </p:txBody>
      </p:sp>
      <p:sp>
        <p:nvSpPr>
          <p:cNvPr id="5" name="Заголовок 3"/>
          <p:cNvSpPr txBox="1">
            <a:spLocks/>
          </p:cNvSpPr>
          <p:nvPr/>
        </p:nvSpPr>
        <p:spPr>
          <a:xfrm>
            <a:off x="0" y="1185333"/>
            <a:ext cx="4453468" cy="77893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2400" b="1" dirty="0" smtClean="0">
                <a:latin typeface="DactilHand31" pitchFamily="2" charset="0"/>
                <a:cs typeface="Courier New" panose="02070309020205020404" pitchFamily="49" charset="0"/>
              </a:rPr>
              <a:t>Добры люди – молотить, а худые замки колотить.</a:t>
            </a:r>
            <a:endParaRPr lang="ru-RU" sz="2400" b="1" dirty="0">
              <a:latin typeface="DactilHand31" pitchFamily="2" charset="0"/>
              <a:cs typeface="Courier New" panose="02070309020205020404" pitchFamily="49" charset="0"/>
            </a:endParaRPr>
          </a:p>
        </p:txBody>
      </p:sp>
      <p:sp>
        <p:nvSpPr>
          <p:cNvPr id="8" name="Заголовок 3"/>
          <p:cNvSpPr txBox="1">
            <a:spLocks/>
          </p:cNvSpPr>
          <p:nvPr/>
        </p:nvSpPr>
        <p:spPr>
          <a:xfrm>
            <a:off x="3771900" y="2252136"/>
            <a:ext cx="4783664" cy="438573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ru-RU" sz="2400" b="1" dirty="0" smtClean="0">
                <a:solidFill>
                  <a:srgbClr val="FF0000"/>
                </a:solidFill>
                <a:latin typeface="DactilHand31" pitchFamily="2" charset="0"/>
                <a:cs typeface="Courier New" panose="02070309020205020404" pitchFamily="49" charset="0"/>
              </a:rPr>
              <a:t>Грабёж,</a:t>
            </a:r>
            <a:r>
              <a:rPr lang="ru-RU" sz="2400" b="1" dirty="0" smtClean="0">
                <a:latin typeface="DactilHand31" pitchFamily="2" charset="0"/>
                <a:cs typeface="Courier New" panose="02070309020205020404" pitchFamily="49" charset="0"/>
              </a:rPr>
              <a:t> </a:t>
            </a:r>
            <a:r>
              <a:rPr lang="ru-RU" sz="2400" b="1" dirty="0" smtClean="0">
                <a:latin typeface="DactilHand31" pitchFamily="2" charset="0"/>
                <a:cs typeface="Courier New" panose="02070309020205020404" pitchFamily="49" charset="0"/>
              </a:rPr>
              <a:t>то </a:t>
            </a:r>
            <a:r>
              <a:rPr lang="ru-RU" sz="2400" b="1" dirty="0" smtClean="0">
                <a:latin typeface="DactilHand31" pitchFamily="2" charset="0"/>
                <a:cs typeface="Courier New" panose="02070309020205020404" pitchFamily="49" charset="0"/>
              </a:rPr>
              <a:t>есть открытое хищение чужого имущества, - </a:t>
            </a:r>
            <a:r>
              <a:rPr lang="ru-RU" sz="2400" b="1" dirty="0" smtClean="0">
                <a:solidFill>
                  <a:srgbClr val="FF0000"/>
                </a:solidFill>
                <a:latin typeface="DactilHand31" pitchFamily="2" charset="0"/>
                <a:cs typeface="Courier New" panose="02070309020205020404" pitchFamily="49" charset="0"/>
              </a:rPr>
              <a:t>наказывается</a:t>
            </a:r>
            <a:r>
              <a:rPr lang="ru-RU" sz="2400" b="1" dirty="0" smtClean="0">
                <a:latin typeface="DactilHand31" pitchFamily="2" charset="0"/>
                <a:cs typeface="Courier New" panose="02070309020205020404" pitchFamily="49" charset="0"/>
              </a:rPr>
              <a:t> исправительными работами на срок от одного года до двух лет, либо арестом на срок от 4-х до 6-ти месяцев, либо лишением свободы на срок до 4-х лет (с 14 лет).</a:t>
            </a:r>
            <a:endParaRPr lang="ru-RU" sz="2400" b="1" dirty="0">
              <a:latin typeface="DactilHand31" pitchFamily="2" charset="0"/>
              <a:cs typeface="Courier New" panose="02070309020205020404" pitchFamily="49" charset="0"/>
            </a:endParaRPr>
          </a:p>
        </p:txBody>
      </p:sp>
      <p:pic>
        <p:nvPicPr>
          <p:cNvPr id="9" name="Рисунок 8"/>
          <p:cNvPicPr>
            <a:picLocks noChangeAspect="1"/>
          </p:cNvPicPr>
          <p:nvPr/>
        </p:nvPicPr>
        <p:blipFill rotWithShape="1">
          <a:blip r:embed="rId2"/>
          <a:srcRect l="4074" t="6814" r="4814" b="6814"/>
          <a:stretch/>
        </p:blipFill>
        <p:spPr>
          <a:xfrm>
            <a:off x="7738532" y="948267"/>
            <a:ext cx="4453468" cy="1286933"/>
          </a:xfrm>
          <a:prstGeom prst="rect">
            <a:avLst/>
          </a:prstGeom>
        </p:spPr>
      </p:pic>
      <p:sp>
        <p:nvSpPr>
          <p:cNvPr id="10" name="Заголовок 3"/>
          <p:cNvSpPr txBox="1">
            <a:spLocks/>
          </p:cNvSpPr>
          <p:nvPr/>
        </p:nvSpPr>
        <p:spPr>
          <a:xfrm>
            <a:off x="7738532" y="1185333"/>
            <a:ext cx="4453468" cy="846669"/>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2400" b="1" dirty="0" smtClean="0">
                <a:latin typeface="DactilHand31" pitchFamily="2" charset="0"/>
                <a:cs typeface="Courier New" panose="02070309020205020404" pitchFamily="49" charset="0"/>
              </a:rPr>
              <a:t>Грабить то легко, да ответ держать тяжело.</a:t>
            </a:r>
            <a:endParaRPr lang="ru-RU" sz="2400" b="1" dirty="0">
              <a:latin typeface="DactilHand31" pitchFamily="2" charset="0"/>
              <a:cs typeface="Courier New" panose="02070309020205020404" pitchFamily="49" charset="0"/>
            </a:endParaRPr>
          </a:p>
        </p:txBody>
      </p:sp>
      <p:pic>
        <p:nvPicPr>
          <p:cNvPr id="6" name="Рисунок 5"/>
          <p:cNvPicPr>
            <a:picLocks noChangeAspect="1"/>
          </p:cNvPicPr>
          <p:nvPr/>
        </p:nvPicPr>
        <p:blipFill rotWithShape="1">
          <a:blip r:embed="rId3">
            <a:extLst>
              <a:ext uri="{28A0092B-C50C-407E-A947-70E740481C1C}">
                <a14:useLocalDpi xmlns:a14="http://schemas.microsoft.com/office/drawing/2010/main" val="0"/>
              </a:ext>
            </a:extLst>
          </a:blip>
          <a:srcRect l="50000" t="9876" r="20457" b="67161"/>
          <a:stretch/>
        </p:blipFill>
        <p:spPr>
          <a:xfrm rot="5400000">
            <a:off x="48679" y="2601381"/>
            <a:ext cx="3589883" cy="3687241"/>
          </a:xfrm>
          <a:prstGeom prst="rect">
            <a:avLst/>
          </a:prstGeom>
        </p:spPr>
      </p:pic>
      <p:pic>
        <p:nvPicPr>
          <p:cNvPr id="7" name="Рисунок 6"/>
          <p:cNvPicPr>
            <a:picLocks noChangeAspect="1"/>
          </p:cNvPicPr>
          <p:nvPr/>
        </p:nvPicPr>
        <p:blipFill rotWithShape="1">
          <a:blip r:embed="rId4">
            <a:extLst>
              <a:ext uri="{28A0092B-C50C-407E-A947-70E740481C1C}">
                <a14:useLocalDpi xmlns:a14="http://schemas.microsoft.com/office/drawing/2010/main" val="0"/>
              </a:ext>
            </a:extLst>
          </a:blip>
          <a:srcRect l="48303" t="8889" r="22493" b="67901"/>
          <a:stretch/>
        </p:blipFill>
        <p:spPr>
          <a:xfrm rot="5400000">
            <a:off x="8652919" y="2641602"/>
            <a:ext cx="3488281" cy="3505197"/>
          </a:xfrm>
          <a:prstGeom prst="rect">
            <a:avLst/>
          </a:prstGeom>
        </p:spPr>
      </p:pic>
    </p:spTree>
    <p:extLst>
      <p:ext uri="{BB962C8B-B14F-4D97-AF65-F5344CB8AC3E}">
        <p14:creationId xmlns:p14="http://schemas.microsoft.com/office/powerpoint/2010/main" val="274540356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srcRect l="4074" t="6814" r="4814" b="6814"/>
          <a:stretch/>
        </p:blipFill>
        <p:spPr>
          <a:xfrm>
            <a:off x="0" y="931334"/>
            <a:ext cx="4453468" cy="1286933"/>
          </a:xfrm>
          <a:prstGeom prst="rect">
            <a:avLst/>
          </a:prstGeom>
        </p:spPr>
      </p:pic>
      <p:sp>
        <p:nvSpPr>
          <p:cNvPr id="4" name="Заголовок 3"/>
          <p:cNvSpPr>
            <a:spLocks noGrp="1"/>
          </p:cNvSpPr>
          <p:nvPr>
            <p:ph type="title"/>
          </p:nvPr>
        </p:nvSpPr>
        <p:spPr>
          <a:xfrm>
            <a:off x="905932" y="144991"/>
            <a:ext cx="10515600" cy="600077"/>
          </a:xfrm>
        </p:spPr>
        <p:txBody>
          <a:bodyPr>
            <a:noAutofit/>
          </a:bodyPr>
          <a:lstStyle/>
          <a:p>
            <a:pPr algn="ctr"/>
            <a:r>
              <a:rPr lang="ru-RU" sz="4000" b="1" dirty="0" smtClean="0">
                <a:solidFill>
                  <a:srgbClr val="FF0000"/>
                </a:solidFill>
                <a:latin typeface="Courier New" panose="02070309020205020404" pitchFamily="49" charset="0"/>
                <a:cs typeface="Courier New" panose="02070309020205020404" pitchFamily="49" charset="0"/>
              </a:rPr>
              <a:t>СТАТЬЯ </a:t>
            </a:r>
            <a:r>
              <a:rPr lang="ru-RU" sz="4000" b="1" dirty="0" smtClean="0">
                <a:solidFill>
                  <a:srgbClr val="FF0000"/>
                </a:solidFill>
                <a:latin typeface="Courier New" panose="02070309020205020404" pitchFamily="49" charset="0"/>
                <a:cs typeface="Courier New" panose="02070309020205020404" pitchFamily="49" charset="0"/>
              </a:rPr>
              <a:t>162. </a:t>
            </a:r>
            <a:r>
              <a:rPr lang="ru-RU" sz="4000" b="1" dirty="0" smtClean="0">
                <a:latin typeface="Courier New" panose="02070309020205020404" pitchFamily="49" charset="0"/>
                <a:cs typeface="Courier New" panose="02070309020205020404" pitchFamily="49" charset="0"/>
              </a:rPr>
              <a:t>Разбой.</a:t>
            </a:r>
            <a:endParaRPr lang="ru-RU" sz="4000" b="1" dirty="0">
              <a:latin typeface="Courier New" panose="02070309020205020404" pitchFamily="49" charset="0"/>
              <a:cs typeface="Courier New" panose="02070309020205020404" pitchFamily="49" charset="0"/>
            </a:endParaRPr>
          </a:p>
        </p:txBody>
      </p:sp>
      <p:sp>
        <p:nvSpPr>
          <p:cNvPr id="5" name="Заголовок 3"/>
          <p:cNvSpPr txBox="1">
            <a:spLocks/>
          </p:cNvSpPr>
          <p:nvPr/>
        </p:nvSpPr>
        <p:spPr>
          <a:xfrm>
            <a:off x="0" y="1185333"/>
            <a:ext cx="4453468" cy="77893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2400" b="1" dirty="0" smtClean="0">
                <a:latin typeface="Courier New" panose="02070309020205020404" pitchFamily="49" charset="0"/>
                <a:cs typeface="Courier New" panose="02070309020205020404" pitchFamily="49" charset="0"/>
              </a:rPr>
              <a:t>За чужим погонишься – </a:t>
            </a:r>
          </a:p>
          <a:p>
            <a:pPr algn="ctr"/>
            <a:r>
              <a:rPr lang="ru-RU" sz="2400" b="1" dirty="0" smtClean="0">
                <a:latin typeface="Courier New" panose="02070309020205020404" pitchFamily="49" charset="0"/>
                <a:cs typeface="Courier New" panose="02070309020205020404" pitchFamily="49" charset="0"/>
              </a:rPr>
              <a:t>И своё потеряешь</a:t>
            </a:r>
            <a:r>
              <a:rPr lang="ru-RU" sz="2400" b="1" dirty="0" smtClean="0">
                <a:latin typeface="Courier New" panose="02070309020205020404" pitchFamily="49" charset="0"/>
                <a:cs typeface="Courier New" panose="02070309020205020404" pitchFamily="49" charset="0"/>
              </a:rPr>
              <a:t>.</a:t>
            </a:r>
            <a:endParaRPr lang="ru-RU" sz="2400" b="1" dirty="0">
              <a:latin typeface="Courier New" panose="02070309020205020404" pitchFamily="49" charset="0"/>
              <a:cs typeface="Courier New" panose="02070309020205020404" pitchFamily="49" charset="0"/>
            </a:endParaRPr>
          </a:p>
        </p:txBody>
      </p:sp>
      <p:sp>
        <p:nvSpPr>
          <p:cNvPr id="8" name="Заголовок 3"/>
          <p:cNvSpPr txBox="1">
            <a:spLocks/>
          </p:cNvSpPr>
          <p:nvPr/>
        </p:nvSpPr>
        <p:spPr>
          <a:xfrm>
            <a:off x="3771900" y="2252136"/>
            <a:ext cx="4783664" cy="438573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ru-RU" sz="2000" b="1" dirty="0" smtClean="0">
                <a:solidFill>
                  <a:srgbClr val="FF0000"/>
                </a:solidFill>
                <a:latin typeface="Courier New" panose="02070309020205020404" pitchFamily="49" charset="0"/>
                <a:cs typeface="Courier New" panose="02070309020205020404" pitchFamily="49" charset="0"/>
              </a:rPr>
              <a:t>Разбой,</a:t>
            </a:r>
            <a:r>
              <a:rPr lang="ru-RU" sz="2000" b="1" dirty="0" smtClean="0">
                <a:latin typeface="Courier New" panose="02070309020205020404" pitchFamily="49" charset="0"/>
                <a:cs typeface="Courier New" panose="02070309020205020404" pitchFamily="49" charset="0"/>
              </a:rPr>
              <a:t> </a:t>
            </a:r>
            <a:r>
              <a:rPr lang="ru-RU" sz="2000" b="1" dirty="0" smtClean="0">
                <a:latin typeface="Courier New" panose="02070309020205020404" pitchFamily="49" charset="0"/>
                <a:cs typeface="Courier New" panose="02070309020205020404" pitchFamily="49" charset="0"/>
              </a:rPr>
              <a:t>то </a:t>
            </a:r>
            <a:r>
              <a:rPr lang="ru-RU" sz="2000" b="1" dirty="0" smtClean="0">
                <a:latin typeface="Courier New" panose="02070309020205020404" pitchFamily="49" charset="0"/>
                <a:cs typeface="Courier New" panose="02070309020205020404" pitchFamily="49" charset="0"/>
              </a:rPr>
              <a:t>есть нападение в целях хищения чужого имущества, совершённое с применением насилия, опасного для жизни и здоровья, либо с угрозой применения такого насилия, </a:t>
            </a:r>
            <a:r>
              <a:rPr lang="ru-RU" sz="2000" b="1" dirty="0" smtClean="0">
                <a:solidFill>
                  <a:srgbClr val="FF0000"/>
                </a:solidFill>
                <a:latin typeface="Courier New" panose="02070309020205020404" pitchFamily="49" charset="0"/>
                <a:cs typeface="Courier New" panose="02070309020205020404" pitchFamily="49" charset="0"/>
              </a:rPr>
              <a:t>наказывается </a:t>
            </a:r>
            <a:r>
              <a:rPr lang="ru-RU" sz="2000" b="1" dirty="0" smtClean="0">
                <a:latin typeface="Courier New" panose="02070309020205020404" pitchFamily="49" charset="0"/>
                <a:cs typeface="Courier New" panose="02070309020205020404" pitchFamily="49" charset="0"/>
              </a:rPr>
              <a:t>лишением свободы на срок от 3-х до 8-ми лет со штрафом в размере до 500 000 рублей или в размере заработной платы или иного дохода осужденного за период до 3-х лет либо без такового (с 14 лет). </a:t>
            </a:r>
            <a:endParaRPr lang="ru-RU" sz="2000" b="1" dirty="0">
              <a:latin typeface="Courier New" panose="02070309020205020404" pitchFamily="49" charset="0"/>
              <a:cs typeface="Courier New" panose="02070309020205020404" pitchFamily="49" charset="0"/>
            </a:endParaRPr>
          </a:p>
        </p:txBody>
      </p:sp>
      <p:pic>
        <p:nvPicPr>
          <p:cNvPr id="9" name="Рисунок 8"/>
          <p:cNvPicPr>
            <a:picLocks noChangeAspect="1"/>
          </p:cNvPicPr>
          <p:nvPr/>
        </p:nvPicPr>
        <p:blipFill rotWithShape="1">
          <a:blip r:embed="rId2"/>
          <a:srcRect l="4074" t="6814" r="4814" b="6814"/>
          <a:stretch/>
        </p:blipFill>
        <p:spPr>
          <a:xfrm>
            <a:off x="7738532" y="948267"/>
            <a:ext cx="4453468" cy="1286933"/>
          </a:xfrm>
          <a:prstGeom prst="rect">
            <a:avLst/>
          </a:prstGeom>
        </p:spPr>
      </p:pic>
      <p:sp>
        <p:nvSpPr>
          <p:cNvPr id="10" name="Заголовок 3"/>
          <p:cNvSpPr txBox="1">
            <a:spLocks/>
          </p:cNvSpPr>
          <p:nvPr/>
        </p:nvSpPr>
        <p:spPr>
          <a:xfrm>
            <a:off x="7738532" y="1185333"/>
            <a:ext cx="4453468" cy="846669"/>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2400" b="1" dirty="0" smtClean="0">
                <a:latin typeface="Courier New" panose="02070309020205020404" pitchFamily="49" charset="0"/>
                <a:cs typeface="Courier New" panose="02070309020205020404" pitchFamily="49" charset="0"/>
              </a:rPr>
              <a:t>Раз вооружился – </a:t>
            </a:r>
          </a:p>
          <a:p>
            <a:pPr algn="ctr"/>
            <a:r>
              <a:rPr lang="ru-RU" sz="2400" b="1" dirty="0" smtClean="0">
                <a:latin typeface="Courier New" panose="02070309020205020404" pitchFamily="49" charset="0"/>
                <a:cs typeface="Courier New" panose="02070309020205020404" pitchFamily="49" charset="0"/>
              </a:rPr>
              <a:t>жди войны.</a:t>
            </a:r>
            <a:endParaRPr lang="ru-RU" sz="2400" b="1" dirty="0">
              <a:latin typeface="Courier New" panose="02070309020205020404" pitchFamily="49" charset="0"/>
              <a:cs typeface="Courier New" panose="02070309020205020404" pitchFamily="49" charset="0"/>
            </a:endParaRPr>
          </a:p>
        </p:txBody>
      </p:sp>
      <p:pic>
        <p:nvPicPr>
          <p:cNvPr id="3" name="Рисунок 2"/>
          <p:cNvPicPr>
            <a:picLocks noChangeAspect="1"/>
          </p:cNvPicPr>
          <p:nvPr/>
        </p:nvPicPr>
        <p:blipFill rotWithShape="1">
          <a:blip r:embed="rId3">
            <a:extLst>
              <a:ext uri="{28A0092B-C50C-407E-A947-70E740481C1C}">
                <a14:useLocalDpi xmlns:a14="http://schemas.microsoft.com/office/drawing/2010/main" val="0"/>
              </a:ext>
            </a:extLst>
          </a:blip>
          <a:srcRect l="44227" t="9136" r="26569" b="67655"/>
          <a:stretch/>
        </p:blipFill>
        <p:spPr>
          <a:xfrm rot="5400000">
            <a:off x="99480" y="2550578"/>
            <a:ext cx="3488281" cy="3687242"/>
          </a:xfrm>
          <a:prstGeom prst="rect">
            <a:avLst/>
          </a:prstGeom>
        </p:spPr>
      </p:pic>
      <p:pic>
        <p:nvPicPr>
          <p:cNvPr id="11" name="Рисунок 10"/>
          <p:cNvPicPr>
            <a:picLocks noChangeAspect="1"/>
          </p:cNvPicPr>
          <p:nvPr/>
        </p:nvPicPr>
        <p:blipFill rotWithShape="1">
          <a:blip r:embed="rId4">
            <a:extLst>
              <a:ext uri="{28A0092B-C50C-407E-A947-70E740481C1C}">
                <a14:useLocalDpi xmlns:a14="http://schemas.microsoft.com/office/drawing/2010/main" val="0"/>
              </a:ext>
            </a:extLst>
          </a:blip>
          <a:srcRect l="49321" t="6420" r="21136" b="71111"/>
          <a:stretch/>
        </p:blipFill>
        <p:spPr>
          <a:xfrm rot="5400000">
            <a:off x="8671970" y="2618310"/>
            <a:ext cx="3488282" cy="3551778"/>
          </a:xfrm>
          <a:prstGeom prst="rect">
            <a:avLst/>
          </a:prstGeom>
        </p:spPr>
      </p:pic>
    </p:spTree>
    <p:extLst>
      <p:ext uri="{BB962C8B-B14F-4D97-AF65-F5344CB8AC3E}">
        <p14:creationId xmlns:p14="http://schemas.microsoft.com/office/powerpoint/2010/main" val="301290869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srcRect l="4074" t="6814" r="4814" b="6814"/>
          <a:stretch/>
        </p:blipFill>
        <p:spPr>
          <a:xfrm>
            <a:off x="0" y="931334"/>
            <a:ext cx="4453468" cy="1286933"/>
          </a:xfrm>
          <a:prstGeom prst="rect">
            <a:avLst/>
          </a:prstGeom>
        </p:spPr>
      </p:pic>
      <p:sp>
        <p:nvSpPr>
          <p:cNvPr id="4" name="Заголовок 3"/>
          <p:cNvSpPr>
            <a:spLocks noGrp="1"/>
          </p:cNvSpPr>
          <p:nvPr>
            <p:ph type="title"/>
          </p:nvPr>
        </p:nvSpPr>
        <p:spPr>
          <a:xfrm>
            <a:off x="905932" y="144991"/>
            <a:ext cx="10515600" cy="600077"/>
          </a:xfrm>
        </p:spPr>
        <p:txBody>
          <a:bodyPr>
            <a:noAutofit/>
          </a:bodyPr>
          <a:lstStyle/>
          <a:p>
            <a:pPr algn="ctr"/>
            <a:r>
              <a:rPr lang="ru-RU" sz="4000" b="1" dirty="0" smtClean="0">
                <a:solidFill>
                  <a:srgbClr val="FF0000"/>
                </a:solidFill>
                <a:latin typeface="DactilHand31" pitchFamily="2" charset="0"/>
                <a:cs typeface="Courier New" panose="02070309020205020404" pitchFamily="49" charset="0"/>
              </a:rPr>
              <a:t>СТАТЬЯ </a:t>
            </a:r>
            <a:r>
              <a:rPr lang="ru-RU" sz="4000" b="1" dirty="0" smtClean="0">
                <a:solidFill>
                  <a:srgbClr val="FF0000"/>
                </a:solidFill>
                <a:latin typeface="DactilHand31" pitchFamily="2" charset="0"/>
                <a:cs typeface="Courier New" panose="02070309020205020404" pitchFamily="49" charset="0"/>
              </a:rPr>
              <a:t>162. </a:t>
            </a:r>
            <a:r>
              <a:rPr lang="ru-RU" sz="4000" b="1" dirty="0" smtClean="0">
                <a:latin typeface="DactilHand31" pitchFamily="2" charset="0"/>
                <a:cs typeface="Courier New" panose="02070309020205020404" pitchFamily="49" charset="0"/>
              </a:rPr>
              <a:t>Разбой.</a:t>
            </a:r>
            <a:endParaRPr lang="ru-RU" sz="4000" b="1" dirty="0">
              <a:latin typeface="DactilHand31" pitchFamily="2" charset="0"/>
              <a:cs typeface="Courier New" panose="02070309020205020404" pitchFamily="49" charset="0"/>
            </a:endParaRPr>
          </a:p>
        </p:txBody>
      </p:sp>
      <p:sp>
        <p:nvSpPr>
          <p:cNvPr id="5" name="Заголовок 3"/>
          <p:cNvSpPr txBox="1">
            <a:spLocks/>
          </p:cNvSpPr>
          <p:nvPr/>
        </p:nvSpPr>
        <p:spPr>
          <a:xfrm>
            <a:off x="0" y="1185333"/>
            <a:ext cx="4453468" cy="77893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2400" b="1" dirty="0" smtClean="0">
                <a:latin typeface="DactilHand31" pitchFamily="2" charset="0"/>
                <a:cs typeface="Courier New" panose="02070309020205020404" pitchFamily="49" charset="0"/>
              </a:rPr>
              <a:t>За чужим погонишься – </a:t>
            </a:r>
          </a:p>
          <a:p>
            <a:pPr algn="ctr"/>
            <a:r>
              <a:rPr lang="ru-RU" sz="2400" b="1" dirty="0" smtClean="0">
                <a:latin typeface="DactilHand31" pitchFamily="2" charset="0"/>
                <a:cs typeface="Courier New" panose="02070309020205020404" pitchFamily="49" charset="0"/>
              </a:rPr>
              <a:t>И своё потеряешь</a:t>
            </a:r>
            <a:r>
              <a:rPr lang="ru-RU" sz="2400" b="1" dirty="0" smtClean="0">
                <a:latin typeface="DactilHand31" pitchFamily="2" charset="0"/>
                <a:cs typeface="Courier New" panose="02070309020205020404" pitchFamily="49" charset="0"/>
              </a:rPr>
              <a:t>.</a:t>
            </a:r>
            <a:endParaRPr lang="ru-RU" sz="2400" b="1" dirty="0">
              <a:latin typeface="DactilHand31" pitchFamily="2" charset="0"/>
              <a:cs typeface="Courier New" panose="02070309020205020404" pitchFamily="49" charset="0"/>
            </a:endParaRPr>
          </a:p>
        </p:txBody>
      </p:sp>
      <p:sp>
        <p:nvSpPr>
          <p:cNvPr id="8" name="Заголовок 3"/>
          <p:cNvSpPr txBox="1">
            <a:spLocks/>
          </p:cNvSpPr>
          <p:nvPr/>
        </p:nvSpPr>
        <p:spPr>
          <a:xfrm>
            <a:off x="3771900" y="2252136"/>
            <a:ext cx="4783664" cy="438573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ru-RU" sz="2000" b="1" dirty="0" smtClean="0">
                <a:solidFill>
                  <a:srgbClr val="FF0000"/>
                </a:solidFill>
                <a:latin typeface="DactilHand31" pitchFamily="2" charset="0"/>
                <a:cs typeface="Courier New" panose="02070309020205020404" pitchFamily="49" charset="0"/>
              </a:rPr>
              <a:t>Разбой,</a:t>
            </a:r>
            <a:r>
              <a:rPr lang="ru-RU" sz="2000" b="1" dirty="0" smtClean="0">
                <a:latin typeface="DactilHand31" pitchFamily="2" charset="0"/>
                <a:cs typeface="Courier New" panose="02070309020205020404" pitchFamily="49" charset="0"/>
              </a:rPr>
              <a:t> </a:t>
            </a:r>
            <a:r>
              <a:rPr lang="ru-RU" sz="2000" b="1" dirty="0" smtClean="0">
                <a:latin typeface="DactilHand31" pitchFamily="2" charset="0"/>
                <a:cs typeface="Courier New" panose="02070309020205020404" pitchFamily="49" charset="0"/>
              </a:rPr>
              <a:t>то </a:t>
            </a:r>
            <a:r>
              <a:rPr lang="ru-RU" sz="2000" b="1" dirty="0" smtClean="0">
                <a:latin typeface="DactilHand31" pitchFamily="2" charset="0"/>
                <a:cs typeface="Courier New" panose="02070309020205020404" pitchFamily="49" charset="0"/>
              </a:rPr>
              <a:t>есть нападение в целях хищения чужого имущества, совершённое с применением насилия, опасного для жизни и здоровья, либо с угрозой применения такого насилия, </a:t>
            </a:r>
            <a:r>
              <a:rPr lang="ru-RU" sz="2000" b="1" dirty="0" smtClean="0">
                <a:solidFill>
                  <a:srgbClr val="FF0000"/>
                </a:solidFill>
                <a:latin typeface="DactilHand31" pitchFamily="2" charset="0"/>
                <a:cs typeface="Courier New" panose="02070309020205020404" pitchFamily="49" charset="0"/>
              </a:rPr>
              <a:t>наказывается </a:t>
            </a:r>
            <a:r>
              <a:rPr lang="ru-RU" sz="2000" b="1" dirty="0" smtClean="0">
                <a:latin typeface="DactilHand31" pitchFamily="2" charset="0"/>
                <a:cs typeface="Courier New" panose="02070309020205020404" pitchFamily="49" charset="0"/>
              </a:rPr>
              <a:t>лишением свободы на срок от 3-х до 8-ми лет со штрафом в размере до 500 000 рублей или в размере заработной платы или иного дохода осужденного за период до 3-х лет либо без такового (с 14 лет). </a:t>
            </a:r>
            <a:endParaRPr lang="ru-RU" sz="2000" b="1" dirty="0">
              <a:latin typeface="DactilHand31" pitchFamily="2" charset="0"/>
              <a:cs typeface="Courier New" panose="02070309020205020404" pitchFamily="49" charset="0"/>
            </a:endParaRPr>
          </a:p>
        </p:txBody>
      </p:sp>
      <p:pic>
        <p:nvPicPr>
          <p:cNvPr id="9" name="Рисунок 8"/>
          <p:cNvPicPr>
            <a:picLocks noChangeAspect="1"/>
          </p:cNvPicPr>
          <p:nvPr/>
        </p:nvPicPr>
        <p:blipFill rotWithShape="1">
          <a:blip r:embed="rId2"/>
          <a:srcRect l="4074" t="6814" r="4814" b="6814"/>
          <a:stretch/>
        </p:blipFill>
        <p:spPr>
          <a:xfrm>
            <a:off x="7738532" y="948267"/>
            <a:ext cx="4453468" cy="1286933"/>
          </a:xfrm>
          <a:prstGeom prst="rect">
            <a:avLst/>
          </a:prstGeom>
        </p:spPr>
      </p:pic>
      <p:sp>
        <p:nvSpPr>
          <p:cNvPr id="10" name="Заголовок 3"/>
          <p:cNvSpPr txBox="1">
            <a:spLocks/>
          </p:cNvSpPr>
          <p:nvPr/>
        </p:nvSpPr>
        <p:spPr>
          <a:xfrm>
            <a:off x="7738532" y="1185333"/>
            <a:ext cx="4453468" cy="846669"/>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2400" b="1" dirty="0" smtClean="0">
                <a:latin typeface="DactilHand31" pitchFamily="2" charset="0"/>
                <a:cs typeface="Courier New" panose="02070309020205020404" pitchFamily="49" charset="0"/>
              </a:rPr>
              <a:t>Раз вооружился – </a:t>
            </a:r>
          </a:p>
          <a:p>
            <a:pPr algn="ctr"/>
            <a:r>
              <a:rPr lang="ru-RU" sz="2400" b="1" dirty="0" smtClean="0">
                <a:latin typeface="DactilHand31" pitchFamily="2" charset="0"/>
                <a:cs typeface="Courier New" panose="02070309020205020404" pitchFamily="49" charset="0"/>
              </a:rPr>
              <a:t>жди войны.</a:t>
            </a:r>
            <a:endParaRPr lang="ru-RU" sz="2400" b="1" dirty="0">
              <a:latin typeface="DactilHand31" pitchFamily="2" charset="0"/>
              <a:cs typeface="Courier New" panose="02070309020205020404" pitchFamily="49" charset="0"/>
            </a:endParaRPr>
          </a:p>
        </p:txBody>
      </p:sp>
      <p:pic>
        <p:nvPicPr>
          <p:cNvPr id="3" name="Рисунок 2"/>
          <p:cNvPicPr>
            <a:picLocks noChangeAspect="1"/>
          </p:cNvPicPr>
          <p:nvPr/>
        </p:nvPicPr>
        <p:blipFill rotWithShape="1">
          <a:blip r:embed="rId3">
            <a:extLst>
              <a:ext uri="{28A0092B-C50C-407E-A947-70E740481C1C}">
                <a14:useLocalDpi xmlns:a14="http://schemas.microsoft.com/office/drawing/2010/main" val="0"/>
              </a:ext>
            </a:extLst>
          </a:blip>
          <a:srcRect l="44227" t="9136" r="26569" b="67655"/>
          <a:stretch/>
        </p:blipFill>
        <p:spPr>
          <a:xfrm rot="5400000">
            <a:off x="99480" y="2550578"/>
            <a:ext cx="3488281" cy="3687242"/>
          </a:xfrm>
          <a:prstGeom prst="rect">
            <a:avLst/>
          </a:prstGeom>
        </p:spPr>
      </p:pic>
      <p:pic>
        <p:nvPicPr>
          <p:cNvPr id="11" name="Рисунок 10"/>
          <p:cNvPicPr>
            <a:picLocks noChangeAspect="1"/>
          </p:cNvPicPr>
          <p:nvPr/>
        </p:nvPicPr>
        <p:blipFill rotWithShape="1">
          <a:blip r:embed="rId4">
            <a:extLst>
              <a:ext uri="{28A0092B-C50C-407E-A947-70E740481C1C}">
                <a14:useLocalDpi xmlns:a14="http://schemas.microsoft.com/office/drawing/2010/main" val="0"/>
              </a:ext>
            </a:extLst>
          </a:blip>
          <a:srcRect l="49321" t="6420" r="21136" b="71111"/>
          <a:stretch/>
        </p:blipFill>
        <p:spPr>
          <a:xfrm rot="5400000">
            <a:off x="8671970" y="2618310"/>
            <a:ext cx="3488282" cy="3551778"/>
          </a:xfrm>
          <a:prstGeom prst="rect">
            <a:avLst/>
          </a:prstGeom>
        </p:spPr>
      </p:pic>
    </p:spTree>
    <p:extLst>
      <p:ext uri="{BB962C8B-B14F-4D97-AF65-F5344CB8AC3E}">
        <p14:creationId xmlns:p14="http://schemas.microsoft.com/office/powerpoint/2010/main" val="268701702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srcRect l="4074" t="6814" r="4814" b="6814"/>
          <a:stretch/>
        </p:blipFill>
        <p:spPr>
          <a:xfrm>
            <a:off x="0" y="931334"/>
            <a:ext cx="4453468" cy="1286933"/>
          </a:xfrm>
          <a:prstGeom prst="rect">
            <a:avLst/>
          </a:prstGeom>
        </p:spPr>
      </p:pic>
      <p:sp>
        <p:nvSpPr>
          <p:cNvPr id="4" name="Заголовок 3"/>
          <p:cNvSpPr>
            <a:spLocks noGrp="1"/>
          </p:cNvSpPr>
          <p:nvPr>
            <p:ph type="title"/>
          </p:nvPr>
        </p:nvSpPr>
        <p:spPr>
          <a:xfrm>
            <a:off x="169333" y="314322"/>
            <a:ext cx="11887200" cy="600077"/>
          </a:xfrm>
        </p:spPr>
        <p:txBody>
          <a:bodyPr>
            <a:noAutofit/>
          </a:bodyPr>
          <a:lstStyle/>
          <a:p>
            <a:pPr algn="ctr"/>
            <a:r>
              <a:rPr lang="ru-RU" sz="2800" b="1" dirty="0" smtClean="0">
                <a:solidFill>
                  <a:srgbClr val="FF0000"/>
                </a:solidFill>
                <a:latin typeface="Courier New" panose="02070309020205020404" pitchFamily="49" charset="0"/>
                <a:cs typeface="Courier New" panose="02070309020205020404" pitchFamily="49" charset="0"/>
              </a:rPr>
              <a:t>СТАТЬЯ </a:t>
            </a:r>
            <a:r>
              <a:rPr lang="ru-RU" sz="2800" b="1" dirty="0" smtClean="0">
                <a:solidFill>
                  <a:srgbClr val="FF0000"/>
                </a:solidFill>
                <a:latin typeface="Courier New" panose="02070309020205020404" pitchFamily="49" charset="0"/>
                <a:cs typeface="Courier New" panose="02070309020205020404" pitchFamily="49" charset="0"/>
              </a:rPr>
              <a:t>207. </a:t>
            </a:r>
            <a:r>
              <a:rPr lang="ru-RU" sz="2800" b="1" dirty="0" smtClean="0">
                <a:latin typeface="Courier New" panose="02070309020205020404" pitchFamily="49" charset="0"/>
                <a:cs typeface="Courier New" panose="02070309020205020404" pitchFamily="49" charset="0"/>
              </a:rPr>
              <a:t>Заведомо ложное сообщение об акте терроризма.</a:t>
            </a:r>
            <a:endParaRPr lang="ru-RU" sz="2800" b="1" dirty="0">
              <a:latin typeface="Courier New" panose="02070309020205020404" pitchFamily="49" charset="0"/>
              <a:cs typeface="Courier New" panose="02070309020205020404" pitchFamily="49" charset="0"/>
            </a:endParaRPr>
          </a:p>
        </p:txBody>
      </p:sp>
      <p:sp>
        <p:nvSpPr>
          <p:cNvPr id="5" name="Заголовок 3"/>
          <p:cNvSpPr txBox="1">
            <a:spLocks/>
          </p:cNvSpPr>
          <p:nvPr/>
        </p:nvSpPr>
        <p:spPr>
          <a:xfrm>
            <a:off x="0" y="1185333"/>
            <a:ext cx="4453468" cy="77893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2400" b="1" dirty="0" smtClean="0">
                <a:latin typeface="Courier New" panose="02070309020205020404" pitchFamily="49" charset="0"/>
                <a:cs typeface="Courier New" panose="02070309020205020404" pitchFamily="49" charset="0"/>
              </a:rPr>
              <a:t>Кто вчера солгал, ту и завтра не поверят.</a:t>
            </a:r>
            <a:endParaRPr lang="ru-RU" sz="2400" b="1" dirty="0">
              <a:latin typeface="Courier New" panose="02070309020205020404" pitchFamily="49" charset="0"/>
              <a:cs typeface="Courier New" panose="02070309020205020404" pitchFamily="49" charset="0"/>
            </a:endParaRPr>
          </a:p>
        </p:txBody>
      </p:sp>
      <p:sp>
        <p:nvSpPr>
          <p:cNvPr id="8" name="Заголовок 3"/>
          <p:cNvSpPr txBox="1">
            <a:spLocks/>
          </p:cNvSpPr>
          <p:nvPr/>
        </p:nvSpPr>
        <p:spPr>
          <a:xfrm>
            <a:off x="3771900" y="2252136"/>
            <a:ext cx="4783664" cy="438573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ru-RU" sz="1800" b="1" dirty="0" smtClean="0">
                <a:solidFill>
                  <a:srgbClr val="FF0000"/>
                </a:solidFill>
                <a:latin typeface="Courier New" panose="02070309020205020404" pitchFamily="49" charset="0"/>
                <a:cs typeface="Courier New" panose="02070309020205020404" pitchFamily="49" charset="0"/>
              </a:rPr>
              <a:t>Заведомо ложное сообщение</a:t>
            </a:r>
            <a:r>
              <a:rPr lang="ru-RU" sz="1800" b="1" dirty="0">
                <a:solidFill>
                  <a:srgbClr val="FF0000"/>
                </a:solidFill>
                <a:latin typeface="Courier New" panose="02070309020205020404" pitchFamily="49" charset="0"/>
                <a:cs typeface="Courier New" panose="02070309020205020404" pitchFamily="49" charset="0"/>
              </a:rPr>
              <a:t> </a:t>
            </a:r>
            <a:r>
              <a:rPr lang="ru-RU" sz="1800" b="1" dirty="0" smtClean="0">
                <a:latin typeface="Courier New" panose="02070309020205020404" pitchFamily="49" charset="0"/>
                <a:cs typeface="Courier New" panose="02070309020205020404" pitchFamily="49" charset="0"/>
              </a:rPr>
              <a:t>о готовящемся взрыве, поджоге или иных действиях, создающих опасность гибели людей, причинения значительного имущественного ущерба либо наступления иных общественно опасных последствий, -</a:t>
            </a:r>
            <a:r>
              <a:rPr lang="ru-RU" sz="1800" b="1" dirty="0" smtClean="0">
                <a:latin typeface="Courier New" panose="02070309020205020404" pitchFamily="49" charset="0"/>
                <a:cs typeface="Courier New" panose="02070309020205020404" pitchFamily="49" charset="0"/>
              </a:rPr>
              <a:t> </a:t>
            </a:r>
            <a:r>
              <a:rPr lang="ru-RU" sz="1800" b="1" dirty="0" smtClean="0">
                <a:solidFill>
                  <a:srgbClr val="FF0000"/>
                </a:solidFill>
                <a:latin typeface="Courier New" panose="02070309020205020404" pitchFamily="49" charset="0"/>
                <a:cs typeface="Courier New" panose="02070309020205020404" pitchFamily="49" charset="0"/>
              </a:rPr>
              <a:t>наказывается </a:t>
            </a:r>
            <a:r>
              <a:rPr lang="ru-RU" sz="1800" b="1" dirty="0" smtClean="0">
                <a:latin typeface="Courier New" panose="02070309020205020404" pitchFamily="49" charset="0"/>
                <a:cs typeface="Courier New" panose="02070309020205020404" pitchFamily="49" charset="0"/>
              </a:rPr>
              <a:t>штрафом в размере до 200 000 рублей или в размере заработной платы или иного дохода осужденного за период до 18 месяцев, либо исправительными работами на срок от 1 года до 2 лет, либо арестом на срок от 3-х до 6-ти месяцев, либо лишение свободы до 3-х лет(с 14 лет). </a:t>
            </a:r>
            <a:endParaRPr lang="ru-RU" sz="1800" b="1" dirty="0">
              <a:latin typeface="Courier New" panose="02070309020205020404" pitchFamily="49" charset="0"/>
              <a:cs typeface="Courier New" panose="02070309020205020404" pitchFamily="49" charset="0"/>
            </a:endParaRPr>
          </a:p>
        </p:txBody>
      </p:sp>
      <p:pic>
        <p:nvPicPr>
          <p:cNvPr id="9" name="Рисунок 8"/>
          <p:cNvPicPr>
            <a:picLocks noChangeAspect="1"/>
          </p:cNvPicPr>
          <p:nvPr/>
        </p:nvPicPr>
        <p:blipFill rotWithShape="1">
          <a:blip r:embed="rId2"/>
          <a:srcRect l="4074" t="6814" r="4814" b="6814"/>
          <a:stretch/>
        </p:blipFill>
        <p:spPr>
          <a:xfrm>
            <a:off x="7738532" y="948267"/>
            <a:ext cx="4453468" cy="1286933"/>
          </a:xfrm>
          <a:prstGeom prst="rect">
            <a:avLst/>
          </a:prstGeom>
        </p:spPr>
      </p:pic>
      <p:sp>
        <p:nvSpPr>
          <p:cNvPr id="10" name="Заголовок 3"/>
          <p:cNvSpPr txBox="1">
            <a:spLocks/>
          </p:cNvSpPr>
          <p:nvPr/>
        </p:nvSpPr>
        <p:spPr>
          <a:xfrm>
            <a:off x="7738532" y="1185333"/>
            <a:ext cx="4453468" cy="846669"/>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2400" b="1" dirty="0" smtClean="0">
                <a:latin typeface="Courier New" panose="02070309020205020404" pitchFamily="49" charset="0"/>
                <a:cs typeface="Courier New" panose="02070309020205020404" pitchFamily="49" charset="0"/>
              </a:rPr>
              <a:t>Правде Бог помогает, в неправде - карает.</a:t>
            </a:r>
            <a:endParaRPr lang="ru-RU" sz="2400" b="1" dirty="0">
              <a:latin typeface="Courier New" panose="02070309020205020404" pitchFamily="49" charset="0"/>
              <a:cs typeface="Courier New" panose="02070309020205020404" pitchFamily="49" charset="0"/>
            </a:endParaRPr>
          </a:p>
        </p:txBody>
      </p:sp>
      <p:pic>
        <p:nvPicPr>
          <p:cNvPr id="6" name="Рисунок 5"/>
          <p:cNvPicPr>
            <a:picLocks noChangeAspect="1"/>
          </p:cNvPicPr>
          <p:nvPr/>
        </p:nvPicPr>
        <p:blipFill rotWithShape="1">
          <a:blip r:embed="rId3">
            <a:extLst>
              <a:ext uri="{28A0092B-C50C-407E-A947-70E740481C1C}">
                <a14:useLocalDpi xmlns:a14="http://schemas.microsoft.com/office/drawing/2010/main" val="0"/>
              </a:ext>
            </a:extLst>
          </a:blip>
          <a:srcRect l="46944" t="7654" r="24192" b="69630"/>
          <a:stretch/>
        </p:blipFill>
        <p:spPr>
          <a:xfrm rot="5400000">
            <a:off x="99480" y="2550577"/>
            <a:ext cx="3488281" cy="3687243"/>
          </a:xfrm>
          <a:prstGeom prst="rect">
            <a:avLst/>
          </a:prstGeom>
        </p:spPr>
      </p:pic>
      <p:pic>
        <p:nvPicPr>
          <p:cNvPr id="7" name="Рисунок 6"/>
          <p:cNvPicPr>
            <a:picLocks noChangeAspect="1"/>
          </p:cNvPicPr>
          <p:nvPr/>
        </p:nvPicPr>
        <p:blipFill rotWithShape="1">
          <a:blip r:embed="rId4">
            <a:extLst>
              <a:ext uri="{28A0092B-C50C-407E-A947-70E740481C1C}">
                <a14:useLocalDpi xmlns:a14="http://schemas.microsoft.com/office/drawing/2010/main" val="0"/>
              </a:ext>
            </a:extLst>
          </a:blip>
          <a:srcRect l="45246" t="9383" r="25211" b="68395"/>
          <a:stretch/>
        </p:blipFill>
        <p:spPr>
          <a:xfrm rot="5400000">
            <a:off x="8665623" y="2618310"/>
            <a:ext cx="3488280" cy="3551776"/>
          </a:xfrm>
          <a:prstGeom prst="rect">
            <a:avLst/>
          </a:prstGeom>
        </p:spPr>
      </p:pic>
    </p:spTree>
    <p:extLst>
      <p:ext uri="{BB962C8B-B14F-4D97-AF65-F5344CB8AC3E}">
        <p14:creationId xmlns:p14="http://schemas.microsoft.com/office/powerpoint/2010/main" val="155018918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srcRect l="4074" t="6814" r="4814" b="6814"/>
          <a:stretch/>
        </p:blipFill>
        <p:spPr>
          <a:xfrm>
            <a:off x="0" y="931334"/>
            <a:ext cx="4453468" cy="1286933"/>
          </a:xfrm>
          <a:prstGeom prst="rect">
            <a:avLst/>
          </a:prstGeom>
        </p:spPr>
      </p:pic>
      <p:sp>
        <p:nvSpPr>
          <p:cNvPr id="4" name="Заголовок 3"/>
          <p:cNvSpPr>
            <a:spLocks noGrp="1"/>
          </p:cNvSpPr>
          <p:nvPr>
            <p:ph type="title"/>
          </p:nvPr>
        </p:nvSpPr>
        <p:spPr>
          <a:xfrm>
            <a:off x="905932" y="314322"/>
            <a:ext cx="10515600" cy="600077"/>
          </a:xfrm>
        </p:spPr>
        <p:txBody>
          <a:bodyPr>
            <a:noAutofit/>
          </a:bodyPr>
          <a:lstStyle/>
          <a:p>
            <a:pPr algn="ctr"/>
            <a:r>
              <a:rPr lang="ru-RU" sz="2800" b="1" dirty="0" smtClean="0">
                <a:solidFill>
                  <a:srgbClr val="FF0000"/>
                </a:solidFill>
                <a:latin typeface="DactilHand31" pitchFamily="2" charset="0"/>
                <a:cs typeface="Courier New" panose="02070309020205020404" pitchFamily="49" charset="0"/>
              </a:rPr>
              <a:t>СТАТЬЯ </a:t>
            </a:r>
            <a:r>
              <a:rPr lang="ru-RU" sz="2800" b="1" dirty="0" smtClean="0">
                <a:solidFill>
                  <a:srgbClr val="FF0000"/>
                </a:solidFill>
                <a:latin typeface="DactilHand31" pitchFamily="2" charset="0"/>
                <a:cs typeface="Courier New" panose="02070309020205020404" pitchFamily="49" charset="0"/>
              </a:rPr>
              <a:t>207. </a:t>
            </a:r>
            <a:r>
              <a:rPr lang="ru-RU" sz="2800" b="1" dirty="0" smtClean="0">
                <a:latin typeface="DactilHand31" pitchFamily="2" charset="0"/>
                <a:cs typeface="Courier New" panose="02070309020205020404" pitchFamily="49" charset="0"/>
              </a:rPr>
              <a:t>Заведомо ложное сообщение об акте терроризма.</a:t>
            </a:r>
            <a:endParaRPr lang="ru-RU" sz="2800" b="1" dirty="0">
              <a:latin typeface="DactilHand31" pitchFamily="2" charset="0"/>
              <a:cs typeface="Courier New" panose="02070309020205020404" pitchFamily="49" charset="0"/>
            </a:endParaRPr>
          </a:p>
        </p:txBody>
      </p:sp>
      <p:sp>
        <p:nvSpPr>
          <p:cNvPr id="5" name="Заголовок 3"/>
          <p:cNvSpPr txBox="1">
            <a:spLocks/>
          </p:cNvSpPr>
          <p:nvPr/>
        </p:nvSpPr>
        <p:spPr>
          <a:xfrm>
            <a:off x="0" y="1185333"/>
            <a:ext cx="4453468" cy="77893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2400" b="1" dirty="0" smtClean="0">
                <a:latin typeface="DactilHand31" pitchFamily="2" charset="0"/>
                <a:cs typeface="Courier New" panose="02070309020205020404" pitchFamily="49" charset="0"/>
              </a:rPr>
              <a:t>Кто вчера солгал, ту и завтра не поверят.</a:t>
            </a:r>
            <a:endParaRPr lang="ru-RU" sz="2400" b="1" dirty="0">
              <a:latin typeface="DactilHand31" pitchFamily="2" charset="0"/>
              <a:cs typeface="Courier New" panose="02070309020205020404" pitchFamily="49" charset="0"/>
            </a:endParaRPr>
          </a:p>
        </p:txBody>
      </p:sp>
      <p:sp>
        <p:nvSpPr>
          <p:cNvPr id="8" name="Заголовок 3"/>
          <p:cNvSpPr txBox="1">
            <a:spLocks/>
          </p:cNvSpPr>
          <p:nvPr/>
        </p:nvSpPr>
        <p:spPr>
          <a:xfrm>
            <a:off x="3771900" y="2252136"/>
            <a:ext cx="4783664" cy="438573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ru-RU" sz="1800" b="1" dirty="0" smtClean="0">
                <a:solidFill>
                  <a:srgbClr val="FF0000"/>
                </a:solidFill>
                <a:latin typeface="DactilHand31" pitchFamily="2" charset="0"/>
                <a:cs typeface="Courier New" panose="02070309020205020404" pitchFamily="49" charset="0"/>
              </a:rPr>
              <a:t>Заведомо ложное сообщение</a:t>
            </a:r>
            <a:r>
              <a:rPr lang="ru-RU" sz="1800" b="1" dirty="0">
                <a:solidFill>
                  <a:srgbClr val="FF0000"/>
                </a:solidFill>
                <a:latin typeface="DactilHand31" pitchFamily="2" charset="0"/>
                <a:cs typeface="Courier New" panose="02070309020205020404" pitchFamily="49" charset="0"/>
              </a:rPr>
              <a:t> </a:t>
            </a:r>
            <a:r>
              <a:rPr lang="ru-RU" sz="1800" b="1" dirty="0" smtClean="0">
                <a:latin typeface="DactilHand31" pitchFamily="2" charset="0"/>
                <a:cs typeface="Courier New" panose="02070309020205020404" pitchFamily="49" charset="0"/>
              </a:rPr>
              <a:t>о готовящемся взрыве, поджоге или иных действиях, создающих опасность гибели людей, причинения значительного имущественного ущерба либо наступления иных общественно опасных последствий, -</a:t>
            </a:r>
            <a:r>
              <a:rPr lang="ru-RU" sz="1800" b="1" dirty="0" smtClean="0">
                <a:latin typeface="DactilHand31" pitchFamily="2" charset="0"/>
                <a:cs typeface="Courier New" panose="02070309020205020404" pitchFamily="49" charset="0"/>
              </a:rPr>
              <a:t> </a:t>
            </a:r>
            <a:r>
              <a:rPr lang="ru-RU" sz="1800" b="1" dirty="0" smtClean="0">
                <a:solidFill>
                  <a:srgbClr val="FF0000"/>
                </a:solidFill>
                <a:latin typeface="DactilHand31" pitchFamily="2" charset="0"/>
                <a:cs typeface="Courier New" panose="02070309020205020404" pitchFamily="49" charset="0"/>
              </a:rPr>
              <a:t>наказывается </a:t>
            </a:r>
            <a:r>
              <a:rPr lang="ru-RU" sz="1800" b="1" dirty="0" smtClean="0">
                <a:latin typeface="DactilHand31" pitchFamily="2" charset="0"/>
                <a:cs typeface="Courier New" panose="02070309020205020404" pitchFamily="49" charset="0"/>
              </a:rPr>
              <a:t>штрафом в размере до 200 000 рублей или в размере заработной платы или иного дохода осужденного за период до 18 месяцев, либо исправительными работами на срок от 1 года до 2 лет, либо арестом на срок от 3-х до 6-ти месяцев, либо лишение свободы до 3-х лет(с 14 лет). </a:t>
            </a:r>
            <a:endParaRPr lang="ru-RU" sz="1800" b="1" dirty="0">
              <a:latin typeface="DactilHand31" pitchFamily="2" charset="0"/>
              <a:cs typeface="Courier New" panose="02070309020205020404" pitchFamily="49" charset="0"/>
            </a:endParaRPr>
          </a:p>
        </p:txBody>
      </p:sp>
      <p:pic>
        <p:nvPicPr>
          <p:cNvPr id="9" name="Рисунок 8"/>
          <p:cNvPicPr>
            <a:picLocks noChangeAspect="1"/>
          </p:cNvPicPr>
          <p:nvPr/>
        </p:nvPicPr>
        <p:blipFill rotWithShape="1">
          <a:blip r:embed="rId2"/>
          <a:srcRect l="4074" t="6814" r="4814" b="6814"/>
          <a:stretch/>
        </p:blipFill>
        <p:spPr>
          <a:xfrm>
            <a:off x="7738532" y="948267"/>
            <a:ext cx="4453468" cy="1286933"/>
          </a:xfrm>
          <a:prstGeom prst="rect">
            <a:avLst/>
          </a:prstGeom>
        </p:spPr>
      </p:pic>
      <p:sp>
        <p:nvSpPr>
          <p:cNvPr id="10" name="Заголовок 3"/>
          <p:cNvSpPr txBox="1">
            <a:spLocks/>
          </p:cNvSpPr>
          <p:nvPr/>
        </p:nvSpPr>
        <p:spPr>
          <a:xfrm>
            <a:off x="7738532" y="1185333"/>
            <a:ext cx="4453468" cy="846669"/>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2400" b="1" dirty="0" smtClean="0">
                <a:latin typeface="DactilHand31" pitchFamily="2" charset="0"/>
                <a:cs typeface="Courier New" panose="02070309020205020404" pitchFamily="49" charset="0"/>
              </a:rPr>
              <a:t>Правде Бог помогает, в неправде - карает.</a:t>
            </a:r>
            <a:endParaRPr lang="ru-RU" sz="2400" b="1" dirty="0">
              <a:latin typeface="DactilHand31" pitchFamily="2" charset="0"/>
              <a:cs typeface="Courier New" panose="02070309020205020404" pitchFamily="49" charset="0"/>
            </a:endParaRPr>
          </a:p>
        </p:txBody>
      </p:sp>
      <p:pic>
        <p:nvPicPr>
          <p:cNvPr id="6" name="Рисунок 5"/>
          <p:cNvPicPr>
            <a:picLocks noChangeAspect="1"/>
          </p:cNvPicPr>
          <p:nvPr/>
        </p:nvPicPr>
        <p:blipFill rotWithShape="1">
          <a:blip r:embed="rId3">
            <a:extLst>
              <a:ext uri="{28A0092B-C50C-407E-A947-70E740481C1C}">
                <a14:useLocalDpi xmlns:a14="http://schemas.microsoft.com/office/drawing/2010/main" val="0"/>
              </a:ext>
            </a:extLst>
          </a:blip>
          <a:srcRect l="46944" t="7654" r="24192" b="69630"/>
          <a:stretch/>
        </p:blipFill>
        <p:spPr>
          <a:xfrm rot="5400000">
            <a:off x="99480" y="2550577"/>
            <a:ext cx="3488281" cy="3687243"/>
          </a:xfrm>
          <a:prstGeom prst="rect">
            <a:avLst/>
          </a:prstGeom>
        </p:spPr>
      </p:pic>
      <p:pic>
        <p:nvPicPr>
          <p:cNvPr id="7" name="Рисунок 6"/>
          <p:cNvPicPr>
            <a:picLocks noChangeAspect="1"/>
          </p:cNvPicPr>
          <p:nvPr/>
        </p:nvPicPr>
        <p:blipFill rotWithShape="1">
          <a:blip r:embed="rId4">
            <a:extLst>
              <a:ext uri="{28A0092B-C50C-407E-A947-70E740481C1C}">
                <a14:useLocalDpi xmlns:a14="http://schemas.microsoft.com/office/drawing/2010/main" val="0"/>
              </a:ext>
            </a:extLst>
          </a:blip>
          <a:srcRect l="45246" t="9383" r="25211" b="68395"/>
          <a:stretch/>
        </p:blipFill>
        <p:spPr>
          <a:xfrm rot="5400000">
            <a:off x="8665623" y="2618310"/>
            <a:ext cx="3488280" cy="3551776"/>
          </a:xfrm>
          <a:prstGeom prst="rect">
            <a:avLst/>
          </a:prstGeom>
        </p:spPr>
      </p:pic>
    </p:spTree>
    <p:extLst>
      <p:ext uri="{BB962C8B-B14F-4D97-AF65-F5344CB8AC3E}">
        <p14:creationId xmlns:p14="http://schemas.microsoft.com/office/powerpoint/2010/main" val="103086146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srcRect l="4074" t="6814" r="4814" b="6814"/>
          <a:stretch/>
        </p:blipFill>
        <p:spPr>
          <a:xfrm>
            <a:off x="0" y="931334"/>
            <a:ext cx="4453468" cy="1286933"/>
          </a:xfrm>
          <a:prstGeom prst="rect">
            <a:avLst/>
          </a:prstGeom>
        </p:spPr>
      </p:pic>
      <p:sp>
        <p:nvSpPr>
          <p:cNvPr id="4" name="Заголовок 3"/>
          <p:cNvSpPr>
            <a:spLocks noGrp="1"/>
          </p:cNvSpPr>
          <p:nvPr>
            <p:ph type="title"/>
          </p:nvPr>
        </p:nvSpPr>
        <p:spPr>
          <a:xfrm>
            <a:off x="169333" y="314322"/>
            <a:ext cx="11887200" cy="600077"/>
          </a:xfrm>
        </p:spPr>
        <p:txBody>
          <a:bodyPr>
            <a:noAutofit/>
          </a:bodyPr>
          <a:lstStyle/>
          <a:p>
            <a:pPr algn="ctr"/>
            <a:r>
              <a:rPr lang="ru-RU" sz="3600" b="1" dirty="0" smtClean="0">
                <a:solidFill>
                  <a:srgbClr val="FF0000"/>
                </a:solidFill>
                <a:latin typeface="Courier New" panose="02070309020205020404" pitchFamily="49" charset="0"/>
                <a:cs typeface="Courier New" panose="02070309020205020404" pitchFamily="49" charset="0"/>
              </a:rPr>
              <a:t>СТАТЬЯ </a:t>
            </a:r>
            <a:r>
              <a:rPr lang="ru-RU" sz="3600" b="1" dirty="0" smtClean="0">
                <a:solidFill>
                  <a:srgbClr val="FF0000"/>
                </a:solidFill>
                <a:latin typeface="Courier New" panose="02070309020205020404" pitchFamily="49" charset="0"/>
                <a:cs typeface="Courier New" panose="02070309020205020404" pitchFamily="49" charset="0"/>
              </a:rPr>
              <a:t>213. </a:t>
            </a:r>
            <a:r>
              <a:rPr lang="ru-RU" sz="3600" b="1" dirty="0" smtClean="0">
                <a:latin typeface="Courier New" panose="02070309020205020404" pitchFamily="49" charset="0"/>
                <a:cs typeface="Courier New" panose="02070309020205020404" pitchFamily="49" charset="0"/>
              </a:rPr>
              <a:t>Хулиганство.</a:t>
            </a:r>
            <a:endParaRPr lang="ru-RU" sz="3600" b="1" dirty="0">
              <a:latin typeface="Courier New" panose="02070309020205020404" pitchFamily="49" charset="0"/>
              <a:cs typeface="Courier New" panose="02070309020205020404" pitchFamily="49" charset="0"/>
            </a:endParaRPr>
          </a:p>
        </p:txBody>
      </p:sp>
      <p:sp>
        <p:nvSpPr>
          <p:cNvPr id="5" name="Заголовок 3"/>
          <p:cNvSpPr txBox="1">
            <a:spLocks/>
          </p:cNvSpPr>
          <p:nvPr/>
        </p:nvSpPr>
        <p:spPr>
          <a:xfrm>
            <a:off x="0" y="1185333"/>
            <a:ext cx="4453468" cy="77893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2400" b="1" dirty="0" smtClean="0">
                <a:latin typeface="Courier New" panose="02070309020205020404" pitchFamily="49" charset="0"/>
                <a:cs typeface="Courier New" panose="02070309020205020404" pitchFamily="49" charset="0"/>
              </a:rPr>
              <a:t>Бился, колотился – ничего не добился.</a:t>
            </a:r>
            <a:endParaRPr lang="ru-RU" sz="2400" b="1" dirty="0">
              <a:latin typeface="Courier New" panose="02070309020205020404" pitchFamily="49" charset="0"/>
              <a:cs typeface="Courier New" panose="02070309020205020404" pitchFamily="49" charset="0"/>
            </a:endParaRPr>
          </a:p>
        </p:txBody>
      </p:sp>
      <p:sp>
        <p:nvSpPr>
          <p:cNvPr id="8" name="Заголовок 3"/>
          <p:cNvSpPr txBox="1">
            <a:spLocks/>
          </p:cNvSpPr>
          <p:nvPr/>
        </p:nvSpPr>
        <p:spPr>
          <a:xfrm>
            <a:off x="3771900" y="2252136"/>
            <a:ext cx="4783664" cy="438573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ru-RU" sz="2400" b="1" dirty="0" smtClean="0">
                <a:solidFill>
                  <a:srgbClr val="FF0000"/>
                </a:solidFill>
                <a:latin typeface="Courier New" panose="02070309020205020404" pitchFamily="49" charset="0"/>
                <a:cs typeface="Courier New" panose="02070309020205020404" pitchFamily="49" charset="0"/>
              </a:rPr>
              <a:t>Хулиганство, </a:t>
            </a:r>
            <a:r>
              <a:rPr lang="ru-RU" sz="2400" b="1" dirty="0" smtClean="0">
                <a:latin typeface="Courier New" panose="02070309020205020404" pitchFamily="49" charset="0"/>
                <a:cs typeface="Courier New" panose="02070309020205020404" pitchFamily="49" charset="0"/>
              </a:rPr>
              <a:t>то есть грубое нарушение общественного порядка, выражающее явное неуважение к обществу:</a:t>
            </a:r>
            <a:r>
              <a:rPr lang="ru-RU" sz="2400" b="1" dirty="0" smtClean="0">
                <a:latin typeface="Courier New" panose="02070309020205020404" pitchFamily="49" charset="0"/>
                <a:cs typeface="Courier New" panose="02070309020205020404" pitchFamily="49" charset="0"/>
              </a:rPr>
              <a:t> </a:t>
            </a:r>
            <a:r>
              <a:rPr lang="ru-RU" sz="2400" b="1" dirty="0" smtClean="0">
                <a:solidFill>
                  <a:srgbClr val="FF0000"/>
                </a:solidFill>
                <a:latin typeface="Courier New" panose="02070309020205020404" pitchFamily="49" charset="0"/>
                <a:cs typeface="Courier New" panose="02070309020205020404" pitchFamily="49" charset="0"/>
              </a:rPr>
              <a:t>наказывается </a:t>
            </a:r>
            <a:r>
              <a:rPr lang="ru-RU" sz="2400" b="1" dirty="0" smtClean="0">
                <a:latin typeface="Courier New" panose="02070309020205020404" pitchFamily="49" charset="0"/>
                <a:cs typeface="Courier New" panose="02070309020205020404" pitchFamily="49" charset="0"/>
              </a:rPr>
              <a:t>обязательными работами на срок от 180 до 240 часов, либо исправительными работами на срок от 1 года до 2 лет, либо лишением свободы на срок до 5 лет.</a:t>
            </a:r>
            <a:endParaRPr lang="ru-RU" sz="2400" b="1" dirty="0">
              <a:latin typeface="Courier New" panose="02070309020205020404" pitchFamily="49" charset="0"/>
              <a:cs typeface="Courier New" panose="02070309020205020404" pitchFamily="49" charset="0"/>
            </a:endParaRPr>
          </a:p>
        </p:txBody>
      </p:sp>
      <p:pic>
        <p:nvPicPr>
          <p:cNvPr id="9" name="Рисунок 8"/>
          <p:cNvPicPr>
            <a:picLocks noChangeAspect="1"/>
          </p:cNvPicPr>
          <p:nvPr/>
        </p:nvPicPr>
        <p:blipFill rotWithShape="1">
          <a:blip r:embed="rId2"/>
          <a:srcRect l="4074" t="6814" r="4814" b="6814"/>
          <a:stretch/>
        </p:blipFill>
        <p:spPr>
          <a:xfrm>
            <a:off x="7738532" y="948267"/>
            <a:ext cx="4453468" cy="1286933"/>
          </a:xfrm>
          <a:prstGeom prst="rect">
            <a:avLst/>
          </a:prstGeom>
        </p:spPr>
      </p:pic>
      <p:sp>
        <p:nvSpPr>
          <p:cNvPr id="10" name="Заголовок 3"/>
          <p:cNvSpPr txBox="1">
            <a:spLocks/>
          </p:cNvSpPr>
          <p:nvPr/>
        </p:nvSpPr>
        <p:spPr>
          <a:xfrm>
            <a:off x="7738532" y="1185333"/>
            <a:ext cx="4453468" cy="846669"/>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2400" b="1" dirty="0">
                <a:latin typeface="Courier New" panose="02070309020205020404" pitchFamily="49" charset="0"/>
                <a:cs typeface="Courier New" panose="02070309020205020404" pitchFamily="49" charset="0"/>
              </a:rPr>
              <a:t>Бился, колотился – ничего не добился.</a:t>
            </a:r>
            <a:endParaRPr lang="ru-RU" sz="2400" b="1" dirty="0">
              <a:latin typeface="Courier New" panose="02070309020205020404" pitchFamily="49" charset="0"/>
              <a:cs typeface="Courier New" panose="02070309020205020404" pitchFamily="49" charset="0"/>
            </a:endParaRPr>
          </a:p>
        </p:txBody>
      </p:sp>
      <p:pic>
        <p:nvPicPr>
          <p:cNvPr id="3" name="Рисунок 2"/>
          <p:cNvPicPr>
            <a:picLocks noChangeAspect="1"/>
          </p:cNvPicPr>
          <p:nvPr/>
        </p:nvPicPr>
        <p:blipFill rotWithShape="1">
          <a:blip r:embed="rId3">
            <a:extLst>
              <a:ext uri="{28A0092B-C50C-407E-A947-70E740481C1C}">
                <a14:useLocalDpi xmlns:a14="http://schemas.microsoft.com/office/drawing/2010/main" val="0"/>
              </a:ext>
            </a:extLst>
          </a:blip>
          <a:srcRect l="45925" t="9383" r="24871" b="67901"/>
          <a:stretch/>
        </p:blipFill>
        <p:spPr>
          <a:xfrm rot="5400000">
            <a:off x="99480" y="2550576"/>
            <a:ext cx="3488281" cy="3687242"/>
          </a:xfrm>
          <a:prstGeom prst="rect">
            <a:avLst/>
          </a:prstGeom>
        </p:spPr>
      </p:pic>
      <p:pic>
        <p:nvPicPr>
          <p:cNvPr id="11" name="Рисунок 10"/>
          <p:cNvPicPr>
            <a:picLocks noChangeAspect="1"/>
          </p:cNvPicPr>
          <p:nvPr/>
        </p:nvPicPr>
        <p:blipFill rotWithShape="1">
          <a:blip r:embed="rId4">
            <a:extLst>
              <a:ext uri="{28A0092B-C50C-407E-A947-70E740481C1C}">
                <a14:useLocalDpi xmlns:a14="http://schemas.microsoft.com/office/drawing/2010/main" val="0"/>
              </a:ext>
            </a:extLst>
          </a:blip>
          <a:srcRect l="48981" t="7160" r="21815" b="70124"/>
          <a:stretch/>
        </p:blipFill>
        <p:spPr>
          <a:xfrm rot="5400000">
            <a:off x="8680434" y="2609844"/>
            <a:ext cx="3471351" cy="3551776"/>
          </a:xfrm>
          <a:prstGeom prst="rect">
            <a:avLst/>
          </a:prstGeom>
        </p:spPr>
      </p:pic>
    </p:spTree>
    <p:extLst>
      <p:ext uri="{BB962C8B-B14F-4D97-AF65-F5344CB8AC3E}">
        <p14:creationId xmlns:p14="http://schemas.microsoft.com/office/powerpoint/2010/main" val="39506541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srcRect l="4074" t="6814" r="4814" b="6814"/>
          <a:stretch/>
        </p:blipFill>
        <p:spPr>
          <a:xfrm>
            <a:off x="0" y="931334"/>
            <a:ext cx="4453468" cy="1286933"/>
          </a:xfrm>
          <a:prstGeom prst="rect">
            <a:avLst/>
          </a:prstGeom>
        </p:spPr>
      </p:pic>
      <p:sp>
        <p:nvSpPr>
          <p:cNvPr id="4" name="Заголовок 3"/>
          <p:cNvSpPr>
            <a:spLocks noGrp="1"/>
          </p:cNvSpPr>
          <p:nvPr>
            <p:ph type="title"/>
          </p:nvPr>
        </p:nvSpPr>
        <p:spPr>
          <a:xfrm>
            <a:off x="169333" y="314322"/>
            <a:ext cx="11887200" cy="600077"/>
          </a:xfrm>
        </p:spPr>
        <p:txBody>
          <a:bodyPr>
            <a:noAutofit/>
          </a:bodyPr>
          <a:lstStyle/>
          <a:p>
            <a:pPr algn="ctr"/>
            <a:r>
              <a:rPr lang="ru-RU" sz="3600" b="1" dirty="0" smtClean="0">
                <a:solidFill>
                  <a:srgbClr val="FF0000"/>
                </a:solidFill>
                <a:latin typeface="DactilHand31" pitchFamily="2" charset="0"/>
                <a:cs typeface="Courier New" panose="02070309020205020404" pitchFamily="49" charset="0"/>
              </a:rPr>
              <a:t>СТАТЬЯ </a:t>
            </a:r>
            <a:r>
              <a:rPr lang="ru-RU" sz="3600" b="1" dirty="0" smtClean="0">
                <a:solidFill>
                  <a:srgbClr val="FF0000"/>
                </a:solidFill>
                <a:latin typeface="DactilHand31" pitchFamily="2" charset="0"/>
                <a:cs typeface="Courier New" panose="02070309020205020404" pitchFamily="49" charset="0"/>
              </a:rPr>
              <a:t>213. </a:t>
            </a:r>
            <a:r>
              <a:rPr lang="ru-RU" sz="3600" b="1" dirty="0" smtClean="0">
                <a:latin typeface="DactilHand31" pitchFamily="2" charset="0"/>
                <a:cs typeface="Courier New" panose="02070309020205020404" pitchFamily="49" charset="0"/>
              </a:rPr>
              <a:t>Хулиганство.</a:t>
            </a:r>
            <a:endParaRPr lang="ru-RU" sz="3600" b="1" dirty="0">
              <a:latin typeface="DactilHand31" pitchFamily="2" charset="0"/>
              <a:cs typeface="Courier New" panose="02070309020205020404" pitchFamily="49" charset="0"/>
            </a:endParaRPr>
          </a:p>
        </p:txBody>
      </p:sp>
      <p:sp>
        <p:nvSpPr>
          <p:cNvPr id="5" name="Заголовок 3"/>
          <p:cNvSpPr txBox="1">
            <a:spLocks/>
          </p:cNvSpPr>
          <p:nvPr/>
        </p:nvSpPr>
        <p:spPr>
          <a:xfrm>
            <a:off x="0" y="1185333"/>
            <a:ext cx="4453468" cy="77893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2400" b="1" dirty="0" smtClean="0">
                <a:latin typeface="DactilHand31" pitchFamily="2" charset="0"/>
                <a:cs typeface="Courier New" panose="02070309020205020404" pitchFamily="49" charset="0"/>
              </a:rPr>
              <a:t>Бился, колотился – ничего не добился.</a:t>
            </a:r>
            <a:endParaRPr lang="ru-RU" sz="2400" b="1" dirty="0">
              <a:latin typeface="DactilHand31" pitchFamily="2" charset="0"/>
              <a:cs typeface="Courier New" panose="02070309020205020404" pitchFamily="49" charset="0"/>
            </a:endParaRPr>
          </a:p>
        </p:txBody>
      </p:sp>
      <p:sp>
        <p:nvSpPr>
          <p:cNvPr id="8" name="Заголовок 3"/>
          <p:cNvSpPr txBox="1">
            <a:spLocks/>
          </p:cNvSpPr>
          <p:nvPr/>
        </p:nvSpPr>
        <p:spPr>
          <a:xfrm>
            <a:off x="3771900" y="2252136"/>
            <a:ext cx="4783664" cy="438573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ru-RU" sz="2400" b="1" dirty="0" smtClean="0">
                <a:solidFill>
                  <a:srgbClr val="FF0000"/>
                </a:solidFill>
                <a:latin typeface="DactilHand31" pitchFamily="2" charset="0"/>
                <a:cs typeface="Courier New" panose="02070309020205020404" pitchFamily="49" charset="0"/>
              </a:rPr>
              <a:t>Хулиганство, </a:t>
            </a:r>
            <a:r>
              <a:rPr lang="ru-RU" sz="2400" b="1" dirty="0" smtClean="0">
                <a:latin typeface="DactilHand31" pitchFamily="2" charset="0"/>
                <a:cs typeface="Courier New" panose="02070309020205020404" pitchFamily="49" charset="0"/>
              </a:rPr>
              <a:t>то есть грубое нарушение общественного порядка, выражающее явное неуважение к обществу:</a:t>
            </a:r>
            <a:r>
              <a:rPr lang="ru-RU" sz="2400" b="1" dirty="0" smtClean="0">
                <a:latin typeface="DactilHand31" pitchFamily="2" charset="0"/>
                <a:cs typeface="Courier New" panose="02070309020205020404" pitchFamily="49" charset="0"/>
              </a:rPr>
              <a:t> </a:t>
            </a:r>
            <a:r>
              <a:rPr lang="ru-RU" sz="2400" b="1" dirty="0" smtClean="0">
                <a:solidFill>
                  <a:srgbClr val="FF0000"/>
                </a:solidFill>
                <a:latin typeface="DactilHand31" pitchFamily="2" charset="0"/>
                <a:cs typeface="Courier New" panose="02070309020205020404" pitchFamily="49" charset="0"/>
              </a:rPr>
              <a:t>наказывается </a:t>
            </a:r>
            <a:r>
              <a:rPr lang="ru-RU" sz="2400" b="1" dirty="0" smtClean="0">
                <a:latin typeface="DactilHand31" pitchFamily="2" charset="0"/>
                <a:cs typeface="Courier New" panose="02070309020205020404" pitchFamily="49" charset="0"/>
              </a:rPr>
              <a:t>обязательными работами на срок от 180 до 240 часов, либо исправительными работами на срок от 1 года до 2 лет, либо лишением свободы на срок до 5 лет.</a:t>
            </a:r>
            <a:endParaRPr lang="ru-RU" sz="2400" b="1" dirty="0">
              <a:latin typeface="DactilHand31" pitchFamily="2" charset="0"/>
              <a:cs typeface="Courier New" panose="02070309020205020404" pitchFamily="49" charset="0"/>
            </a:endParaRPr>
          </a:p>
        </p:txBody>
      </p:sp>
      <p:pic>
        <p:nvPicPr>
          <p:cNvPr id="9" name="Рисунок 8"/>
          <p:cNvPicPr>
            <a:picLocks noChangeAspect="1"/>
          </p:cNvPicPr>
          <p:nvPr/>
        </p:nvPicPr>
        <p:blipFill rotWithShape="1">
          <a:blip r:embed="rId2"/>
          <a:srcRect l="4074" t="6814" r="4814" b="6814"/>
          <a:stretch/>
        </p:blipFill>
        <p:spPr>
          <a:xfrm>
            <a:off x="7738532" y="948267"/>
            <a:ext cx="4453468" cy="1286933"/>
          </a:xfrm>
          <a:prstGeom prst="rect">
            <a:avLst/>
          </a:prstGeom>
        </p:spPr>
      </p:pic>
      <p:sp>
        <p:nvSpPr>
          <p:cNvPr id="10" name="Заголовок 3"/>
          <p:cNvSpPr txBox="1">
            <a:spLocks/>
          </p:cNvSpPr>
          <p:nvPr/>
        </p:nvSpPr>
        <p:spPr>
          <a:xfrm>
            <a:off x="7738532" y="1185333"/>
            <a:ext cx="4453468" cy="846669"/>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2400" b="1" dirty="0">
                <a:latin typeface="DactilHand31" pitchFamily="2" charset="0"/>
                <a:cs typeface="Courier New" panose="02070309020205020404" pitchFamily="49" charset="0"/>
              </a:rPr>
              <a:t>Бился, колотился – ничего не добился.</a:t>
            </a:r>
            <a:endParaRPr lang="ru-RU" sz="2400" b="1" dirty="0">
              <a:latin typeface="DactilHand31" pitchFamily="2" charset="0"/>
              <a:cs typeface="Courier New" panose="02070309020205020404" pitchFamily="49" charset="0"/>
            </a:endParaRPr>
          </a:p>
        </p:txBody>
      </p:sp>
      <p:pic>
        <p:nvPicPr>
          <p:cNvPr id="3" name="Рисунок 2"/>
          <p:cNvPicPr>
            <a:picLocks noChangeAspect="1"/>
          </p:cNvPicPr>
          <p:nvPr/>
        </p:nvPicPr>
        <p:blipFill rotWithShape="1">
          <a:blip r:embed="rId3">
            <a:extLst>
              <a:ext uri="{28A0092B-C50C-407E-A947-70E740481C1C}">
                <a14:useLocalDpi xmlns:a14="http://schemas.microsoft.com/office/drawing/2010/main" val="0"/>
              </a:ext>
            </a:extLst>
          </a:blip>
          <a:srcRect l="45925" t="9383" r="24871" b="67901"/>
          <a:stretch/>
        </p:blipFill>
        <p:spPr>
          <a:xfrm rot="5400000">
            <a:off x="99480" y="2550576"/>
            <a:ext cx="3488281" cy="3687242"/>
          </a:xfrm>
          <a:prstGeom prst="rect">
            <a:avLst/>
          </a:prstGeom>
        </p:spPr>
      </p:pic>
      <p:pic>
        <p:nvPicPr>
          <p:cNvPr id="11" name="Рисунок 10"/>
          <p:cNvPicPr>
            <a:picLocks noChangeAspect="1"/>
          </p:cNvPicPr>
          <p:nvPr/>
        </p:nvPicPr>
        <p:blipFill rotWithShape="1">
          <a:blip r:embed="rId4">
            <a:extLst>
              <a:ext uri="{28A0092B-C50C-407E-A947-70E740481C1C}">
                <a14:useLocalDpi xmlns:a14="http://schemas.microsoft.com/office/drawing/2010/main" val="0"/>
              </a:ext>
            </a:extLst>
          </a:blip>
          <a:srcRect l="48981" t="7160" r="21815" b="70124"/>
          <a:stretch/>
        </p:blipFill>
        <p:spPr>
          <a:xfrm rot="5400000">
            <a:off x="8680434" y="2609844"/>
            <a:ext cx="3471351" cy="3551776"/>
          </a:xfrm>
          <a:prstGeom prst="rect">
            <a:avLst/>
          </a:prstGeom>
        </p:spPr>
      </p:pic>
    </p:spTree>
    <p:extLst>
      <p:ext uri="{BB962C8B-B14F-4D97-AF65-F5344CB8AC3E}">
        <p14:creationId xmlns:p14="http://schemas.microsoft.com/office/powerpoint/2010/main" val="81355747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srcRect l="4074" t="6814" r="4814" b="6814"/>
          <a:stretch/>
        </p:blipFill>
        <p:spPr>
          <a:xfrm>
            <a:off x="0" y="931334"/>
            <a:ext cx="4453468" cy="1286933"/>
          </a:xfrm>
          <a:prstGeom prst="rect">
            <a:avLst/>
          </a:prstGeom>
        </p:spPr>
      </p:pic>
      <p:sp>
        <p:nvSpPr>
          <p:cNvPr id="4" name="Заголовок 3"/>
          <p:cNvSpPr>
            <a:spLocks noGrp="1"/>
          </p:cNvSpPr>
          <p:nvPr>
            <p:ph type="title"/>
          </p:nvPr>
        </p:nvSpPr>
        <p:spPr>
          <a:xfrm>
            <a:off x="169333" y="314322"/>
            <a:ext cx="11887200" cy="600077"/>
          </a:xfrm>
        </p:spPr>
        <p:txBody>
          <a:bodyPr>
            <a:noAutofit/>
          </a:bodyPr>
          <a:lstStyle/>
          <a:p>
            <a:pPr algn="ctr"/>
            <a:r>
              <a:rPr lang="ru-RU" sz="3600" b="1" dirty="0" smtClean="0">
                <a:solidFill>
                  <a:srgbClr val="FF0000"/>
                </a:solidFill>
                <a:latin typeface="Courier New" panose="02070309020205020404" pitchFamily="49" charset="0"/>
                <a:cs typeface="Courier New" panose="02070309020205020404" pitchFamily="49" charset="0"/>
              </a:rPr>
              <a:t>СТАТЬЯ </a:t>
            </a:r>
            <a:r>
              <a:rPr lang="ru-RU" sz="3600" b="1" dirty="0" smtClean="0">
                <a:solidFill>
                  <a:srgbClr val="FF0000"/>
                </a:solidFill>
                <a:latin typeface="Courier New" panose="02070309020205020404" pitchFamily="49" charset="0"/>
                <a:cs typeface="Courier New" panose="02070309020205020404" pitchFamily="49" charset="0"/>
              </a:rPr>
              <a:t>214. </a:t>
            </a:r>
            <a:r>
              <a:rPr lang="ru-RU" sz="3600" b="1" dirty="0" smtClean="0">
                <a:latin typeface="Courier New" panose="02070309020205020404" pitchFamily="49" charset="0"/>
                <a:cs typeface="Courier New" panose="02070309020205020404" pitchFamily="49" charset="0"/>
              </a:rPr>
              <a:t>Вандализм.</a:t>
            </a:r>
            <a:endParaRPr lang="ru-RU" sz="3600" b="1" dirty="0">
              <a:latin typeface="Courier New" panose="02070309020205020404" pitchFamily="49" charset="0"/>
              <a:cs typeface="Courier New" panose="02070309020205020404" pitchFamily="49" charset="0"/>
            </a:endParaRPr>
          </a:p>
        </p:txBody>
      </p:sp>
      <p:sp>
        <p:nvSpPr>
          <p:cNvPr id="5" name="Заголовок 3"/>
          <p:cNvSpPr txBox="1">
            <a:spLocks/>
          </p:cNvSpPr>
          <p:nvPr/>
        </p:nvSpPr>
        <p:spPr>
          <a:xfrm>
            <a:off x="0" y="1185333"/>
            <a:ext cx="4453468" cy="77893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2400" b="1" dirty="0" smtClean="0">
                <a:latin typeface="Courier New" panose="02070309020205020404" pitchFamily="49" charset="0"/>
                <a:cs typeface="Courier New" panose="02070309020205020404" pitchFamily="49" charset="0"/>
              </a:rPr>
              <a:t>Кто памятник разбил, тот предков оскорбил.</a:t>
            </a:r>
            <a:endParaRPr lang="ru-RU" sz="2400" b="1" dirty="0">
              <a:latin typeface="Courier New" panose="02070309020205020404" pitchFamily="49" charset="0"/>
              <a:cs typeface="Courier New" panose="02070309020205020404" pitchFamily="49" charset="0"/>
            </a:endParaRPr>
          </a:p>
        </p:txBody>
      </p:sp>
      <p:sp>
        <p:nvSpPr>
          <p:cNvPr id="8" name="Заголовок 3"/>
          <p:cNvSpPr txBox="1">
            <a:spLocks/>
          </p:cNvSpPr>
          <p:nvPr/>
        </p:nvSpPr>
        <p:spPr>
          <a:xfrm>
            <a:off x="3771900" y="2252136"/>
            <a:ext cx="4783664" cy="438573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ru-RU" sz="2000" b="1" dirty="0" smtClean="0">
                <a:solidFill>
                  <a:srgbClr val="FF0000"/>
                </a:solidFill>
                <a:latin typeface="Courier New" panose="02070309020205020404" pitchFamily="49" charset="0"/>
                <a:cs typeface="Courier New" panose="02070309020205020404" pitchFamily="49" charset="0"/>
              </a:rPr>
              <a:t>Вандализм, </a:t>
            </a:r>
            <a:r>
              <a:rPr lang="ru-RU" sz="2000" b="1" dirty="0" smtClean="0">
                <a:latin typeface="Courier New" panose="02070309020205020404" pitchFamily="49" charset="0"/>
                <a:cs typeface="Courier New" panose="02070309020205020404" pitchFamily="49" charset="0"/>
              </a:rPr>
              <a:t>то есть осквернение зданий или иных сооружений, порча имущества на общественном транспорте или в иных общественных местах, -  </a:t>
            </a:r>
            <a:r>
              <a:rPr lang="ru-RU" sz="2000" b="1" dirty="0" smtClean="0">
                <a:solidFill>
                  <a:srgbClr val="FF0000"/>
                </a:solidFill>
                <a:latin typeface="Courier New" panose="02070309020205020404" pitchFamily="49" charset="0"/>
                <a:cs typeface="Courier New" panose="02070309020205020404" pitchFamily="49" charset="0"/>
              </a:rPr>
              <a:t>наказывается </a:t>
            </a:r>
            <a:r>
              <a:rPr lang="ru-RU" sz="2000" b="1" dirty="0" smtClean="0">
                <a:latin typeface="Courier New" panose="02070309020205020404" pitchFamily="49" charset="0"/>
                <a:cs typeface="Courier New" panose="02070309020205020404" pitchFamily="49" charset="0"/>
              </a:rPr>
              <a:t>штрафом в размере до 40 000 рублей или в размере заработной платы или иного дохода осужденного за период до 3-х месяцев, либо обязательными работами на срок от 120 до 180 часов, либо исправительными работами на срок от 6 месяцев до 1 года, либо арестом на срок до 3-х месяцев (с 14 лет).</a:t>
            </a:r>
            <a:endParaRPr lang="ru-RU" sz="2000" b="1" dirty="0">
              <a:latin typeface="Courier New" panose="02070309020205020404" pitchFamily="49" charset="0"/>
              <a:cs typeface="Courier New" panose="02070309020205020404" pitchFamily="49" charset="0"/>
            </a:endParaRPr>
          </a:p>
        </p:txBody>
      </p:sp>
      <p:pic>
        <p:nvPicPr>
          <p:cNvPr id="9" name="Рисунок 8"/>
          <p:cNvPicPr>
            <a:picLocks noChangeAspect="1"/>
          </p:cNvPicPr>
          <p:nvPr/>
        </p:nvPicPr>
        <p:blipFill rotWithShape="1">
          <a:blip r:embed="rId2"/>
          <a:srcRect l="4074" t="6814" r="4814" b="6814"/>
          <a:stretch/>
        </p:blipFill>
        <p:spPr>
          <a:xfrm>
            <a:off x="7738532" y="948267"/>
            <a:ext cx="4453468" cy="1286933"/>
          </a:xfrm>
          <a:prstGeom prst="rect">
            <a:avLst/>
          </a:prstGeom>
        </p:spPr>
      </p:pic>
      <p:sp>
        <p:nvSpPr>
          <p:cNvPr id="10" name="Заголовок 3"/>
          <p:cNvSpPr txBox="1">
            <a:spLocks/>
          </p:cNvSpPr>
          <p:nvPr/>
        </p:nvSpPr>
        <p:spPr>
          <a:xfrm>
            <a:off x="7738532" y="1185333"/>
            <a:ext cx="4453468" cy="846669"/>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2400" b="1" dirty="0" smtClean="0">
                <a:latin typeface="Courier New" panose="02070309020205020404" pitchFamily="49" charset="0"/>
                <a:cs typeface="Courier New" panose="02070309020205020404" pitchFamily="49" charset="0"/>
              </a:rPr>
              <a:t>Сделав худо – </a:t>
            </a:r>
          </a:p>
          <a:p>
            <a:pPr algn="ctr"/>
            <a:r>
              <a:rPr lang="ru-RU" sz="2400" b="1" dirty="0" smtClean="0">
                <a:latin typeface="Courier New" panose="02070309020205020404" pitchFamily="49" charset="0"/>
                <a:cs typeface="Courier New" panose="02070309020205020404" pitchFamily="49" charset="0"/>
              </a:rPr>
              <a:t>не жди добра.</a:t>
            </a:r>
            <a:endParaRPr lang="ru-RU" sz="2400" b="1" dirty="0">
              <a:latin typeface="Courier New" panose="02070309020205020404" pitchFamily="49" charset="0"/>
              <a:cs typeface="Courier New" panose="02070309020205020404" pitchFamily="49" charset="0"/>
            </a:endParaRPr>
          </a:p>
        </p:txBody>
      </p:sp>
      <p:pic>
        <p:nvPicPr>
          <p:cNvPr id="6" name="Рисунок 5"/>
          <p:cNvPicPr>
            <a:picLocks noChangeAspect="1"/>
          </p:cNvPicPr>
          <p:nvPr/>
        </p:nvPicPr>
        <p:blipFill rotWithShape="1">
          <a:blip r:embed="rId3">
            <a:extLst>
              <a:ext uri="{28A0092B-C50C-407E-A947-70E740481C1C}">
                <a14:useLocalDpi xmlns:a14="http://schemas.microsoft.com/office/drawing/2010/main" val="0"/>
              </a:ext>
            </a:extLst>
          </a:blip>
          <a:srcRect l="48981" t="8642" r="21815" b="68395"/>
          <a:stretch/>
        </p:blipFill>
        <p:spPr>
          <a:xfrm rot="5400000">
            <a:off x="107944" y="2542111"/>
            <a:ext cx="3471353" cy="3687242"/>
          </a:xfrm>
          <a:prstGeom prst="rect">
            <a:avLst/>
          </a:prstGeom>
        </p:spPr>
      </p:pic>
      <p:pic>
        <p:nvPicPr>
          <p:cNvPr id="7" name="Рисунок 6"/>
          <p:cNvPicPr>
            <a:picLocks noChangeAspect="1"/>
          </p:cNvPicPr>
          <p:nvPr/>
        </p:nvPicPr>
        <p:blipFill rotWithShape="1">
          <a:blip r:embed="rId4">
            <a:extLst>
              <a:ext uri="{28A0092B-C50C-407E-A947-70E740481C1C}">
                <a14:useLocalDpi xmlns:a14="http://schemas.microsoft.com/office/drawing/2010/main" val="0"/>
              </a:ext>
            </a:extLst>
          </a:blip>
          <a:srcRect l="46944" t="8394" r="24192" b="69136"/>
          <a:stretch/>
        </p:blipFill>
        <p:spPr>
          <a:xfrm rot="5400000">
            <a:off x="8680435" y="2609844"/>
            <a:ext cx="3471353" cy="3551777"/>
          </a:xfrm>
          <a:prstGeom prst="rect">
            <a:avLst/>
          </a:prstGeom>
        </p:spPr>
      </p:pic>
    </p:spTree>
    <p:extLst>
      <p:ext uri="{BB962C8B-B14F-4D97-AF65-F5344CB8AC3E}">
        <p14:creationId xmlns:p14="http://schemas.microsoft.com/office/powerpoint/2010/main" val="37694642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srcRect l="4074" t="6814" r="4814" b="6814"/>
          <a:stretch/>
        </p:blipFill>
        <p:spPr>
          <a:xfrm>
            <a:off x="0" y="931334"/>
            <a:ext cx="4453468" cy="1286933"/>
          </a:xfrm>
          <a:prstGeom prst="rect">
            <a:avLst/>
          </a:prstGeom>
        </p:spPr>
      </p:pic>
      <p:sp>
        <p:nvSpPr>
          <p:cNvPr id="4" name="Заголовок 3"/>
          <p:cNvSpPr>
            <a:spLocks noGrp="1"/>
          </p:cNvSpPr>
          <p:nvPr>
            <p:ph type="title"/>
          </p:nvPr>
        </p:nvSpPr>
        <p:spPr>
          <a:xfrm>
            <a:off x="169333" y="314322"/>
            <a:ext cx="11887200" cy="600077"/>
          </a:xfrm>
        </p:spPr>
        <p:txBody>
          <a:bodyPr>
            <a:noAutofit/>
          </a:bodyPr>
          <a:lstStyle/>
          <a:p>
            <a:pPr algn="ctr"/>
            <a:r>
              <a:rPr lang="ru-RU" sz="3600" b="1" dirty="0" smtClean="0">
                <a:solidFill>
                  <a:srgbClr val="FF0000"/>
                </a:solidFill>
                <a:latin typeface="DactilHand31" pitchFamily="2" charset="0"/>
                <a:cs typeface="Courier New" panose="02070309020205020404" pitchFamily="49" charset="0"/>
              </a:rPr>
              <a:t>СТАТЬЯ </a:t>
            </a:r>
            <a:r>
              <a:rPr lang="ru-RU" sz="3600" b="1" dirty="0" smtClean="0">
                <a:solidFill>
                  <a:srgbClr val="FF0000"/>
                </a:solidFill>
                <a:latin typeface="DactilHand31" pitchFamily="2" charset="0"/>
                <a:cs typeface="Courier New" panose="02070309020205020404" pitchFamily="49" charset="0"/>
              </a:rPr>
              <a:t>214. </a:t>
            </a:r>
            <a:r>
              <a:rPr lang="ru-RU" sz="3600" b="1" dirty="0" smtClean="0">
                <a:latin typeface="DactilHand31" pitchFamily="2" charset="0"/>
                <a:cs typeface="Courier New" panose="02070309020205020404" pitchFamily="49" charset="0"/>
              </a:rPr>
              <a:t>Вандализм.</a:t>
            </a:r>
            <a:endParaRPr lang="ru-RU" sz="3600" b="1" dirty="0">
              <a:latin typeface="DactilHand31" pitchFamily="2" charset="0"/>
              <a:cs typeface="Courier New" panose="02070309020205020404" pitchFamily="49" charset="0"/>
            </a:endParaRPr>
          </a:p>
        </p:txBody>
      </p:sp>
      <p:sp>
        <p:nvSpPr>
          <p:cNvPr id="5" name="Заголовок 3"/>
          <p:cNvSpPr txBox="1">
            <a:spLocks/>
          </p:cNvSpPr>
          <p:nvPr/>
        </p:nvSpPr>
        <p:spPr>
          <a:xfrm>
            <a:off x="0" y="1185333"/>
            <a:ext cx="4453468" cy="77893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2400" b="1" dirty="0" smtClean="0">
                <a:latin typeface="DactilHand31" pitchFamily="2" charset="0"/>
                <a:cs typeface="Courier New" panose="02070309020205020404" pitchFamily="49" charset="0"/>
              </a:rPr>
              <a:t>Кто памятник разбил, тот предков оскорбил.</a:t>
            </a:r>
            <a:endParaRPr lang="ru-RU" sz="2400" b="1" dirty="0">
              <a:latin typeface="DactilHand31" pitchFamily="2" charset="0"/>
              <a:cs typeface="Courier New" panose="02070309020205020404" pitchFamily="49" charset="0"/>
            </a:endParaRPr>
          </a:p>
        </p:txBody>
      </p:sp>
      <p:sp>
        <p:nvSpPr>
          <p:cNvPr id="8" name="Заголовок 3"/>
          <p:cNvSpPr txBox="1">
            <a:spLocks/>
          </p:cNvSpPr>
          <p:nvPr/>
        </p:nvSpPr>
        <p:spPr>
          <a:xfrm>
            <a:off x="3771900" y="2252136"/>
            <a:ext cx="4783664" cy="438573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ru-RU" sz="2000" b="1" dirty="0" smtClean="0">
                <a:solidFill>
                  <a:srgbClr val="FF0000"/>
                </a:solidFill>
                <a:latin typeface="DactilHand31" pitchFamily="2" charset="0"/>
                <a:cs typeface="Courier New" panose="02070309020205020404" pitchFamily="49" charset="0"/>
              </a:rPr>
              <a:t>Вандализм, </a:t>
            </a:r>
            <a:r>
              <a:rPr lang="ru-RU" sz="2000" b="1" dirty="0" smtClean="0">
                <a:latin typeface="DactilHand31" pitchFamily="2" charset="0"/>
                <a:cs typeface="Courier New" panose="02070309020205020404" pitchFamily="49" charset="0"/>
              </a:rPr>
              <a:t>то есть осквернение зданий или иных сооружений, порча имущества на общественном транспорте или в иных общественных местах, -  </a:t>
            </a:r>
            <a:r>
              <a:rPr lang="ru-RU" sz="2000" b="1" dirty="0" smtClean="0">
                <a:solidFill>
                  <a:srgbClr val="FF0000"/>
                </a:solidFill>
                <a:latin typeface="DactilHand31" pitchFamily="2" charset="0"/>
                <a:cs typeface="Courier New" panose="02070309020205020404" pitchFamily="49" charset="0"/>
              </a:rPr>
              <a:t>наказывается </a:t>
            </a:r>
            <a:r>
              <a:rPr lang="ru-RU" sz="2000" b="1" dirty="0" smtClean="0">
                <a:latin typeface="DactilHand31" pitchFamily="2" charset="0"/>
                <a:cs typeface="Courier New" panose="02070309020205020404" pitchFamily="49" charset="0"/>
              </a:rPr>
              <a:t>штрафом в размере до 40 000 рублей или в размере заработной платы или иного дохода осужденного за период до 3-х месяцев, либо обязательными работами на срок от 120 до 180 часов, либо исправительными работами на срок от 6 месяцев до 1 года, либо арестом на срок до 3-х месяцев (с 14 лет).</a:t>
            </a:r>
            <a:endParaRPr lang="ru-RU" sz="2000" b="1" dirty="0">
              <a:latin typeface="DactilHand31" pitchFamily="2" charset="0"/>
              <a:cs typeface="Courier New" panose="02070309020205020404" pitchFamily="49" charset="0"/>
            </a:endParaRPr>
          </a:p>
        </p:txBody>
      </p:sp>
      <p:pic>
        <p:nvPicPr>
          <p:cNvPr id="9" name="Рисунок 8"/>
          <p:cNvPicPr>
            <a:picLocks noChangeAspect="1"/>
          </p:cNvPicPr>
          <p:nvPr/>
        </p:nvPicPr>
        <p:blipFill rotWithShape="1">
          <a:blip r:embed="rId2"/>
          <a:srcRect l="4074" t="6814" r="4814" b="6814"/>
          <a:stretch/>
        </p:blipFill>
        <p:spPr>
          <a:xfrm>
            <a:off x="7738532" y="948267"/>
            <a:ext cx="4453468" cy="1286933"/>
          </a:xfrm>
          <a:prstGeom prst="rect">
            <a:avLst/>
          </a:prstGeom>
        </p:spPr>
      </p:pic>
      <p:sp>
        <p:nvSpPr>
          <p:cNvPr id="10" name="Заголовок 3"/>
          <p:cNvSpPr txBox="1">
            <a:spLocks/>
          </p:cNvSpPr>
          <p:nvPr/>
        </p:nvSpPr>
        <p:spPr>
          <a:xfrm>
            <a:off x="7738532" y="1185333"/>
            <a:ext cx="4453468" cy="846669"/>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2400" b="1" dirty="0" smtClean="0">
                <a:latin typeface="DactilHand31" pitchFamily="2" charset="0"/>
                <a:cs typeface="Courier New" panose="02070309020205020404" pitchFamily="49" charset="0"/>
              </a:rPr>
              <a:t>Сделав худо – </a:t>
            </a:r>
          </a:p>
          <a:p>
            <a:pPr algn="ctr"/>
            <a:r>
              <a:rPr lang="ru-RU" sz="2400" b="1" dirty="0" smtClean="0">
                <a:latin typeface="DactilHand31" pitchFamily="2" charset="0"/>
                <a:cs typeface="Courier New" panose="02070309020205020404" pitchFamily="49" charset="0"/>
              </a:rPr>
              <a:t>не жди добра.</a:t>
            </a:r>
            <a:endParaRPr lang="ru-RU" sz="2400" b="1" dirty="0">
              <a:latin typeface="DactilHand31" pitchFamily="2" charset="0"/>
              <a:cs typeface="Courier New" panose="02070309020205020404" pitchFamily="49" charset="0"/>
            </a:endParaRPr>
          </a:p>
        </p:txBody>
      </p:sp>
      <p:pic>
        <p:nvPicPr>
          <p:cNvPr id="6" name="Рисунок 5"/>
          <p:cNvPicPr>
            <a:picLocks noChangeAspect="1"/>
          </p:cNvPicPr>
          <p:nvPr/>
        </p:nvPicPr>
        <p:blipFill rotWithShape="1">
          <a:blip r:embed="rId3">
            <a:extLst>
              <a:ext uri="{28A0092B-C50C-407E-A947-70E740481C1C}">
                <a14:useLocalDpi xmlns:a14="http://schemas.microsoft.com/office/drawing/2010/main" val="0"/>
              </a:ext>
            </a:extLst>
          </a:blip>
          <a:srcRect l="48981" t="8642" r="21815" b="68395"/>
          <a:stretch/>
        </p:blipFill>
        <p:spPr>
          <a:xfrm rot="5400000">
            <a:off x="107944" y="2542111"/>
            <a:ext cx="3471353" cy="3687242"/>
          </a:xfrm>
          <a:prstGeom prst="rect">
            <a:avLst/>
          </a:prstGeom>
        </p:spPr>
      </p:pic>
      <p:pic>
        <p:nvPicPr>
          <p:cNvPr id="7" name="Рисунок 6"/>
          <p:cNvPicPr>
            <a:picLocks noChangeAspect="1"/>
          </p:cNvPicPr>
          <p:nvPr/>
        </p:nvPicPr>
        <p:blipFill rotWithShape="1">
          <a:blip r:embed="rId4">
            <a:extLst>
              <a:ext uri="{28A0092B-C50C-407E-A947-70E740481C1C}">
                <a14:useLocalDpi xmlns:a14="http://schemas.microsoft.com/office/drawing/2010/main" val="0"/>
              </a:ext>
            </a:extLst>
          </a:blip>
          <a:srcRect l="46944" t="8394" r="24192" b="69136"/>
          <a:stretch/>
        </p:blipFill>
        <p:spPr>
          <a:xfrm rot="5400000">
            <a:off x="8680435" y="2609844"/>
            <a:ext cx="3471353" cy="3551777"/>
          </a:xfrm>
          <a:prstGeom prst="rect">
            <a:avLst/>
          </a:prstGeom>
        </p:spPr>
      </p:pic>
    </p:spTree>
    <p:extLst>
      <p:ext uri="{BB962C8B-B14F-4D97-AF65-F5344CB8AC3E}">
        <p14:creationId xmlns:p14="http://schemas.microsoft.com/office/powerpoint/2010/main" val="380237778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srcRect l="4074" t="6814" r="4814" b="6814"/>
          <a:stretch/>
        </p:blipFill>
        <p:spPr>
          <a:xfrm>
            <a:off x="3886199" y="1392756"/>
            <a:ext cx="4453468" cy="944039"/>
          </a:xfrm>
          <a:prstGeom prst="rect">
            <a:avLst/>
          </a:prstGeom>
        </p:spPr>
      </p:pic>
      <p:sp>
        <p:nvSpPr>
          <p:cNvPr id="4" name="Заголовок 3"/>
          <p:cNvSpPr>
            <a:spLocks noGrp="1"/>
          </p:cNvSpPr>
          <p:nvPr>
            <p:ph type="title"/>
          </p:nvPr>
        </p:nvSpPr>
        <p:spPr>
          <a:xfrm>
            <a:off x="169333" y="314322"/>
            <a:ext cx="11887200" cy="600077"/>
          </a:xfrm>
        </p:spPr>
        <p:txBody>
          <a:bodyPr>
            <a:noAutofit/>
          </a:bodyPr>
          <a:lstStyle/>
          <a:p>
            <a:pPr algn="just"/>
            <a:r>
              <a:rPr lang="ru-RU" sz="2400" b="1" dirty="0" smtClean="0">
                <a:solidFill>
                  <a:srgbClr val="FF0000"/>
                </a:solidFill>
                <a:latin typeface="Courier New" panose="02070309020205020404" pitchFamily="49" charset="0"/>
                <a:cs typeface="Courier New" panose="02070309020205020404" pitchFamily="49" charset="0"/>
              </a:rPr>
              <a:t>СТАТЬЯ </a:t>
            </a:r>
            <a:r>
              <a:rPr lang="ru-RU" sz="2400" b="1" dirty="0" smtClean="0">
                <a:solidFill>
                  <a:srgbClr val="FF0000"/>
                </a:solidFill>
                <a:latin typeface="Courier New" panose="02070309020205020404" pitchFamily="49" charset="0"/>
                <a:cs typeface="Courier New" panose="02070309020205020404" pitchFamily="49" charset="0"/>
              </a:rPr>
              <a:t>228. </a:t>
            </a:r>
            <a:r>
              <a:rPr lang="ru-RU" sz="2400" b="1" dirty="0" smtClean="0">
                <a:latin typeface="Courier New" panose="02070309020205020404" pitchFamily="49" charset="0"/>
                <a:cs typeface="Courier New" panose="02070309020205020404" pitchFamily="49" charset="0"/>
              </a:rPr>
              <a:t>Незаконное приобретение, хранение, перевозка, изготовление, переработка наркотических средств, психотропных веществ или их аналогов.</a:t>
            </a:r>
            <a:endParaRPr lang="ru-RU" sz="2400" b="1" dirty="0">
              <a:latin typeface="Courier New" panose="02070309020205020404" pitchFamily="49" charset="0"/>
              <a:cs typeface="Courier New" panose="02070309020205020404" pitchFamily="49" charset="0"/>
            </a:endParaRPr>
          </a:p>
        </p:txBody>
      </p:sp>
      <p:sp>
        <p:nvSpPr>
          <p:cNvPr id="5" name="Заголовок 3"/>
          <p:cNvSpPr txBox="1">
            <a:spLocks/>
          </p:cNvSpPr>
          <p:nvPr/>
        </p:nvSpPr>
        <p:spPr>
          <a:xfrm>
            <a:off x="3886199" y="1405461"/>
            <a:ext cx="4453468" cy="82973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2000" b="1" dirty="0" smtClean="0">
                <a:latin typeface="Courier New" panose="02070309020205020404" pitchFamily="49" charset="0"/>
                <a:cs typeface="Courier New" panose="02070309020205020404" pitchFamily="49" charset="0"/>
              </a:rPr>
              <a:t>К зелью потянешься – </a:t>
            </a:r>
          </a:p>
          <a:p>
            <a:pPr algn="ctr"/>
            <a:r>
              <a:rPr lang="ru-RU" sz="2000" b="1" dirty="0" smtClean="0">
                <a:latin typeface="Courier New" panose="02070309020205020404" pitchFamily="49" charset="0"/>
                <a:cs typeface="Courier New" panose="02070309020205020404" pitchFamily="49" charset="0"/>
              </a:rPr>
              <a:t>с бедой обвенчаешься.</a:t>
            </a:r>
            <a:endParaRPr lang="ru-RU" sz="2000" b="1" dirty="0">
              <a:latin typeface="Courier New" panose="02070309020205020404" pitchFamily="49" charset="0"/>
              <a:cs typeface="Courier New" panose="02070309020205020404" pitchFamily="49" charset="0"/>
            </a:endParaRPr>
          </a:p>
        </p:txBody>
      </p:sp>
      <p:sp>
        <p:nvSpPr>
          <p:cNvPr id="8" name="Заголовок 3"/>
          <p:cNvSpPr txBox="1">
            <a:spLocks/>
          </p:cNvSpPr>
          <p:nvPr/>
        </p:nvSpPr>
        <p:spPr>
          <a:xfrm>
            <a:off x="5080000" y="2247899"/>
            <a:ext cx="6790267" cy="467360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ru-RU" sz="2400" b="1" dirty="0">
                <a:solidFill>
                  <a:srgbClr val="FF0000"/>
                </a:solidFill>
                <a:latin typeface="Courier New" panose="02070309020205020404" pitchFamily="49" charset="0"/>
                <a:cs typeface="Courier New" panose="02070309020205020404" pitchFamily="49" charset="0"/>
              </a:rPr>
              <a:t>Незаконное</a:t>
            </a:r>
            <a:r>
              <a:rPr lang="ru-RU" sz="2400" b="1" dirty="0">
                <a:solidFill>
                  <a:prstClr val="black"/>
                </a:solidFill>
                <a:latin typeface="Courier New" panose="02070309020205020404" pitchFamily="49" charset="0"/>
                <a:cs typeface="Courier New" panose="02070309020205020404" pitchFamily="49" charset="0"/>
              </a:rPr>
              <a:t> приобретение, хранение, перевозка, изготовление, переработка наркотических средств, психотропных веществ или их </a:t>
            </a:r>
            <a:r>
              <a:rPr lang="ru-RU" sz="2400" b="1" dirty="0" smtClean="0">
                <a:solidFill>
                  <a:prstClr val="black"/>
                </a:solidFill>
                <a:latin typeface="Courier New" panose="02070309020205020404" pitchFamily="49" charset="0"/>
                <a:cs typeface="Courier New" panose="02070309020205020404" pitchFamily="49" charset="0"/>
              </a:rPr>
              <a:t>аналогов в крупном размере – </a:t>
            </a:r>
            <a:r>
              <a:rPr lang="ru-RU" sz="2400" b="1" dirty="0" smtClean="0">
                <a:solidFill>
                  <a:srgbClr val="FF0000"/>
                </a:solidFill>
                <a:latin typeface="Courier New" panose="02070309020205020404" pitchFamily="49" charset="0"/>
                <a:cs typeface="Courier New" panose="02070309020205020404" pitchFamily="49" charset="0"/>
              </a:rPr>
              <a:t>наказываются</a:t>
            </a:r>
            <a:r>
              <a:rPr lang="ru-RU" sz="2400" b="1" dirty="0" smtClean="0">
                <a:solidFill>
                  <a:prstClr val="black"/>
                </a:solidFill>
                <a:latin typeface="Courier New" panose="02070309020205020404" pitchFamily="49" charset="0"/>
                <a:cs typeface="Courier New" panose="02070309020205020404" pitchFamily="49" charset="0"/>
              </a:rPr>
              <a:t> штрафом в размере до 40 000 рублей или в размере заработной платы или иного дохода осужденного за период до 3-х месяцев, либо исправительными работами на срок до 2-х лет, либо лишением свободы на срок до </a:t>
            </a:r>
            <a:r>
              <a:rPr lang="ru-RU" sz="2400" b="1" dirty="0">
                <a:solidFill>
                  <a:prstClr val="black"/>
                </a:solidFill>
                <a:latin typeface="Courier New" panose="02070309020205020404" pitchFamily="49" charset="0"/>
                <a:cs typeface="Courier New" panose="02070309020205020404" pitchFamily="49" charset="0"/>
              </a:rPr>
              <a:t>3</a:t>
            </a:r>
            <a:r>
              <a:rPr lang="ru-RU" sz="2400" b="1" dirty="0" smtClean="0">
                <a:solidFill>
                  <a:prstClr val="black"/>
                </a:solidFill>
                <a:latin typeface="Courier New" panose="02070309020205020404" pitchFamily="49" charset="0"/>
                <a:cs typeface="Courier New" panose="02070309020205020404" pitchFamily="49" charset="0"/>
              </a:rPr>
              <a:t>-х лет. </a:t>
            </a:r>
          </a:p>
          <a:p>
            <a:pPr algn="just"/>
            <a:endParaRPr lang="ru-RU" sz="2400" b="1" dirty="0">
              <a:solidFill>
                <a:prstClr val="black"/>
              </a:solidFill>
              <a:latin typeface="Courier New" panose="02070309020205020404" pitchFamily="49" charset="0"/>
              <a:cs typeface="Courier New" panose="02070309020205020404" pitchFamily="49" charset="0"/>
            </a:endParaRPr>
          </a:p>
        </p:txBody>
      </p:sp>
      <p:pic>
        <p:nvPicPr>
          <p:cNvPr id="3" name="Рисунок 2"/>
          <p:cNvPicPr>
            <a:picLocks noChangeAspect="1"/>
          </p:cNvPicPr>
          <p:nvPr/>
        </p:nvPicPr>
        <p:blipFill rotWithShape="1">
          <a:blip r:embed="rId3">
            <a:extLst>
              <a:ext uri="{28A0092B-C50C-407E-A947-70E740481C1C}">
                <a14:useLocalDpi xmlns:a14="http://schemas.microsoft.com/office/drawing/2010/main" val="0"/>
              </a:ext>
            </a:extLst>
          </a:blip>
          <a:srcRect l="44567" t="10617" r="27248" b="67161"/>
          <a:stretch/>
        </p:blipFill>
        <p:spPr>
          <a:xfrm rot="5400000">
            <a:off x="143930" y="2345269"/>
            <a:ext cx="4165604" cy="4453468"/>
          </a:xfrm>
          <a:prstGeom prst="rect">
            <a:avLst/>
          </a:prstGeom>
        </p:spPr>
      </p:pic>
    </p:spTree>
    <p:extLst>
      <p:ext uri="{BB962C8B-B14F-4D97-AF65-F5344CB8AC3E}">
        <p14:creationId xmlns:p14="http://schemas.microsoft.com/office/powerpoint/2010/main" val="417951587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srcRect l="4074" t="6814" r="4814" b="6814"/>
          <a:stretch/>
        </p:blipFill>
        <p:spPr>
          <a:xfrm>
            <a:off x="3886199" y="1117600"/>
            <a:ext cx="4453468" cy="1219195"/>
          </a:xfrm>
          <a:prstGeom prst="rect">
            <a:avLst/>
          </a:prstGeom>
        </p:spPr>
      </p:pic>
      <p:sp>
        <p:nvSpPr>
          <p:cNvPr id="4" name="Заголовок 3"/>
          <p:cNvSpPr>
            <a:spLocks noGrp="1"/>
          </p:cNvSpPr>
          <p:nvPr>
            <p:ph type="title"/>
          </p:nvPr>
        </p:nvSpPr>
        <p:spPr>
          <a:xfrm>
            <a:off x="169333" y="314322"/>
            <a:ext cx="11887200" cy="600077"/>
          </a:xfrm>
        </p:spPr>
        <p:txBody>
          <a:bodyPr>
            <a:noAutofit/>
          </a:bodyPr>
          <a:lstStyle/>
          <a:p>
            <a:pPr algn="just"/>
            <a:r>
              <a:rPr lang="ru-RU" sz="2400" b="1" dirty="0" smtClean="0">
                <a:solidFill>
                  <a:srgbClr val="FF0000"/>
                </a:solidFill>
                <a:latin typeface="DactilHand31" pitchFamily="2" charset="0"/>
                <a:cs typeface="Courier New" panose="02070309020205020404" pitchFamily="49" charset="0"/>
              </a:rPr>
              <a:t>СТАТЬЯ </a:t>
            </a:r>
            <a:r>
              <a:rPr lang="ru-RU" sz="2400" b="1" dirty="0" smtClean="0">
                <a:solidFill>
                  <a:srgbClr val="FF0000"/>
                </a:solidFill>
                <a:latin typeface="DactilHand31" pitchFamily="2" charset="0"/>
                <a:cs typeface="Courier New" panose="02070309020205020404" pitchFamily="49" charset="0"/>
              </a:rPr>
              <a:t>228. </a:t>
            </a:r>
            <a:r>
              <a:rPr lang="ru-RU" sz="2400" b="1" dirty="0" smtClean="0">
                <a:latin typeface="DactilHand31" pitchFamily="2" charset="0"/>
                <a:cs typeface="Courier New" panose="02070309020205020404" pitchFamily="49" charset="0"/>
              </a:rPr>
              <a:t>Незаконное приобретение, хранение, перевозка, изготовление, переработка наркотических средств, психотропных веществ или их аналогов.</a:t>
            </a:r>
            <a:endParaRPr lang="ru-RU" sz="2400" b="1" dirty="0">
              <a:latin typeface="DactilHand31" pitchFamily="2" charset="0"/>
              <a:cs typeface="Courier New" panose="02070309020205020404" pitchFamily="49" charset="0"/>
            </a:endParaRPr>
          </a:p>
        </p:txBody>
      </p:sp>
      <p:sp>
        <p:nvSpPr>
          <p:cNvPr id="5" name="Заголовок 3"/>
          <p:cNvSpPr txBox="1">
            <a:spLocks/>
          </p:cNvSpPr>
          <p:nvPr/>
        </p:nvSpPr>
        <p:spPr>
          <a:xfrm>
            <a:off x="3886199" y="1305978"/>
            <a:ext cx="4453468" cy="84243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2400" b="1" dirty="0" smtClean="0">
                <a:latin typeface="DactilHand31" pitchFamily="2" charset="0"/>
                <a:cs typeface="Courier New" panose="02070309020205020404" pitchFamily="49" charset="0"/>
              </a:rPr>
              <a:t>К зелью потянешься – </a:t>
            </a:r>
          </a:p>
          <a:p>
            <a:pPr algn="ctr"/>
            <a:r>
              <a:rPr lang="ru-RU" sz="2400" b="1" dirty="0" smtClean="0">
                <a:latin typeface="DactilHand31" pitchFamily="2" charset="0"/>
                <a:cs typeface="Courier New" panose="02070309020205020404" pitchFamily="49" charset="0"/>
              </a:rPr>
              <a:t>с бедой обвенчаешься.</a:t>
            </a:r>
            <a:endParaRPr lang="ru-RU" sz="2400" b="1" dirty="0">
              <a:latin typeface="DactilHand31" pitchFamily="2" charset="0"/>
              <a:cs typeface="Courier New" panose="02070309020205020404" pitchFamily="49" charset="0"/>
            </a:endParaRPr>
          </a:p>
        </p:txBody>
      </p:sp>
      <p:sp>
        <p:nvSpPr>
          <p:cNvPr id="8" name="Заголовок 3"/>
          <p:cNvSpPr txBox="1">
            <a:spLocks/>
          </p:cNvSpPr>
          <p:nvPr/>
        </p:nvSpPr>
        <p:spPr>
          <a:xfrm>
            <a:off x="5147733" y="2489200"/>
            <a:ext cx="6790267" cy="467360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ru-RU" sz="2400" b="1" dirty="0">
                <a:solidFill>
                  <a:srgbClr val="FF0000"/>
                </a:solidFill>
                <a:latin typeface="DactilHand31" pitchFamily="2" charset="0"/>
                <a:cs typeface="Courier New" panose="02070309020205020404" pitchFamily="49" charset="0"/>
              </a:rPr>
              <a:t>Незаконное</a:t>
            </a:r>
            <a:r>
              <a:rPr lang="ru-RU" sz="2400" b="1" dirty="0">
                <a:solidFill>
                  <a:prstClr val="black"/>
                </a:solidFill>
                <a:latin typeface="DactilHand31" pitchFamily="2" charset="0"/>
                <a:cs typeface="Courier New" panose="02070309020205020404" pitchFamily="49" charset="0"/>
              </a:rPr>
              <a:t> приобретение, хранение, перевозка, изготовление, переработка наркотических средств, психотропных веществ или их </a:t>
            </a:r>
            <a:r>
              <a:rPr lang="ru-RU" sz="2400" b="1" dirty="0" smtClean="0">
                <a:solidFill>
                  <a:prstClr val="black"/>
                </a:solidFill>
                <a:latin typeface="DactilHand31" pitchFamily="2" charset="0"/>
                <a:cs typeface="Courier New" panose="02070309020205020404" pitchFamily="49" charset="0"/>
              </a:rPr>
              <a:t>аналогов в крупном размере – </a:t>
            </a:r>
            <a:r>
              <a:rPr lang="ru-RU" sz="2400" b="1" dirty="0" smtClean="0">
                <a:solidFill>
                  <a:srgbClr val="FF0000"/>
                </a:solidFill>
                <a:latin typeface="DactilHand31" pitchFamily="2" charset="0"/>
                <a:cs typeface="Courier New" panose="02070309020205020404" pitchFamily="49" charset="0"/>
              </a:rPr>
              <a:t>наказываются</a:t>
            </a:r>
            <a:r>
              <a:rPr lang="ru-RU" sz="2400" b="1" dirty="0" smtClean="0">
                <a:solidFill>
                  <a:prstClr val="black"/>
                </a:solidFill>
                <a:latin typeface="DactilHand31" pitchFamily="2" charset="0"/>
                <a:cs typeface="Courier New" panose="02070309020205020404" pitchFamily="49" charset="0"/>
              </a:rPr>
              <a:t> штрафом в размере до 40 000 рублей или в размере заработной платы или иного дохода осужденного за период до 3-х месяцев, либо исправительными работами на срок до 2-х лет, либо лишением свободы на срок до </a:t>
            </a:r>
            <a:r>
              <a:rPr lang="ru-RU" sz="2400" b="1" dirty="0">
                <a:solidFill>
                  <a:prstClr val="black"/>
                </a:solidFill>
                <a:latin typeface="DactilHand31" pitchFamily="2" charset="0"/>
                <a:cs typeface="Courier New" panose="02070309020205020404" pitchFamily="49" charset="0"/>
              </a:rPr>
              <a:t>3</a:t>
            </a:r>
            <a:r>
              <a:rPr lang="ru-RU" sz="2400" b="1" dirty="0" smtClean="0">
                <a:solidFill>
                  <a:prstClr val="black"/>
                </a:solidFill>
                <a:latin typeface="DactilHand31" pitchFamily="2" charset="0"/>
                <a:cs typeface="Courier New" panose="02070309020205020404" pitchFamily="49" charset="0"/>
              </a:rPr>
              <a:t>-х лет. </a:t>
            </a:r>
          </a:p>
          <a:p>
            <a:pPr algn="just"/>
            <a:endParaRPr lang="ru-RU" sz="2400" b="1" dirty="0">
              <a:solidFill>
                <a:prstClr val="black"/>
              </a:solidFill>
              <a:latin typeface="DactilHand31" pitchFamily="2" charset="0"/>
              <a:cs typeface="Courier New" panose="02070309020205020404" pitchFamily="49" charset="0"/>
            </a:endParaRPr>
          </a:p>
        </p:txBody>
      </p:sp>
      <p:pic>
        <p:nvPicPr>
          <p:cNvPr id="3" name="Рисунок 2"/>
          <p:cNvPicPr>
            <a:picLocks noChangeAspect="1"/>
          </p:cNvPicPr>
          <p:nvPr/>
        </p:nvPicPr>
        <p:blipFill rotWithShape="1">
          <a:blip r:embed="rId3">
            <a:extLst>
              <a:ext uri="{28A0092B-C50C-407E-A947-70E740481C1C}">
                <a14:useLocalDpi xmlns:a14="http://schemas.microsoft.com/office/drawing/2010/main" val="0"/>
              </a:ext>
            </a:extLst>
          </a:blip>
          <a:srcRect l="44567" t="10617" r="27248" b="67161"/>
          <a:stretch/>
        </p:blipFill>
        <p:spPr>
          <a:xfrm rot="5400000">
            <a:off x="143930" y="2345269"/>
            <a:ext cx="4165604" cy="4453468"/>
          </a:xfrm>
          <a:prstGeom prst="rect">
            <a:avLst/>
          </a:prstGeom>
        </p:spPr>
      </p:pic>
    </p:spTree>
    <p:extLst>
      <p:ext uri="{BB962C8B-B14F-4D97-AF65-F5344CB8AC3E}">
        <p14:creationId xmlns:p14="http://schemas.microsoft.com/office/powerpoint/2010/main" val="423416454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169333" y="314322"/>
            <a:ext cx="11887200" cy="904878"/>
          </a:xfrm>
        </p:spPr>
        <p:txBody>
          <a:bodyPr>
            <a:noAutofit/>
          </a:bodyPr>
          <a:lstStyle/>
          <a:p>
            <a:pPr algn="just"/>
            <a:r>
              <a:rPr lang="ru-RU" sz="2400" b="1" dirty="0" smtClean="0">
                <a:solidFill>
                  <a:srgbClr val="FF0000"/>
                </a:solidFill>
                <a:latin typeface="Courier New" panose="02070309020205020404" pitchFamily="49" charset="0"/>
                <a:cs typeface="Courier New" panose="02070309020205020404" pitchFamily="49" charset="0"/>
              </a:rPr>
              <a:t>СТАТЬЯ </a:t>
            </a:r>
            <a:r>
              <a:rPr lang="ru-RU" sz="2400" b="1" dirty="0" smtClean="0">
                <a:solidFill>
                  <a:srgbClr val="FF0000"/>
                </a:solidFill>
                <a:latin typeface="Courier New" panose="02070309020205020404" pitchFamily="49" charset="0"/>
                <a:cs typeface="Courier New" panose="02070309020205020404" pitchFamily="49" charset="0"/>
              </a:rPr>
              <a:t>230. </a:t>
            </a:r>
            <a:r>
              <a:rPr lang="ru-RU" sz="2400" b="1" dirty="0" smtClean="0">
                <a:latin typeface="Courier New" panose="02070309020205020404" pitchFamily="49" charset="0"/>
                <a:cs typeface="Courier New" panose="02070309020205020404" pitchFamily="49" charset="0"/>
              </a:rPr>
              <a:t>Склонение к потреблению наркотических средств или психотропных веществ.</a:t>
            </a:r>
            <a:endParaRPr lang="ru-RU" sz="2400" b="1" dirty="0">
              <a:latin typeface="Courier New" panose="02070309020205020404" pitchFamily="49" charset="0"/>
              <a:cs typeface="Courier New" panose="02070309020205020404" pitchFamily="49" charset="0"/>
            </a:endParaRPr>
          </a:p>
        </p:txBody>
      </p:sp>
      <p:sp>
        <p:nvSpPr>
          <p:cNvPr id="8" name="Заголовок 3"/>
          <p:cNvSpPr txBox="1">
            <a:spLocks/>
          </p:cNvSpPr>
          <p:nvPr/>
        </p:nvSpPr>
        <p:spPr>
          <a:xfrm>
            <a:off x="4859867" y="2692393"/>
            <a:ext cx="7078133" cy="406399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ru-RU" sz="2800" b="1" dirty="0" smtClean="0">
                <a:solidFill>
                  <a:srgbClr val="FF0000"/>
                </a:solidFill>
                <a:latin typeface="Courier New" panose="02070309020205020404" pitchFamily="49" charset="0"/>
                <a:cs typeface="Courier New" panose="02070309020205020404" pitchFamily="49" charset="0"/>
              </a:rPr>
              <a:t>Склонение к потреблению </a:t>
            </a:r>
            <a:r>
              <a:rPr lang="ru-RU" sz="2800" b="1" dirty="0" smtClean="0">
                <a:solidFill>
                  <a:prstClr val="black"/>
                </a:solidFill>
                <a:latin typeface="Courier New" panose="02070309020205020404" pitchFamily="49" charset="0"/>
                <a:cs typeface="Courier New" panose="02070309020205020404" pitchFamily="49" charset="0"/>
              </a:rPr>
              <a:t>наркотических средств или психотропных веществ – </a:t>
            </a:r>
            <a:r>
              <a:rPr lang="ru-RU" sz="2800" b="1" dirty="0" smtClean="0">
                <a:solidFill>
                  <a:srgbClr val="FF0000"/>
                </a:solidFill>
                <a:latin typeface="Courier New" panose="02070309020205020404" pitchFamily="49" charset="0"/>
                <a:cs typeface="Courier New" panose="02070309020205020404" pitchFamily="49" charset="0"/>
              </a:rPr>
              <a:t>наказывается</a:t>
            </a:r>
            <a:r>
              <a:rPr lang="ru-RU" sz="2800" b="1" dirty="0" smtClean="0">
                <a:solidFill>
                  <a:prstClr val="black"/>
                </a:solidFill>
                <a:latin typeface="Courier New" panose="02070309020205020404" pitchFamily="49" charset="0"/>
                <a:cs typeface="Courier New" panose="02070309020205020404" pitchFamily="49" charset="0"/>
              </a:rPr>
              <a:t> ограничением свободы на срок до 3-х лет, либо арестом на срок до 6-ти месяцев, либо лишением свободы на срок до 5-ти лет. </a:t>
            </a:r>
          </a:p>
          <a:p>
            <a:pPr algn="just"/>
            <a:endParaRPr lang="ru-RU" sz="2400" b="1" dirty="0">
              <a:solidFill>
                <a:prstClr val="black"/>
              </a:solidFill>
              <a:latin typeface="Courier New" panose="02070309020205020404" pitchFamily="49" charset="0"/>
              <a:cs typeface="Courier New" panose="02070309020205020404" pitchFamily="49" charset="0"/>
            </a:endParaRPr>
          </a:p>
        </p:txBody>
      </p:sp>
      <p:pic>
        <p:nvPicPr>
          <p:cNvPr id="11" name="Рисунок 10"/>
          <p:cNvPicPr>
            <a:picLocks noChangeAspect="1"/>
          </p:cNvPicPr>
          <p:nvPr/>
        </p:nvPicPr>
        <p:blipFill rotWithShape="1">
          <a:blip r:embed="rId2"/>
          <a:srcRect l="4074" t="6814" r="4814" b="6814"/>
          <a:stretch/>
        </p:blipFill>
        <p:spPr>
          <a:xfrm>
            <a:off x="3886199" y="1219201"/>
            <a:ext cx="4453468" cy="1335604"/>
          </a:xfrm>
          <a:prstGeom prst="rect">
            <a:avLst/>
          </a:prstGeom>
        </p:spPr>
      </p:pic>
      <p:sp>
        <p:nvSpPr>
          <p:cNvPr id="12" name="Заголовок 3"/>
          <p:cNvSpPr txBox="1">
            <a:spLocks/>
          </p:cNvSpPr>
          <p:nvPr/>
        </p:nvSpPr>
        <p:spPr>
          <a:xfrm>
            <a:off x="3829050" y="1472136"/>
            <a:ext cx="4453468" cy="82973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2400" b="1" dirty="0" smtClean="0">
                <a:latin typeface="Courier New" panose="02070309020205020404" pitchFamily="49" charset="0"/>
                <a:cs typeface="Courier New" panose="02070309020205020404" pitchFamily="49" charset="0"/>
              </a:rPr>
              <a:t>На чужой беде своего </a:t>
            </a:r>
          </a:p>
          <a:p>
            <a:pPr algn="ctr"/>
            <a:r>
              <a:rPr lang="ru-RU" sz="2400" b="1" dirty="0" smtClean="0">
                <a:latin typeface="Courier New" panose="02070309020205020404" pitchFamily="49" charset="0"/>
                <a:cs typeface="Courier New" panose="02070309020205020404" pitchFamily="49" charset="0"/>
              </a:rPr>
              <a:t>счастья не построишь.</a:t>
            </a:r>
            <a:endParaRPr lang="ru-RU" sz="2400" b="1" dirty="0">
              <a:latin typeface="Courier New" panose="02070309020205020404" pitchFamily="49" charset="0"/>
              <a:cs typeface="Courier New" panose="02070309020205020404" pitchFamily="49" charset="0"/>
            </a:endParaRPr>
          </a:p>
        </p:txBody>
      </p:sp>
      <p:pic>
        <p:nvPicPr>
          <p:cNvPr id="13" name="Рисунок 12"/>
          <p:cNvPicPr>
            <a:picLocks noChangeAspect="1"/>
          </p:cNvPicPr>
          <p:nvPr/>
        </p:nvPicPr>
        <p:blipFill rotWithShape="1">
          <a:blip r:embed="rId3">
            <a:extLst>
              <a:ext uri="{28A0092B-C50C-407E-A947-70E740481C1C}">
                <a14:useLocalDpi xmlns:a14="http://schemas.microsoft.com/office/drawing/2010/main" val="0"/>
              </a:ext>
            </a:extLst>
          </a:blip>
          <a:srcRect l="48302" t="7902" r="23513" b="70370"/>
          <a:stretch/>
        </p:blipFill>
        <p:spPr>
          <a:xfrm rot="5400000">
            <a:off x="47077" y="2645316"/>
            <a:ext cx="4063997" cy="4158152"/>
          </a:xfrm>
          <a:prstGeom prst="rect">
            <a:avLst/>
          </a:prstGeom>
        </p:spPr>
      </p:pic>
    </p:spTree>
    <p:extLst>
      <p:ext uri="{BB962C8B-B14F-4D97-AF65-F5344CB8AC3E}">
        <p14:creationId xmlns:p14="http://schemas.microsoft.com/office/powerpoint/2010/main" val="33307598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169333" y="314322"/>
            <a:ext cx="11887200" cy="904878"/>
          </a:xfrm>
        </p:spPr>
        <p:txBody>
          <a:bodyPr>
            <a:noAutofit/>
          </a:bodyPr>
          <a:lstStyle/>
          <a:p>
            <a:pPr algn="just"/>
            <a:r>
              <a:rPr lang="ru-RU" sz="2400" b="1" dirty="0" smtClean="0">
                <a:solidFill>
                  <a:srgbClr val="FF0000"/>
                </a:solidFill>
                <a:latin typeface="DactilHand31" pitchFamily="2" charset="0"/>
                <a:cs typeface="Courier New" panose="02070309020205020404" pitchFamily="49" charset="0"/>
              </a:rPr>
              <a:t>СТАТЬЯ </a:t>
            </a:r>
            <a:r>
              <a:rPr lang="ru-RU" sz="2400" b="1" dirty="0" smtClean="0">
                <a:solidFill>
                  <a:srgbClr val="FF0000"/>
                </a:solidFill>
                <a:latin typeface="DactilHand31" pitchFamily="2" charset="0"/>
                <a:cs typeface="Courier New" panose="02070309020205020404" pitchFamily="49" charset="0"/>
              </a:rPr>
              <a:t>230. </a:t>
            </a:r>
            <a:r>
              <a:rPr lang="ru-RU" sz="2400" b="1" dirty="0" smtClean="0">
                <a:latin typeface="DactilHand31" pitchFamily="2" charset="0"/>
                <a:cs typeface="Courier New" panose="02070309020205020404" pitchFamily="49" charset="0"/>
              </a:rPr>
              <a:t>Склонение к потреблению наркотических средств или психотропных веществ.</a:t>
            </a:r>
            <a:endParaRPr lang="ru-RU" sz="2400" b="1" dirty="0">
              <a:latin typeface="DactilHand31" pitchFamily="2" charset="0"/>
              <a:cs typeface="Courier New" panose="02070309020205020404" pitchFamily="49" charset="0"/>
            </a:endParaRPr>
          </a:p>
        </p:txBody>
      </p:sp>
      <p:sp>
        <p:nvSpPr>
          <p:cNvPr id="8" name="Заголовок 3"/>
          <p:cNvSpPr txBox="1">
            <a:spLocks/>
          </p:cNvSpPr>
          <p:nvPr/>
        </p:nvSpPr>
        <p:spPr>
          <a:xfrm>
            <a:off x="4809067" y="2997193"/>
            <a:ext cx="7061200" cy="406399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ru-RU" sz="3200" b="1" dirty="0" smtClean="0">
                <a:solidFill>
                  <a:srgbClr val="FF0000"/>
                </a:solidFill>
                <a:latin typeface="DactilHand31" pitchFamily="2" charset="0"/>
                <a:cs typeface="Courier New" panose="02070309020205020404" pitchFamily="49" charset="0"/>
              </a:rPr>
              <a:t>Склонение к потреблению </a:t>
            </a:r>
            <a:r>
              <a:rPr lang="ru-RU" sz="3200" b="1" dirty="0" smtClean="0">
                <a:solidFill>
                  <a:prstClr val="black"/>
                </a:solidFill>
                <a:latin typeface="DactilHand31" pitchFamily="2" charset="0"/>
                <a:cs typeface="Courier New" panose="02070309020205020404" pitchFamily="49" charset="0"/>
              </a:rPr>
              <a:t>наркотических средств или психотропных веществ – </a:t>
            </a:r>
            <a:r>
              <a:rPr lang="ru-RU" sz="3200" b="1" dirty="0" smtClean="0">
                <a:solidFill>
                  <a:srgbClr val="FF0000"/>
                </a:solidFill>
                <a:latin typeface="DactilHand31" pitchFamily="2" charset="0"/>
                <a:cs typeface="Courier New" panose="02070309020205020404" pitchFamily="49" charset="0"/>
              </a:rPr>
              <a:t>наказывается</a:t>
            </a:r>
            <a:r>
              <a:rPr lang="ru-RU" sz="3200" b="1" dirty="0" smtClean="0">
                <a:solidFill>
                  <a:prstClr val="black"/>
                </a:solidFill>
                <a:latin typeface="DactilHand31" pitchFamily="2" charset="0"/>
                <a:cs typeface="Courier New" panose="02070309020205020404" pitchFamily="49" charset="0"/>
              </a:rPr>
              <a:t> ограничением свободы на срок до 3-х лет, либо арестом на срок до 6-ти месяцев, либо лишением свободы на срок до 5-ти лет. </a:t>
            </a:r>
          </a:p>
          <a:p>
            <a:pPr algn="just"/>
            <a:endParaRPr lang="ru-RU" sz="2400" b="1" dirty="0">
              <a:solidFill>
                <a:prstClr val="black"/>
              </a:solidFill>
              <a:latin typeface="Courier New" panose="02070309020205020404" pitchFamily="49" charset="0"/>
              <a:cs typeface="Courier New" panose="02070309020205020404" pitchFamily="49" charset="0"/>
            </a:endParaRPr>
          </a:p>
        </p:txBody>
      </p:sp>
      <p:pic>
        <p:nvPicPr>
          <p:cNvPr id="11" name="Рисунок 10"/>
          <p:cNvPicPr>
            <a:picLocks noChangeAspect="1"/>
          </p:cNvPicPr>
          <p:nvPr/>
        </p:nvPicPr>
        <p:blipFill rotWithShape="1">
          <a:blip r:embed="rId2"/>
          <a:srcRect l="4074" t="6814" r="4814" b="6814"/>
          <a:stretch/>
        </p:blipFill>
        <p:spPr>
          <a:xfrm>
            <a:off x="3886199" y="1219201"/>
            <a:ext cx="4453468" cy="1335604"/>
          </a:xfrm>
          <a:prstGeom prst="rect">
            <a:avLst/>
          </a:prstGeom>
        </p:spPr>
      </p:pic>
      <p:sp>
        <p:nvSpPr>
          <p:cNvPr id="12" name="Заголовок 3"/>
          <p:cNvSpPr txBox="1">
            <a:spLocks/>
          </p:cNvSpPr>
          <p:nvPr/>
        </p:nvSpPr>
        <p:spPr>
          <a:xfrm>
            <a:off x="3829050" y="1472136"/>
            <a:ext cx="4453468" cy="82973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2400" b="1" dirty="0" smtClean="0">
                <a:latin typeface="DactilHand31" pitchFamily="2" charset="0"/>
                <a:cs typeface="Courier New" panose="02070309020205020404" pitchFamily="49" charset="0"/>
              </a:rPr>
              <a:t>На чужой беде своего </a:t>
            </a:r>
          </a:p>
          <a:p>
            <a:pPr algn="ctr"/>
            <a:r>
              <a:rPr lang="ru-RU" sz="2400" b="1" dirty="0" smtClean="0">
                <a:latin typeface="DactilHand31" pitchFamily="2" charset="0"/>
                <a:cs typeface="Courier New" panose="02070309020205020404" pitchFamily="49" charset="0"/>
              </a:rPr>
              <a:t>счастья не построишь.</a:t>
            </a:r>
            <a:endParaRPr lang="ru-RU" sz="2400" b="1" dirty="0">
              <a:latin typeface="DactilHand31" pitchFamily="2" charset="0"/>
              <a:cs typeface="Courier New" panose="02070309020205020404" pitchFamily="49" charset="0"/>
            </a:endParaRPr>
          </a:p>
        </p:txBody>
      </p:sp>
      <p:pic>
        <p:nvPicPr>
          <p:cNvPr id="13" name="Рисунок 12"/>
          <p:cNvPicPr>
            <a:picLocks noChangeAspect="1"/>
          </p:cNvPicPr>
          <p:nvPr/>
        </p:nvPicPr>
        <p:blipFill rotWithShape="1">
          <a:blip r:embed="rId3">
            <a:extLst>
              <a:ext uri="{28A0092B-C50C-407E-A947-70E740481C1C}">
                <a14:useLocalDpi xmlns:a14="http://schemas.microsoft.com/office/drawing/2010/main" val="0"/>
              </a:ext>
            </a:extLst>
          </a:blip>
          <a:srcRect l="48302" t="7902" r="23513" b="70370"/>
          <a:stretch/>
        </p:blipFill>
        <p:spPr>
          <a:xfrm rot="5400000">
            <a:off x="47077" y="2645316"/>
            <a:ext cx="4063997" cy="4158152"/>
          </a:xfrm>
          <a:prstGeom prst="rect">
            <a:avLst/>
          </a:prstGeom>
        </p:spPr>
      </p:pic>
    </p:spTree>
    <p:extLst>
      <p:ext uri="{BB962C8B-B14F-4D97-AF65-F5344CB8AC3E}">
        <p14:creationId xmlns:p14="http://schemas.microsoft.com/office/powerpoint/2010/main" val="63617294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srcRect l="4074" t="6814" r="4814" b="6814"/>
          <a:stretch/>
        </p:blipFill>
        <p:spPr>
          <a:xfrm>
            <a:off x="0" y="931334"/>
            <a:ext cx="4453468" cy="1286933"/>
          </a:xfrm>
          <a:prstGeom prst="rect">
            <a:avLst/>
          </a:prstGeom>
        </p:spPr>
      </p:pic>
      <p:sp>
        <p:nvSpPr>
          <p:cNvPr id="4" name="Заголовок 3"/>
          <p:cNvSpPr>
            <a:spLocks noGrp="1"/>
          </p:cNvSpPr>
          <p:nvPr>
            <p:ph type="title"/>
          </p:nvPr>
        </p:nvSpPr>
        <p:spPr>
          <a:xfrm>
            <a:off x="220132" y="141283"/>
            <a:ext cx="11887200" cy="600077"/>
          </a:xfrm>
        </p:spPr>
        <p:txBody>
          <a:bodyPr>
            <a:noAutofit/>
          </a:bodyPr>
          <a:lstStyle/>
          <a:p>
            <a:pPr algn="ctr"/>
            <a:r>
              <a:rPr lang="ru-RU" sz="3200" b="1" dirty="0" smtClean="0">
                <a:solidFill>
                  <a:srgbClr val="FF0000"/>
                </a:solidFill>
                <a:latin typeface="Courier New" panose="02070309020205020404" pitchFamily="49" charset="0"/>
                <a:cs typeface="Courier New" panose="02070309020205020404" pitchFamily="49" charset="0"/>
              </a:rPr>
              <a:t>СТАТЬЯ </a:t>
            </a:r>
            <a:r>
              <a:rPr lang="ru-RU" sz="3200" b="1" dirty="0" smtClean="0">
                <a:solidFill>
                  <a:srgbClr val="FF0000"/>
                </a:solidFill>
                <a:latin typeface="Courier New" panose="02070309020205020404" pitchFamily="49" charset="0"/>
                <a:cs typeface="Courier New" panose="02070309020205020404" pitchFamily="49" charset="0"/>
              </a:rPr>
              <a:t>245. </a:t>
            </a:r>
            <a:r>
              <a:rPr lang="ru-RU" sz="3200" b="1" dirty="0" smtClean="0">
                <a:latin typeface="Courier New" panose="02070309020205020404" pitchFamily="49" charset="0"/>
                <a:cs typeface="Courier New" panose="02070309020205020404" pitchFamily="49" charset="0"/>
              </a:rPr>
              <a:t>Жестокое обращение с животными.</a:t>
            </a:r>
            <a:endParaRPr lang="ru-RU" sz="3200" b="1" dirty="0">
              <a:latin typeface="Courier New" panose="02070309020205020404" pitchFamily="49" charset="0"/>
              <a:cs typeface="Courier New" panose="02070309020205020404" pitchFamily="49" charset="0"/>
            </a:endParaRPr>
          </a:p>
        </p:txBody>
      </p:sp>
      <p:sp>
        <p:nvSpPr>
          <p:cNvPr id="5" name="Заголовок 3"/>
          <p:cNvSpPr txBox="1">
            <a:spLocks/>
          </p:cNvSpPr>
          <p:nvPr/>
        </p:nvSpPr>
        <p:spPr>
          <a:xfrm>
            <a:off x="0" y="1185333"/>
            <a:ext cx="4453468" cy="77893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2400" b="1" dirty="0" smtClean="0">
                <a:latin typeface="Courier New" panose="02070309020205020404" pitchFamily="49" charset="0"/>
                <a:cs typeface="Courier New" panose="02070309020205020404" pitchFamily="49" charset="0"/>
              </a:rPr>
              <a:t>Малых обижая, </a:t>
            </a:r>
          </a:p>
          <a:p>
            <a:pPr algn="ctr"/>
            <a:r>
              <a:rPr lang="ru-RU" sz="2400" b="1" dirty="0" smtClean="0">
                <a:latin typeface="Courier New" panose="02070309020205020404" pitchFamily="49" charset="0"/>
                <a:cs typeface="Courier New" panose="02070309020205020404" pitchFamily="49" charset="0"/>
              </a:rPr>
              <a:t>сильным не станешь!</a:t>
            </a:r>
            <a:endParaRPr lang="ru-RU" sz="2400" b="1" dirty="0">
              <a:latin typeface="Courier New" panose="02070309020205020404" pitchFamily="49" charset="0"/>
              <a:cs typeface="Courier New" panose="02070309020205020404" pitchFamily="49" charset="0"/>
            </a:endParaRPr>
          </a:p>
        </p:txBody>
      </p:sp>
      <p:sp>
        <p:nvSpPr>
          <p:cNvPr id="8" name="Заголовок 3"/>
          <p:cNvSpPr txBox="1">
            <a:spLocks/>
          </p:cNvSpPr>
          <p:nvPr/>
        </p:nvSpPr>
        <p:spPr>
          <a:xfrm>
            <a:off x="3771900" y="2252136"/>
            <a:ext cx="4783664" cy="438573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ru-RU" sz="2000" b="1" dirty="0" smtClean="0">
                <a:solidFill>
                  <a:srgbClr val="FF0000"/>
                </a:solidFill>
                <a:latin typeface="Courier New" panose="02070309020205020404" pitchFamily="49" charset="0"/>
                <a:cs typeface="Courier New" panose="02070309020205020404" pitchFamily="49" charset="0"/>
              </a:rPr>
              <a:t>Жестокое обращение с животными, </a:t>
            </a:r>
            <a:r>
              <a:rPr lang="ru-RU" sz="2000" b="1" dirty="0" smtClean="0">
                <a:latin typeface="Courier New" panose="02070309020205020404" pitchFamily="49" charset="0"/>
                <a:cs typeface="Courier New" panose="02070309020205020404" pitchFamily="49" charset="0"/>
              </a:rPr>
              <a:t>повлекшее их гибель или увечье, если это деяние совершено из хулиганских побуждений, или из корыстных побуждений, или с применением садистских методов, или в присутствии малолетних, - </a:t>
            </a:r>
            <a:r>
              <a:rPr lang="ru-RU" sz="2000" b="1" dirty="0" smtClean="0">
                <a:solidFill>
                  <a:srgbClr val="FF0000"/>
                </a:solidFill>
                <a:latin typeface="Courier New" panose="02070309020205020404" pitchFamily="49" charset="0"/>
                <a:cs typeface="Courier New" panose="02070309020205020404" pitchFamily="49" charset="0"/>
              </a:rPr>
              <a:t>наказывается</a:t>
            </a:r>
            <a:r>
              <a:rPr lang="ru-RU" sz="2000" b="1" dirty="0" smtClean="0">
                <a:latin typeface="Courier New" panose="02070309020205020404" pitchFamily="49" charset="0"/>
                <a:cs typeface="Courier New" panose="02070309020205020404" pitchFamily="49" charset="0"/>
              </a:rPr>
              <a:t> штрафом в размере до 80 000 рублей или в размере заработной платы или иного дохода осужденного за период до 6-ти месяцев, либо исправительными работами на срок до 1 года, либо арестом на срок до 6-ти месяцев.  </a:t>
            </a:r>
            <a:endParaRPr lang="ru-RU" sz="2000" b="1" dirty="0">
              <a:latin typeface="Courier New" panose="02070309020205020404" pitchFamily="49" charset="0"/>
              <a:cs typeface="Courier New" panose="02070309020205020404" pitchFamily="49" charset="0"/>
            </a:endParaRPr>
          </a:p>
        </p:txBody>
      </p:sp>
      <p:pic>
        <p:nvPicPr>
          <p:cNvPr id="9" name="Рисунок 8"/>
          <p:cNvPicPr>
            <a:picLocks noChangeAspect="1"/>
          </p:cNvPicPr>
          <p:nvPr/>
        </p:nvPicPr>
        <p:blipFill rotWithShape="1">
          <a:blip r:embed="rId2"/>
          <a:srcRect l="4074" t="6814" r="4814" b="6814"/>
          <a:stretch/>
        </p:blipFill>
        <p:spPr>
          <a:xfrm>
            <a:off x="7738532" y="948267"/>
            <a:ext cx="4453468" cy="1286933"/>
          </a:xfrm>
          <a:prstGeom prst="rect">
            <a:avLst/>
          </a:prstGeom>
        </p:spPr>
      </p:pic>
      <p:sp>
        <p:nvSpPr>
          <p:cNvPr id="10" name="Заголовок 3"/>
          <p:cNvSpPr txBox="1">
            <a:spLocks/>
          </p:cNvSpPr>
          <p:nvPr/>
        </p:nvSpPr>
        <p:spPr>
          <a:xfrm>
            <a:off x="7873998" y="1168398"/>
            <a:ext cx="4453468" cy="846669"/>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ru-RU" sz="2000" b="1" dirty="0" smtClean="0">
                <a:latin typeface="Courier New" panose="02070309020205020404" pitchFamily="49" charset="0"/>
                <a:cs typeface="Courier New" panose="02070309020205020404" pitchFamily="49" charset="0"/>
              </a:rPr>
              <a:t>Нравится боль и мученья?</a:t>
            </a:r>
          </a:p>
          <a:p>
            <a:pPr algn="just"/>
            <a:r>
              <a:rPr lang="ru-RU" sz="2000" b="1" dirty="0" smtClean="0">
                <a:latin typeface="Courier New" panose="02070309020205020404" pitchFamily="49" charset="0"/>
                <a:cs typeface="Courier New" panose="02070309020205020404" pitchFamily="49" charset="0"/>
              </a:rPr>
              <a:t>Отведай – ка сам угощенья!</a:t>
            </a:r>
            <a:endParaRPr lang="ru-RU" sz="2000" b="1" dirty="0">
              <a:latin typeface="Courier New" panose="02070309020205020404" pitchFamily="49" charset="0"/>
              <a:cs typeface="Courier New" panose="02070309020205020404" pitchFamily="49" charset="0"/>
            </a:endParaRPr>
          </a:p>
        </p:txBody>
      </p:sp>
      <p:pic>
        <p:nvPicPr>
          <p:cNvPr id="3" name="Рисунок 2"/>
          <p:cNvPicPr>
            <a:picLocks noChangeAspect="1"/>
          </p:cNvPicPr>
          <p:nvPr/>
        </p:nvPicPr>
        <p:blipFill rotWithShape="1">
          <a:blip r:embed="rId3">
            <a:extLst>
              <a:ext uri="{28A0092B-C50C-407E-A947-70E740481C1C}">
                <a14:useLocalDpi xmlns:a14="http://schemas.microsoft.com/office/drawing/2010/main" val="0"/>
              </a:ext>
            </a:extLst>
          </a:blip>
          <a:srcRect l="46604" t="8642" r="23513" b="68395"/>
          <a:stretch/>
        </p:blipFill>
        <p:spPr>
          <a:xfrm rot="5400000">
            <a:off x="107942" y="2542112"/>
            <a:ext cx="3471355" cy="3687242"/>
          </a:xfrm>
          <a:prstGeom prst="rect">
            <a:avLst/>
          </a:prstGeom>
        </p:spPr>
      </p:pic>
      <p:pic>
        <p:nvPicPr>
          <p:cNvPr id="11" name="Рисунок 10"/>
          <p:cNvPicPr>
            <a:picLocks noChangeAspect="1"/>
          </p:cNvPicPr>
          <p:nvPr/>
        </p:nvPicPr>
        <p:blipFill rotWithShape="1">
          <a:blip r:embed="rId4">
            <a:extLst>
              <a:ext uri="{28A0092B-C50C-407E-A947-70E740481C1C}">
                <a14:useLocalDpi xmlns:a14="http://schemas.microsoft.com/office/drawing/2010/main" val="0"/>
              </a:ext>
            </a:extLst>
          </a:blip>
          <a:srcRect l="46943" t="8889" r="23174" b="67901"/>
          <a:stretch/>
        </p:blipFill>
        <p:spPr>
          <a:xfrm rot="5400000">
            <a:off x="8680435" y="2609846"/>
            <a:ext cx="3471354" cy="3551777"/>
          </a:xfrm>
          <a:prstGeom prst="rect">
            <a:avLst/>
          </a:prstGeom>
        </p:spPr>
      </p:pic>
    </p:spTree>
    <p:extLst>
      <p:ext uri="{BB962C8B-B14F-4D97-AF65-F5344CB8AC3E}">
        <p14:creationId xmlns:p14="http://schemas.microsoft.com/office/powerpoint/2010/main" val="63492711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srcRect l="4074" t="6814" r="4814" b="6814"/>
          <a:stretch/>
        </p:blipFill>
        <p:spPr>
          <a:xfrm>
            <a:off x="0" y="931334"/>
            <a:ext cx="4453468" cy="1286933"/>
          </a:xfrm>
          <a:prstGeom prst="rect">
            <a:avLst/>
          </a:prstGeom>
        </p:spPr>
      </p:pic>
      <p:sp>
        <p:nvSpPr>
          <p:cNvPr id="4" name="Заголовок 3"/>
          <p:cNvSpPr>
            <a:spLocks noGrp="1"/>
          </p:cNvSpPr>
          <p:nvPr>
            <p:ph type="title"/>
          </p:nvPr>
        </p:nvSpPr>
        <p:spPr>
          <a:xfrm>
            <a:off x="220132" y="141283"/>
            <a:ext cx="11887200" cy="600077"/>
          </a:xfrm>
        </p:spPr>
        <p:txBody>
          <a:bodyPr>
            <a:noAutofit/>
          </a:bodyPr>
          <a:lstStyle/>
          <a:p>
            <a:pPr algn="ctr"/>
            <a:r>
              <a:rPr lang="ru-RU" sz="3200" b="1" dirty="0" smtClean="0">
                <a:solidFill>
                  <a:srgbClr val="FF0000"/>
                </a:solidFill>
                <a:latin typeface="DactilHand31" pitchFamily="2" charset="0"/>
                <a:cs typeface="Courier New" panose="02070309020205020404" pitchFamily="49" charset="0"/>
              </a:rPr>
              <a:t>СТАТЬЯ </a:t>
            </a:r>
            <a:r>
              <a:rPr lang="ru-RU" sz="3200" b="1" dirty="0" smtClean="0">
                <a:solidFill>
                  <a:srgbClr val="FF0000"/>
                </a:solidFill>
                <a:latin typeface="DactilHand31" pitchFamily="2" charset="0"/>
                <a:cs typeface="Courier New" panose="02070309020205020404" pitchFamily="49" charset="0"/>
              </a:rPr>
              <a:t>245. </a:t>
            </a:r>
            <a:r>
              <a:rPr lang="ru-RU" sz="3200" b="1" dirty="0" smtClean="0">
                <a:latin typeface="DactilHand31" pitchFamily="2" charset="0"/>
                <a:cs typeface="Courier New" panose="02070309020205020404" pitchFamily="49" charset="0"/>
              </a:rPr>
              <a:t>Жестокое обращение с животными.</a:t>
            </a:r>
            <a:endParaRPr lang="ru-RU" sz="3200" b="1" dirty="0">
              <a:latin typeface="DactilHand31" pitchFamily="2" charset="0"/>
              <a:cs typeface="Courier New" panose="02070309020205020404" pitchFamily="49" charset="0"/>
            </a:endParaRPr>
          </a:p>
        </p:txBody>
      </p:sp>
      <p:sp>
        <p:nvSpPr>
          <p:cNvPr id="5" name="Заголовок 3"/>
          <p:cNvSpPr txBox="1">
            <a:spLocks/>
          </p:cNvSpPr>
          <p:nvPr/>
        </p:nvSpPr>
        <p:spPr>
          <a:xfrm>
            <a:off x="0" y="1185333"/>
            <a:ext cx="4453468" cy="77893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2400" b="1" dirty="0" smtClean="0">
                <a:latin typeface="DactilHand31" pitchFamily="2" charset="0"/>
                <a:cs typeface="Courier New" panose="02070309020205020404" pitchFamily="49" charset="0"/>
              </a:rPr>
              <a:t>Малых обижая, </a:t>
            </a:r>
          </a:p>
          <a:p>
            <a:pPr algn="ctr"/>
            <a:r>
              <a:rPr lang="ru-RU" sz="2400" b="1" dirty="0" smtClean="0">
                <a:latin typeface="DactilHand31" pitchFamily="2" charset="0"/>
                <a:cs typeface="Courier New" panose="02070309020205020404" pitchFamily="49" charset="0"/>
              </a:rPr>
              <a:t>сильным не станешь!</a:t>
            </a:r>
            <a:endParaRPr lang="ru-RU" sz="2400" b="1" dirty="0">
              <a:latin typeface="DactilHand31" pitchFamily="2" charset="0"/>
              <a:cs typeface="Courier New" panose="02070309020205020404" pitchFamily="49" charset="0"/>
            </a:endParaRPr>
          </a:p>
        </p:txBody>
      </p:sp>
      <p:sp>
        <p:nvSpPr>
          <p:cNvPr id="8" name="Заголовок 3"/>
          <p:cNvSpPr txBox="1">
            <a:spLocks/>
          </p:cNvSpPr>
          <p:nvPr/>
        </p:nvSpPr>
        <p:spPr>
          <a:xfrm>
            <a:off x="3771900" y="2438398"/>
            <a:ext cx="4783664" cy="419947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ru-RU" sz="2000" b="1" dirty="0" smtClean="0">
                <a:solidFill>
                  <a:srgbClr val="FF0000"/>
                </a:solidFill>
                <a:latin typeface="DactilHand31" pitchFamily="2" charset="0"/>
                <a:cs typeface="Courier New" panose="02070309020205020404" pitchFamily="49" charset="0"/>
              </a:rPr>
              <a:t>Жестокое обращение с животными, </a:t>
            </a:r>
            <a:r>
              <a:rPr lang="ru-RU" sz="2000" b="1" dirty="0" smtClean="0">
                <a:latin typeface="DactilHand31" pitchFamily="2" charset="0"/>
                <a:cs typeface="Courier New" panose="02070309020205020404" pitchFamily="49" charset="0"/>
              </a:rPr>
              <a:t>повлекшее их гибель или увечье, если это деяние совершено из хулиганских побуждений, или из корыстных побуждений, или с применением садистских методов, или в присутствии малолетних, - </a:t>
            </a:r>
            <a:r>
              <a:rPr lang="ru-RU" sz="2000" b="1" dirty="0" smtClean="0">
                <a:solidFill>
                  <a:srgbClr val="FF0000"/>
                </a:solidFill>
                <a:latin typeface="DactilHand31" pitchFamily="2" charset="0"/>
                <a:cs typeface="Courier New" panose="02070309020205020404" pitchFamily="49" charset="0"/>
              </a:rPr>
              <a:t>наказывается</a:t>
            </a:r>
            <a:r>
              <a:rPr lang="ru-RU" sz="2000" b="1" dirty="0" smtClean="0">
                <a:latin typeface="DactilHand31" pitchFamily="2" charset="0"/>
                <a:cs typeface="Courier New" panose="02070309020205020404" pitchFamily="49" charset="0"/>
              </a:rPr>
              <a:t> штрафом в размере до 80 000 рублей или в размере заработной платы или иного дохода осужденного за период до 6-ти месяцев, либо исправительными работами на срок до 1 года, либо арестом на срок до 6-ти месяцев.  </a:t>
            </a:r>
            <a:endParaRPr lang="ru-RU" sz="2000" b="1" dirty="0">
              <a:latin typeface="DactilHand31" pitchFamily="2" charset="0"/>
              <a:cs typeface="Courier New" panose="02070309020205020404" pitchFamily="49" charset="0"/>
            </a:endParaRPr>
          </a:p>
        </p:txBody>
      </p:sp>
      <p:pic>
        <p:nvPicPr>
          <p:cNvPr id="9" name="Рисунок 8"/>
          <p:cNvPicPr>
            <a:picLocks noChangeAspect="1"/>
          </p:cNvPicPr>
          <p:nvPr/>
        </p:nvPicPr>
        <p:blipFill rotWithShape="1">
          <a:blip r:embed="rId2"/>
          <a:srcRect l="4074" t="6814" r="4814" b="6814"/>
          <a:stretch/>
        </p:blipFill>
        <p:spPr>
          <a:xfrm>
            <a:off x="7738532" y="948267"/>
            <a:ext cx="4453468" cy="1286933"/>
          </a:xfrm>
          <a:prstGeom prst="rect">
            <a:avLst/>
          </a:prstGeom>
        </p:spPr>
      </p:pic>
      <p:sp>
        <p:nvSpPr>
          <p:cNvPr id="10" name="Заголовок 3"/>
          <p:cNvSpPr txBox="1">
            <a:spLocks/>
          </p:cNvSpPr>
          <p:nvPr/>
        </p:nvSpPr>
        <p:spPr>
          <a:xfrm>
            <a:off x="7873998" y="1168398"/>
            <a:ext cx="4453468" cy="846669"/>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ru-RU" sz="2000" b="1" dirty="0" smtClean="0">
                <a:latin typeface="DactilHand31" pitchFamily="2" charset="0"/>
                <a:cs typeface="Courier New" panose="02070309020205020404" pitchFamily="49" charset="0"/>
              </a:rPr>
              <a:t>Нравится боль и мученья?</a:t>
            </a:r>
          </a:p>
          <a:p>
            <a:pPr algn="just"/>
            <a:r>
              <a:rPr lang="ru-RU" sz="2000" b="1" dirty="0" smtClean="0">
                <a:latin typeface="DactilHand31" pitchFamily="2" charset="0"/>
                <a:cs typeface="Courier New" panose="02070309020205020404" pitchFamily="49" charset="0"/>
              </a:rPr>
              <a:t>Отведай – ка сам угощенья!</a:t>
            </a:r>
            <a:endParaRPr lang="ru-RU" sz="2000" b="1" dirty="0">
              <a:latin typeface="DactilHand31" pitchFamily="2" charset="0"/>
              <a:cs typeface="Courier New" panose="02070309020205020404" pitchFamily="49" charset="0"/>
            </a:endParaRPr>
          </a:p>
        </p:txBody>
      </p:sp>
      <p:pic>
        <p:nvPicPr>
          <p:cNvPr id="3" name="Рисунок 2"/>
          <p:cNvPicPr>
            <a:picLocks noChangeAspect="1"/>
          </p:cNvPicPr>
          <p:nvPr/>
        </p:nvPicPr>
        <p:blipFill rotWithShape="1">
          <a:blip r:embed="rId3">
            <a:extLst>
              <a:ext uri="{28A0092B-C50C-407E-A947-70E740481C1C}">
                <a14:useLocalDpi xmlns:a14="http://schemas.microsoft.com/office/drawing/2010/main" val="0"/>
              </a:ext>
            </a:extLst>
          </a:blip>
          <a:srcRect l="46604" t="8642" r="23513" b="68395"/>
          <a:stretch/>
        </p:blipFill>
        <p:spPr>
          <a:xfrm rot="5400000">
            <a:off x="107942" y="2542112"/>
            <a:ext cx="3471355" cy="3687242"/>
          </a:xfrm>
          <a:prstGeom prst="rect">
            <a:avLst/>
          </a:prstGeom>
        </p:spPr>
      </p:pic>
      <p:pic>
        <p:nvPicPr>
          <p:cNvPr id="11" name="Рисунок 10"/>
          <p:cNvPicPr>
            <a:picLocks noChangeAspect="1"/>
          </p:cNvPicPr>
          <p:nvPr/>
        </p:nvPicPr>
        <p:blipFill rotWithShape="1">
          <a:blip r:embed="rId4">
            <a:extLst>
              <a:ext uri="{28A0092B-C50C-407E-A947-70E740481C1C}">
                <a14:useLocalDpi xmlns:a14="http://schemas.microsoft.com/office/drawing/2010/main" val="0"/>
              </a:ext>
            </a:extLst>
          </a:blip>
          <a:srcRect l="46943" t="8889" r="23174" b="67901"/>
          <a:stretch/>
        </p:blipFill>
        <p:spPr>
          <a:xfrm rot="5400000">
            <a:off x="8680435" y="2609846"/>
            <a:ext cx="3471354" cy="3551777"/>
          </a:xfrm>
          <a:prstGeom prst="rect">
            <a:avLst/>
          </a:prstGeom>
        </p:spPr>
      </p:pic>
    </p:spTree>
    <p:extLst>
      <p:ext uri="{BB962C8B-B14F-4D97-AF65-F5344CB8AC3E}">
        <p14:creationId xmlns:p14="http://schemas.microsoft.com/office/powerpoint/2010/main" val="210924872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srcRect l="4074" t="6814" r="4814" b="6814"/>
          <a:stretch/>
        </p:blipFill>
        <p:spPr>
          <a:xfrm>
            <a:off x="0" y="931334"/>
            <a:ext cx="4453468" cy="1286933"/>
          </a:xfrm>
          <a:prstGeom prst="rect">
            <a:avLst/>
          </a:prstGeom>
        </p:spPr>
      </p:pic>
      <p:sp>
        <p:nvSpPr>
          <p:cNvPr id="4" name="Заголовок 3"/>
          <p:cNvSpPr>
            <a:spLocks noGrp="1"/>
          </p:cNvSpPr>
          <p:nvPr>
            <p:ph type="title"/>
          </p:nvPr>
        </p:nvSpPr>
        <p:spPr>
          <a:xfrm>
            <a:off x="220132" y="141283"/>
            <a:ext cx="11887200" cy="600077"/>
          </a:xfrm>
        </p:spPr>
        <p:txBody>
          <a:bodyPr>
            <a:noAutofit/>
          </a:bodyPr>
          <a:lstStyle/>
          <a:p>
            <a:pPr algn="ctr"/>
            <a:r>
              <a:rPr lang="ru-RU" sz="3200" b="1" dirty="0" smtClean="0">
                <a:solidFill>
                  <a:srgbClr val="FF0000"/>
                </a:solidFill>
                <a:latin typeface="Courier New" panose="02070309020205020404" pitchFamily="49" charset="0"/>
                <a:cs typeface="Courier New" panose="02070309020205020404" pitchFamily="49" charset="0"/>
              </a:rPr>
              <a:t>СТАТЬЯ </a:t>
            </a:r>
            <a:r>
              <a:rPr lang="ru-RU" sz="3200" b="1" dirty="0" smtClean="0">
                <a:solidFill>
                  <a:srgbClr val="FF0000"/>
                </a:solidFill>
                <a:latin typeface="Courier New" panose="02070309020205020404" pitchFamily="49" charset="0"/>
                <a:cs typeface="Courier New" panose="02070309020205020404" pitchFamily="49" charset="0"/>
              </a:rPr>
              <a:t>282. </a:t>
            </a:r>
            <a:r>
              <a:rPr lang="ru-RU" sz="3200" b="1" dirty="0" smtClean="0">
                <a:latin typeface="Courier New" panose="02070309020205020404" pitchFamily="49" charset="0"/>
                <a:cs typeface="Courier New" panose="02070309020205020404" pitchFamily="49" charset="0"/>
              </a:rPr>
              <a:t>Возбуждение ненависти либо вражды, а равно унижение человеческого достоинства.</a:t>
            </a:r>
            <a:endParaRPr lang="ru-RU" sz="3200" b="1" dirty="0">
              <a:latin typeface="Courier New" panose="02070309020205020404" pitchFamily="49" charset="0"/>
              <a:cs typeface="Courier New" panose="02070309020205020404" pitchFamily="49" charset="0"/>
            </a:endParaRPr>
          </a:p>
        </p:txBody>
      </p:sp>
      <p:sp>
        <p:nvSpPr>
          <p:cNvPr id="5" name="Заголовок 3"/>
          <p:cNvSpPr txBox="1">
            <a:spLocks/>
          </p:cNvSpPr>
          <p:nvPr/>
        </p:nvSpPr>
        <p:spPr>
          <a:xfrm>
            <a:off x="0" y="1185333"/>
            <a:ext cx="4453468" cy="77893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2400" b="1" dirty="0" smtClean="0">
                <a:latin typeface="Courier New" panose="02070309020205020404" pitchFamily="49" charset="0"/>
                <a:cs typeface="Courier New" panose="02070309020205020404" pitchFamily="49" charset="0"/>
              </a:rPr>
              <a:t>Одна голова – хорошо, </a:t>
            </a:r>
          </a:p>
          <a:p>
            <a:pPr algn="ctr"/>
            <a:r>
              <a:rPr lang="ru-RU" sz="2400" b="1" dirty="0" smtClean="0">
                <a:latin typeface="Courier New" panose="02070309020205020404" pitchFamily="49" charset="0"/>
                <a:cs typeface="Courier New" panose="02070309020205020404" pitchFamily="49" charset="0"/>
              </a:rPr>
              <a:t>а две – лучше, </a:t>
            </a:r>
          </a:p>
          <a:p>
            <a:pPr algn="ctr"/>
            <a:r>
              <a:rPr lang="ru-RU" sz="2400" b="1" dirty="0" smtClean="0">
                <a:latin typeface="Courier New" panose="02070309020205020404" pitchFamily="49" charset="0"/>
                <a:cs typeface="Courier New" panose="02070309020205020404" pitchFamily="49" charset="0"/>
              </a:rPr>
              <a:t>а три – совсем беда!</a:t>
            </a:r>
            <a:endParaRPr lang="ru-RU" sz="2400" b="1" dirty="0">
              <a:latin typeface="Courier New" panose="02070309020205020404" pitchFamily="49" charset="0"/>
              <a:cs typeface="Courier New" panose="02070309020205020404" pitchFamily="49" charset="0"/>
            </a:endParaRPr>
          </a:p>
        </p:txBody>
      </p:sp>
      <p:sp>
        <p:nvSpPr>
          <p:cNvPr id="8" name="Заголовок 3"/>
          <p:cNvSpPr txBox="1">
            <a:spLocks/>
          </p:cNvSpPr>
          <p:nvPr/>
        </p:nvSpPr>
        <p:spPr>
          <a:xfrm>
            <a:off x="3771900" y="2252136"/>
            <a:ext cx="4783664" cy="460586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ru-RU" sz="1600" b="1" dirty="0" smtClean="0">
                <a:solidFill>
                  <a:srgbClr val="FF0000"/>
                </a:solidFill>
                <a:latin typeface="Courier New" panose="02070309020205020404" pitchFamily="49" charset="0"/>
                <a:cs typeface="Courier New" panose="02070309020205020404" pitchFamily="49" charset="0"/>
              </a:rPr>
              <a:t>Действия, </a:t>
            </a:r>
            <a:r>
              <a:rPr lang="ru-RU" sz="1600" b="1" dirty="0" smtClean="0">
                <a:latin typeface="Courier New" panose="02070309020205020404" pitchFamily="49" charset="0"/>
                <a:cs typeface="Courier New" panose="02070309020205020404" pitchFamily="49" charset="0"/>
              </a:rPr>
              <a:t>направленные на возбуждение ненависти либо вражды, а также на унижение человеческого достоинства либо группы лиц по признакам пола, расы, национальности, языка, происхождения, отношения к религии, а равно принадлежности к какой-либо социальной группе, совершённые публично или с использованием средств массовой информации,   - </a:t>
            </a:r>
            <a:r>
              <a:rPr lang="ru-RU" sz="1600" b="1" dirty="0" smtClean="0">
                <a:solidFill>
                  <a:srgbClr val="FF0000"/>
                </a:solidFill>
                <a:latin typeface="Courier New" panose="02070309020205020404" pitchFamily="49" charset="0"/>
                <a:cs typeface="Courier New" panose="02070309020205020404" pitchFamily="49" charset="0"/>
              </a:rPr>
              <a:t>наказываются</a:t>
            </a:r>
            <a:r>
              <a:rPr lang="ru-RU" sz="1600" b="1" dirty="0" smtClean="0">
                <a:latin typeface="Courier New" panose="02070309020205020404" pitchFamily="49" charset="0"/>
                <a:cs typeface="Courier New" panose="02070309020205020404" pitchFamily="49" charset="0"/>
              </a:rPr>
              <a:t> штрафом в размере от  100 000 до 300 000 рублей или в размере заработной платы или иного дохода осужденного за период от 1 до 2 лет, либо лишением права занимать определённые должности или заниматься определённой деятельностью на срок до 3-х лет, либо обязательными работами на срок до 180 часов, либо исправительными работами на срок до 1 года, либо лишением свободы на срок до 2-х лет.</a:t>
            </a:r>
            <a:endParaRPr lang="ru-RU" sz="1600" b="1" dirty="0">
              <a:latin typeface="Courier New" panose="02070309020205020404" pitchFamily="49" charset="0"/>
              <a:cs typeface="Courier New" panose="02070309020205020404" pitchFamily="49" charset="0"/>
            </a:endParaRPr>
          </a:p>
        </p:txBody>
      </p:sp>
      <p:pic>
        <p:nvPicPr>
          <p:cNvPr id="9" name="Рисунок 8"/>
          <p:cNvPicPr>
            <a:picLocks noChangeAspect="1"/>
          </p:cNvPicPr>
          <p:nvPr/>
        </p:nvPicPr>
        <p:blipFill rotWithShape="1">
          <a:blip r:embed="rId2"/>
          <a:srcRect l="4074" t="6814" r="4814" b="6814"/>
          <a:stretch/>
        </p:blipFill>
        <p:spPr>
          <a:xfrm>
            <a:off x="7738532" y="948267"/>
            <a:ext cx="4453468" cy="1286933"/>
          </a:xfrm>
          <a:prstGeom prst="rect">
            <a:avLst/>
          </a:prstGeom>
        </p:spPr>
      </p:pic>
      <p:sp>
        <p:nvSpPr>
          <p:cNvPr id="10" name="Заголовок 3"/>
          <p:cNvSpPr txBox="1">
            <a:spLocks/>
          </p:cNvSpPr>
          <p:nvPr/>
        </p:nvSpPr>
        <p:spPr>
          <a:xfrm>
            <a:off x="7873998" y="1168398"/>
            <a:ext cx="4453468" cy="846669"/>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2400" b="1" dirty="0" smtClean="0">
                <a:latin typeface="Courier New" panose="02070309020205020404" pitchFamily="49" charset="0"/>
                <a:cs typeface="Courier New" panose="02070309020205020404" pitchFamily="49" charset="0"/>
              </a:rPr>
              <a:t>Худой мир лучше </a:t>
            </a:r>
          </a:p>
          <a:p>
            <a:pPr algn="ctr"/>
            <a:r>
              <a:rPr lang="ru-RU" sz="2400" b="1" dirty="0" smtClean="0">
                <a:latin typeface="Courier New" panose="02070309020205020404" pitchFamily="49" charset="0"/>
                <a:cs typeface="Courier New" panose="02070309020205020404" pitchFamily="49" charset="0"/>
              </a:rPr>
              <a:t>доброй ссоры.</a:t>
            </a:r>
            <a:endParaRPr lang="ru-RU" sz="2400" b="1" dirty="0">
              <a:latin typeface="Courier New" panose="02070309020205020404" pitchFamily="49" charset="0"/>
              <a:cs typeface="Courier New" panose="02070309020205020404" pitchFamily="49" charset="0"/>
            </a:endParaRPr>
          </a:p>
        </p:txBody>
      </p:sp>
      <p:pic>
        <p:nvPicPr>
          <p:cNvPr id="6" name="Рисунок 5"/>
          <p:cNvPicPr>
            <a:picLocks noChangeAspect="1"/>
          </p:cNvPicPr>
          <p:nvPr/>
        </p:nvPicPr>
        <p:blipFill rotWithShape="1">
          <a:blip r:embed="rId3">
            <a:extLst>
              <a:ext uri="{28A0092B-C50C-407E-A947-70E740481C1C}">
                <a14:useLocalDpi xmlns:a14="http://schemas.microsoft.com/office/drawing/2010/main" val="0"/>
              </a:ext>
            </a:extLst>
          </a:blip>
          <a:srcRect l="46944" t="8394" r="23852" b="68889"/>
          <a:stretch/>
        </p:blipFill>
        <p:spPr>
          <a:xfrm rot="5400000">
            <a:off x="107942" y="2542113"/>
            <a:ext cx="3471357" cy="3687241"/>
          </a:xfrm>
          <a:prstGeom prst="rect">
            <a:avLst/>
          </a:prstGeom>
        </p:spPr>
      </p:pic>
      <p:pic>
        <p:nvPicPr>
          <p:cNvPr id="7" name="Рисунок 6"/>
          <p:cNvPicPr>
            <a:picLocks noChangeAspect="1"/>
          </p:cNvPicPr>
          <p:nvPr/>
        </p:nvPicPr>
        <p:blipFill rotWithShape="1">
          <a:blip r:embed="rId4">
            <a:extLst>
              <a:ext uri="{28A0092B-C50C-407E-A947-70E740481C1C}">
                <a14:useLocalDpi xmlns:a14="http://schemas.microsoft.com/office/drawing/2010/main" val="0"/>
              </a:ext>
            </a:extLst>
          </a:blip>
          <a:srcRect l="47623" t="10124" r="23852" b="67654"/>
          <a:stretch/>
        </p:blipFill>
        <p:spPr>
          <a:xfrm rot="5400000">
            <a:off x="8680433" y="2609846"/>
            <a:ext cx="3471358" cy="3551776"/>
          </a:xfrm>
          <a:prstGeom prst="rect">
            <a:avLst/>
          </a:prstGeom>
        </p:spPr>
      </p:pic>
    </p:spTree>
    <p:extLst>
      <p:ext uri="{BB962C8B-B14F-4D97-AF65-F5344CB8AC3E}">
        <p14:creationId xmlns:p14="http://schemas.microsoft.com/office/powerpoint/2010/main" val="51132073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srcRect l="4074" t="6814" r="4814" b="6814"/>
          <a:stretch/>
        </p:blipFill>
        <p:spPr>
          <a:xfrm>
            <a:off x="0" y="931334"/>
            <a:ext cx="4453468" cy="1286933"/>
          </a:xfrm>
          <a:prstGeom prst="rect">
            <a:avLst/>
          </a:prstGeom>
        </p:spPr>
      </p:pic>
      <p:sp>
        <p:nvSpPr>
          <p:cNvPr id="4" name="Заголовок 3"/>
          <p:cNvSpPr>
            <a:spLocks noGrp="1"/>
          </p:cNvSpPr>
          <p:nvPr>
            <p:ph type="title"/>
          </p:nvPr>
        </p:nvSpPr>
        <p:spPr>
          <a:xfrm>
            <a:off x="220132" y="141283"/>
            <a:ext cx="11887200" cy="600077"/>
          </a:xfrm>
        </p:spPr>
        <p:txBody>
          <a:bodyPr>
            <a:noAutofit/>
          </a:bodyPr>
          <a:lstStyle/>
          <a:p>
            <a:pPr algn="ctr"/>
            <a:r>
              <a:rPr lang="ru-RU" sz="3200" b="1" dirty="0" smtClean="0">
                <a:solidFill>
                  <a:srgbClr val="FF0000"/>
                </a:solidFill>
                <a:latin typeface="DactilHand31" pitchFamily="2" charset="0"/>
                <a:cs typeface="Courier New" panose="02070309020205020404" pitchFamily="49" charset="0"/>
              </a:rPr>
              <a:t>СТАТЬЯ </a:t>
            </a:r>
            <a:r>
              <a:rPr lang="ru-RU" sz="3200" b="1" dirty="0" smtClean="0">
                <a:solidFill>
                  <a:srgbClr val="FF0000"/>
                </a:solidFill>
                <a:latin typeface="DactilHand31" pitchFamily="2" charset="0"/>
                <a:cs typeface="Courier New" panose="02070309020205020404" pitchFamily="49" charset="0"/>
              </a:rPr>
              <a:t>282. </a:t>
            </a:r>
            <a:r>
              <a:rPr lang="ru-RU" sz="3200" b="1" dirty="0" smtClean="0">
                <a:latin typeface="DactilHand31" pitchFamily="2" charset="0"/>
                <a:cs typeface="Courier New" panose="02070309020205020404" pitchFamily="49" charset="0"/>
              </a:rPr>
              <a:t>Возбуждение ненависти либо вражды, а равно унижение человеческого достоинства.</a:t>
            </a:r>
            <a:endParaRPr lang="ru-RU" sz="3200" b="1" dirty="0">
              <a:latin typeface="DactilHand31" pitchFamily="2" charset="0"/>
              <a:cs typeface="Courier New" panose="02070309020205020404" pitchFamily="49" charset="0"/>
            </a:endParaRPr>
          </a:p>
        </p:txBody>
      </p:sp>
      <p:sp>
        <p:nvSpPr>
          <p:cNvPr id="5" name="Заголовок 3"/>
          <p:cNvSpPr txBox="1">
            <a:spLocks/>
          </p:cNvSpPr>
          <p:nvPr/>
        </p:nvSpPr>
        <p:spPr>
          <a:xfrm>
            <a:off x="0" y="1185333"/>
            <a:ext cx="4453468" cy="77893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2400" b="1" dirty="0" smtClean="0">
                <a:latin typeface="DactilHand31" pitchFamily="2" charset="0"/>
                <a:cs typeface="Courier New" panose="02070309020205020404" pitchFamily="49" charset="0"/>
              </a:rPr>
              <a:t>Одна голова – хорошо, </a:t>
            </a:r>
          </a:p>
          <a:p>
            <a:pPr algn="ctr"/>
            <a:r>
              <a:rPr lang="ru-RU" sz="2400" b="1" dirty="0" smtClean="0">
                <a:latin typeface="DactilHand31" pitchFamily="2" charset="0"/>
                <a:cs typeface="Courier New" panose="02070309020205020404" pitchFamily="49" charset="0"/>
              </a:rPr>
              <a:t>а две – лучше, </a:t>
            </a:r>
          </a:p>
          <a:p>
            <a:pPr algn="ctr"/>
            <a:r>
              <a:rPr lang="ru-RU" sz="2400" b="1" dirty="0" smtClean="0">
                <a:latin typeface="DactilHand31" pitchFamily="2" charset="0"/>
                <a:cs typeface="Courier New" panose="02070309020205020404" pitchFamily="49" charset="0"/>
              </a:rPr>
              <a:t>а три – совсем беда!</a:t>
            </a:r>
            <a:endParaRPr lang="ru-RU" sz="2400" b="1" dirty="0">
              <a:latin typeface="DactilHand31" pitchFamily="2" charset="0"/>
              <a:cs typeface="Courier New" panose="02070309020205020404" pitchFamily="49" charset="0"/>
            </a:endParaRPr>
          </a:p>
        </p:txBody>
      </p:sp>
      <p:sp>
        <p:nvSpPr>
          <p:cNvPr id="8" name="Заголовок 3"/>
          <p:cNvSpPr txBox="1">
            <a:spLocks/>
          </p:cNvSpPr>
          <p:nvPr/>
        </p:nvSpPr>
        <p:spPr>
          <a:xfrm>
            <a:off x="3771900" y="2252136"/>
            <a:ext cx="4783664" cy="460586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ru-RU" sz="1600" b="1" dirty="0" smtClean="0">
                <a:solidFill>
                  <a:srgbClr val="FF0000"/>
                </a:solidFill>
                <a:latin typeface="DactilHand31" pitchFamily="2" charset="0"/>
                <a:cs typeface="Courier New" panose="02070309020205020404" pitchFamily="49" charset="0"/>
              </a:rPr>
              <a:t>Действия, </a:t>
            </a:r>
            <a:r>
              <a:rPr lang="ru-RU" sz="1600" b="1" dirty="0" smtClean="0">
                <a:latin typeface="DactilHand31" pitchFamily="2" charset="0"/>
                <a:cs typeface="Courier New" panose="02070309020205020404" pitchFamily="49" charset="0"/>
              </a:rPr>
              <a:t>направленные на возбуждение ненависти либо вражды, а также на унижение человеческого достоинства либо группы лиц по признакам пола, расы, национальности, языка, происхождения, отношения к религии, а равно принадлежности к какой-либо социальной группе, совершённые публично или с использованием средств массовой информации,   - </a:t>
            </a:r>
            <a:r>
              <a:rPr lang="ru-RU" sz="1600" b="1" dirty="0" smtClean="0">
                <a:solidFill>
                  <a:srgbClr val="FF0000"/>
                </a:solidFill>
                <a:latin typeface="DactilHand31" pitchFamily="2" charset="0"/>
                <a:cs typeface="Courier New" panose="02070309020205020404" pitchFamily="49" charset="0"/>
              </a:rPr>
              <a:t>наказываются</a:t>
            </a:r>
            <a:r>
              <a:rPr lang="ru-RU" sz="1600" b="1" dirty="0" smtClean="0">
                <a:latin typeface="DactilHand31" pitchFamily="2" charset="0"/>
                <a:cs typeface="Courier New" panose="02070309020205020404" pitchFamily="49" charset="0"/>
              </a:rPr>
              <a:t> штрафом в размере от  100 000 до 300 000 рублей или в размере заработной платы или иного дохода осужденного за период от 1 до 2 лет, либо лишением права занимать определённые должности или заниматься определённой деятельностью на срок до 3-х лет, либо обязательными работами на срок до 180 часов, либо исправительными работами на срок до 1 года, либо лишением свободы на срок до 2-х лет.</a:t>
            </a:r>
            <a:endParaRPr lang="ru-RU" sz="1600" b="1" dirty="0">
              <a:latin typeface="DactilHand31" pitchFamily="2" charset="0"/>
              <a:cs typeface="Courier New" panose="02070309020205020404" pitchFamily="49" charset="0"/>
            </a:endParaRPr>
          </a:p>
        </p:txBody>
      </p:sp>
      <p:pic>
        <p:nvPicPr>
          <p:cNvPr id="9" name="Рисунок 8"/>
          <p:cNvPicPr>
            <a:picLocks noChangeAspect="1"/>
          </p:cNvPicPr>
          <p:nvPr/>
        </p:nvPicPr>
        <p:blipFill rotWithShape="1">
          <a:blip r:embed="rId2"/>
          <a:srcRect l="4074" t="6814" r="4814" b="6814"/>
          <a:stretch/>
        </p:blipFill>
        <p:spPr>
          <a:xfrm>
            <a:off x="7738532" y="948267"/>
            <a:ext cx="4453468" cy="1286933"/>
          </a:xfrm>
          <a:prstGeom prst="rect">
            <a:avLst/>
          </a:prstGeom>
        </p:spPr>
      </p:pic>
      <p:sp>
        <p:nvSpPr>
          <p:cNvPr id="10" name="Заголовок 3"/>
          <p:cNvSpPr txBox="1">
            <a:spLocks/>
          </p:cNvSpPr>
          <p:nvPr/>
        </p:nvSpPr>
        <p:spPr>
          <a:xfrm>
            <a:off x="7873998" y="1168398"/>
            <a:ext cx="4453468" cy="846669"/>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2400" b="1" dirty="0" smtClean="0">
                <a:latin typeface="DactilHand31" pitchFamily="2" charset="0"/>
                <a:cs typeface="Courier New" panose="02070309020205020404" pitchFamily="49" charset="0"/>
              </a:rPr>
              <a:t>Худой мир лучше </a:t>
            </a:r>
          </a:p>
          <a:p>
            <a:pPr algn="ctr"/>
            <a:r>
              <a:rPr lang="ru-RU" sz="2400" b="1" dirty="0" smtClean="0">
                <a:latin typeface="DactilHand31" pitchFamily="2" charset="0"/>
                <a:cs typeface="Courier New" panose="02070309020205020404" pitchFamily="49" charset="0"/>
              </a:rPr>
              <a:t>доброй ссоры.</a:t>
            </a:r>
            <a:endParaRPr lang="ru-RU" sz="2400" b="1" dirty="0">
              <a:latin typeface="DactilHand31" pitchFamily="2" charset="0"/>
              <a:cs typeface="Courier New" panose="02070309020205020404" pitchFamily="49" charset="0"/>
            </a:endParaRPr>
          </a:p>
        </p:txBody>
      </p:sp>
      <p:pic>
        <p:nvPicPr>
          <p:cNvPr id="6" name="Рисунок 5"/>
          <p:cNvPicPr>
            <a:picLocks noChangeAspect="1"/>
          </p:cNvPicPr>
          <p:nvPr/>
        </p:nvPicPr>
        <p:blipFill rotWithShape="1">
          <a:blip r:embed="rId3">
            <a:extLst>
              <a:ext uri="{28A0092B-C50C-407E-A947-70E740481C1C}">
                <a14:useLocalDpi xmlns:a14="http://schemas.microsoft.com/office/drawing/2010/main" val="0"/>
              </a:ext>
            </a:extLst>
          </a:blip>
          <a:srcRect l="46944" t="8394" r="23852" b="68889"/>
          <a:stretch/>
        </p:blipFill>
        <p:spPr>
          <a:xfrm rot="5400000">
            <a:off x="107942" y="2542113"/>
            <a:ext cx="3471357" cy="3687241"/>
          </a:xfrm>
          <a:prstGeom prst="rect">
            <a:avLst/>
          </a:prstGeom>
        </p:spPr>
      </p:pic>
      <p:pic>
        <p:nvPicPr>
          <p:cNvPr id="7" name="Рисунок 6"/>
          <p:cNvPicPr>
            <a:picLocks noChangeAspect="1"/>
          </p:cNvPicPr>
          <p:nvPr/>
        </p:nvPicPr>
        <p:blipFill rotWithShape="1">
          <a:blip r:embed="rId4">
            <a:extLst>
              <a:ext uri="{28A0092B-C50C-407E-A947-70E740481C1C}">
                <a14:useLocalDpi xmlns:a14="http://schemas.microsoft.com/office/drawing/2010/main" val="0"/>
              </a:ext>
            </a:extLst>
          </a:blip>
          <a:srcRect l="47623" t="10124" r="23852" b="67654"/>
          <a:stretch/>
        </p:blipFill>
        <p:spPr>
          <a:xfrm rot="5400000">
            <a:off x="8680433" y="2609846"/>
            <a:ext cx="3471358" cy="3551776"/>
          </a:xfrm>
          <a:prstGeom prst="rect">
            <a:avLst/>
          </a:prstGeom>
        </p:spPr>
      </p:pic>
    </p:spTree>
    <p:extLst>
      <p:ext uri="{BB962C8B-B14F-4D97-AF65-F5344CB8AC3E}">
        <p14:creationId xmlns:p14="http://schemas.microsoft.com/office/powerpoint/2010/main" val="416447184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extLst>
              <a:ext uri="{28A0092B-C50C-407E-A947-70E740481C1C}">
                <a14:useLocalDpi xmlns:a14="http://schemas.microsoft.com/office/drawing/2010/main" val="0"/>
              </a:ext>
            </a:extLst>
          </a:blip>
          <a:srcRect l="1976" t="5076" r="1727" b="5757"/>
          <a:stretch/>
        </p:blipFill>
        <p:spPr>
          <a:xfrm rot="16200000">
            <a:off x="2667000" y="-2667003"/>
            <a:ext cx="6858002" cy="12192002"/>
          </a:xfrm>
          <a:prstGeom prst="rect">
            <a:avLst/>
          </a:prstGeom>
        </p:spPr>
      </p:pic>
      <p:sp>
        <p:nvSpPr>
          <p:cNvPr id="3" name="Заголовок 2"/>
          <p:cNvSpPr txBox="1">
            <a:spLocks/>
          </p:cNvSpPr>
          <p:nvPr/>
        </p:nvSpPr>
        <p:spPr>
          <a:xfrm>
            <a:off x="160866" y="3522133"/>
            <a:ext cx="11870267" cy="2243664"/>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ru-RU" sz="5400" b="1" dirty="0" smtClean="0">
                <a:solidFill>
                  <a:schemeClr val="bg2">
                    <a:lumMod val="25000"/>
                  </a:schemeClr>
                </a:solidFill>
                <a:latin typeface="Courier New" panose="02070309020205020404" pitchFamily="49" charset="0"/>
                <a:cs typeface="Courier New" panose="02070309020205020404" pitchFamily="49" charset="0"/>
              </a:rPr>
              <a:t>НЕЗНАНИЕ  ЗАКОНА </a:t>
            </a:r>
          </a:p>
          <a:p>
            <a:r>
              <a:rPr lang="ru-RU" sz="5400" b="1" dirty="0" smtClean="0">
                <a:solidFill>
                  <a:schemeClr val="bg2">
                    <a:lumMod val="25000"/>
                  </a:schemeClr>
                </a:solidFill>
                <a:latin typeface="Courier New" panose="02070309020205020404" pitchFamily="49" charset="0"/>
                <a:cs typeface="Courier New" panose="02070309020205020404" pitchFamily="49" charset="0"/>
              </a:rPr>
              <a:t>НЕ ОСВОБОЖДАЕТ </a:t>
            </a:r>
          </a:p>
          <a:p>
            <a:r>
              <a:rPr lang="ru-RU" sz="5400" b="1" dirty="0" smtClean="0">
                <a:solidFill>
                  <a:schemeClr val="bg2">
                    <a:lumMod val="25000"/>
                  </a:schemeClr>
                </a:solidFill>
                <a:latin typeface="Courier New" panose="02070309020205020404" pitchFamily="49" charset="0"/>
                <a:cs typeface="Courier New" panose="02070309020205020404" pitchFamily="49" charset="0"/>
              </a:rPr>
              <a:t>ОТ ОТВЕТСТВЕННОСТИ! </a:t>
            </a:r>
            <a:endParaRPr lang="ru-RU" sz="5400" b="1" dirty="0">
              <a:solidFill>
                <a:schemeClr val="bg2">
                  <a:lumMod val="25000"/>
                </a:schemeClr>
              </a:solidFill>
              <a:latin typeface="Courier New" panose="02070309020205020404" pitchFamily="49" charset="0"/>
              <a:cs typeface="Courier New" panose="02070309020205020404" pitchFamily="49" charset="0"/>
            </a:endParaRPr>
          </a:p>
        </p:txBody>
      </p:sp>
      <p:pic>
        <p:nvPicPr>
          <p:cNvPr id="5" name="Рисунок 4"/>
          <p:cNvPicPr>
            <a:picLocks noChangeAspect="1"/>
          </p:cNvPicPr>
          <p:nvPr/>
        </p:nvPicPr>
        <p:blipFill>
          <a:blip r:embed="rId3"/>
          <a:stretch>
            <a:fillRect/>
          </a:stretch>
        </p:blipFill>
        <p:spPr>
          <a:xfrm>
            <a:off x="4833936" y="380997"/>
            <a:ext cx="2524125" cy="3048000"/>
          </a:xfrm>
          <a:prstGeom prst="rect">
            <a:avLst/>
          </a:prstGeom>
        </p:spPr>
      </p:pic>
    </p:spTree>
    <p:extLst>
      <p:ext uri="{BB962C8B-B14F-4D97-AF65-F5344CB8AC3E}">
        <p14:creationId xmlns:p14="http://schemas.microsoft.com/office/powerpoint/2010/main" val="857537921"/>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364</TotalTime>
  <Words>2671</Words>
  <Application>Microsoft Office PowerPoint</Application>
  <PresentationFormat>Широкоэкранный</PresentationFormat>
  <Paragraphs>168</Paragraphs>
  <Slides>34</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34</vt:i4>
      </vt:variant>
    </vt:vector>
  </HeadingPairs>
  <TitlesOfParts>
    <vt:vector size="40" baseType="lpstr">
      <vt:lpstr>Arial</vt:lpstr>
      <vt:lpstr>Calibri</vt:lpstr>
      <vt:lpstr>Calibri Light</vt:lpstr>
      <vt:lpstr>Courier New</vt:lpstr>
      <vt:lpstr>DactilHand31</vt:lpstr>
      <vt:lpstr>Тема Office</vt:lpstr>
      <vt:lpstr>О ЗАКОНЕ ДЕТЯМ! </vt:lpstr>
      <vt:lpstr>ДОРОГИЕ РЕБЯТА!</vt:lpstr>
      <vt:lpstr>ДОРОГИЕ РЕБЯТА!</vt:lpstr>
      <vt:lpstr>СТАТЬЯ 105. Убийство</vt:lpstr>
      <vt:lpstr>СТАТЬЯ 105. Убийство</vt:lpstr>
      <vt:lpstr>СТАТЬЯ 116. Побои.</vt:lpstr>
      <vt:lpstr>СТАТЬЯ 116. Побои.</vt:lpstr>
      <vt:lpstr>СТАТЬЯ 119. Угроза убийством или причинение тяжкого вреда здоровью.</vt:lpstr>
      <vt:lpstr>СТАТЬЯ 119. Угроза убийством или причинение тяжкого вреда здоровью.</vt:lpstr>
      <vt:lpstr>СТАТЬЯ 129. Клевета.</vt:lpstr>
      <vt:lpstr>СТАТЬЯ 129. Клевета.</vt:lpstr>
      <vt:lpstr>СТАТЬЯ 130. Оскорбление.</vt:lpstr>
      <vt:lpstr>СТАТЬЯ 130. Оскорбление.</vt:lpstr>
      <vt:lpstr>СТАТЬЯ 158. Кража.</vt:lpstr>
      <vt:lpstr>СТАТЬЯ 158. Кража.</vt:lpstr>
      <vt:lpstr>СТАТЬЯ 161. Грабёж.</vt:lpstr>
      <vt:lpstr>СТАТЬЯ 161. Грабёж.</vt:lpstr>
      <vt:lpstr>СТАТЬЯ 162. Разбой.</vt:lpstr>
      <vt:lpstr>СТАТЬЯ 162. Разбой.</vt:lpstr>
      <vt:lpstr>СТАТЬЯ 207. Заведомо ложное сообщение об акте терроризма.</vt:lpstr>
      <vt:lpstr>СТАТЬЯ 207. Заведомо ложное сообщение об акте терроризма.</vt:lpstr>
      <vt:lpstr>СТАТЬЯ 213. Хулиганство.</vt:lpstr>
      <vt:lpstr>СТАТЬЯ 213. Хулиганство.</vt:lpstr>
      <vt:lpstr>СТАТЬЯ 214. Вандализм.</vt:lpstr>
      <vt:lpstr>СТАТЬЯ 214. Вандализм.</vt:lpstr>
      <vt:lpstr>СТАТЬЯ 228. Незаконное приобретение, хранение, перевозка, изготовление, переработка наркотических средств, психотропных веществ или их аналогов.</vt:lpstr>
      <vt:lpstr>СТАТЬЯ 228. Незаконное приобретение, хранение, перевозка, изготовление, переработка наркотических средств, психотропных веществ или их аналогов.</vt:lpstr>
      <vt:lpstr>СТАТЬЯ 230. Склонение к потреблению наркотических средств или психотропных веществ.</vt:lpstr>
      <vt:lpstr>СТАТЬЯ 230. Склонение к потреблению наркотических средств или психотропных веществ.</vt:lpstr>
      <vt:lpstr>СТАТЬЯ 245. Жестокое обращение с животными.</vt:lpstr>
      <vt:lpstr>СТАТЬЯ 245. Жестокое обращение с животными.</vt:lpstr>
      <vt:lpstr>СТАТЬЯ 282. Возбуждение ненависти либо вражды, а равно унижение человеческого достоинства.</vt:lpstr>
      <vt:lpstr>СТАТЬЯ 282. Возбуждение ненависти либо вражды, а равно унижение человеческого достоинства.</vt:lpstr>
      <vt:lpstr>Презентация PowerPoint</vt:lpstr>
    </vt:vector>
  </TitlesOfParts>
  <Company>diakov.net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RePack by Diakov</dc:creator>
  <cp:lastModifiedBy>RePack by Diakov</cp:lastModifiedBy>
  <cp:revision>34</cp:revision>
  <dcterms:created xsi:type="dcterms:W3CDTF">2026-04-16T15:24:11Z</dcterms:created>
  <dcterms:modified xsi:type="dcterms:W3CDTF">2026-04-18T11:02:05Z</dcterms:modified>
</cp:coreProperties>
</file>