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12192000" cy="6858000"/>
  <p:notesSz cx="12192000" cy="6858000"/>
  <p:defaultTextStyle>
    <a:defPPr>
      <a:defRPr lang="ru-RU"/>
    </a:defPPr>
    <a:lvl1pPr marL="0" algn="l" defTabSz="914400">
      <a:defRPr sz="18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>
      <a:defRPr sz="18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>
      <a:defRPr sz="18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>
      <a:defRPr sz="18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>
      <a:defRPr sz="18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>
      <a:defRPr sz="18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>
      <a:defRPr sz="18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>
      <a:defRPr sz="18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>
      <a:defRPr sz="18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756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" preserve="1" userDrawn="1">
  <p:cSld name="Титульны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 bwMode="auto"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 bwMode="auto"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>
              <a:defRPr/>
            </a:pPr>
            <a:r>
              <a:rPr lang="ru-RU"/>
              <a:t>Образец подзаголовка</a:t>
            </a:r>
            <a:endParaRPr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F57C6D6-5912-49C1-8A58-CC35A1053EBF}" type="datetimeFigureOut">
              <a:rPr lang="ru-RU"/>
              <a:t>15.01.2025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AD776C8D-E5FF-4723-BC57-2F3178713841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" preserve="1" userDrawn="1">
  <p:cSld name="Заголовок и объек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F57C6D6-5912-49C1-8A58-CC35A1053EBF}" type="datetimeFigureOut">
              <a:rPr lang="ru-RU"/>
              <a:t>15.01.2025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AD776C8D-E5FF-4723-BC57-2F3178713841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secHead" preserve="1" userDrawn="1">
  <p:cSld name="Заголовок раздел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 bwMode="auto"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F57C6D6-5912-49C1-8A58-CC35A1053EBF}" type="datetimeFigureOut">
              <a:rPr lang="ru-RU"/>
              <a:t>15.01.2025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AD776C8D-E5FF-4723-BC57-2F3178713841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Obj" preserve="1" userDrawn="1">
  <p:cSld name="Два объект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 bwMode="auto">
          <a:xfrm>
            <a:off x="838200" y="1825625"/>
            <a:ext cx="5181600" cy="4351338"/>
          </a:xfrm>
        </p:spPr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 bwMode="auto">
          <a:xfrm>
            <a:off x="6172200" y="1825625"/>
            <a:ext cx="5181600" cy="4351338"/>
          </a:xfrm>
        </p:spPr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F57C6D6-5912-49C1-8A58-CC35A1053EBF}" type="datetimeFigureOut">
              <a:rPr lang="ru-RU"/>
              <a:t>15.01.2025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AD776C8D-E5FF-4723-BC57-2F3178713841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TxTwoObj" preserve="1" userDrawn="1">
  <p:cSld name="Сравнение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>
          <a:xfrm>
            <a:off x="839788" y="365125"/>
            <a:ext cx="10515600" cy="1325563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 bwMode="auto"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 bwMode="auto">
          <a:xfrm>
            <a:off x="839788" y="2505074"/>
            <a:ext cx="5157787" cy="3684588"/>
          </a:xfrm>
        </p:spPr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 bwMode="auto"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 bwMode="auto">
          <a:xfrm>
            <a:off x="6172200" y="2505074"/>
            <a:ext cx="5183188" cy="3684588"/>
          </a:xfrm>
        </p:spPr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F57C6D6-5912-49C1-8A58-CC35A1053EBF}" type="datetimeFigureOut">
              <a:rPr lang="ru-RU"/>
              <a:t>15.01.2025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AD776C8D-E5FF-4723-BC57-2F3178713841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Only" preserve="1" userDrawn="1">
  <p:cSld name="Только заголовок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F57C6D6-5912-49C1-8A58-CC35A1053EBF}" type="datetimeFigureOut">
              <a:rPr lang="ru-RU"/>
              <a:t>15.01.2025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AD776C8D-E5FF-4723-BC57-2F3178713841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blank" preserve="1" userDrawn="1">
  <p:cSld name="Пусто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F57C6D6-5912-49C1-8A58-CC35A1053EBF}" type="datetimeFigureOut">
              <a:rPr lang="ru-RU"/>
              <a:t>15.01.2025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AD776C8D-E5FF-4723-BC57-2F3178713841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Tx" preserve="1" userDrawn="1">
  <p:cSld name="Объект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 bwMode="auto"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F57C6D6-5912-49C1-8A58-CC35A1053EBF}" type="datetimeFigureOut">
              <a:rPr lang="ru-RU"/>
              <a:t>15.01.2025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AD776C8D-E5FF-4723-BC57-2F3178713841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picTx" preserve="1" userDrawn="1">
  <p:cSld name="Рисунок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 bwMode="auto"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>
              <a:defRPr/>
            </a:pP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F57C6D6-5912-49C1-8A58-CC35A1053EBF}" type="datetimeFigureOut">
              <a:rPr lang="ru-RU"/>
              <a:t>15.01.2025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AD776C8D-E5FF-4723-BC57-2F3178713841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x" preserve="1" userDrawn="1">
  <p:cSld name="Заголовок и вертикальный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F57C6D6-5912-49C1-8A58-CC35A1053EBF}" type="datetimeFigureOut">
              <a:rPr lang="ru-RU"/>
              <a:t>15.01.2025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AD776C8D-E5FF-4723-BC57-2F3178713841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itleAndTx" preserve="1" userDrawn="1">
  <p:cSld name="Вертикальный заголовок и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 bwMode="auto">
          <a:xfrm>
            <a:off x="8724900" y="365125"/>
            <a:ext cx="2628900" cy="5811838"/>
          </a:xfrm>
        </p:spPr>
        <p:txBody>
          <a:bodyPr vert="eaVert"/>
          <a:lstStyle/>
          <a:p>
            <a:pPr>
              <a:defRPr/>
            </a:pPr>
            <a:r>
              <a:rPr lang="ru-RU"/>
              <a:t>Образец заголовка</a:t>
            </a:r>
            <a:endParaRPr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 bwMode="auto">
          <a:xfrm>
            <a:off x="838200" y="365125"/>
            <a:ext cx="7734300" cy="5811838"/>
          </a:xfrm>
        </p:spPr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F57C6D6-5912-49C1-8A58-CC35A1053EBF}" type="datetimeFigureOut">
              <a:rPr lang="ru-RU"/>
              <a:t>15.01.2025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AD776C8D-E5FF-4723-BC57-2F3178713841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>
          <a:blip r:embed="rId13">
            <a:lum/>
          </a:blip>
          <a:srcRect t="12686" b="12686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defRPr/>
            </a:pPr>
            <a:r>
              <a:rPr lang="ru-RU"/>
              <a:t>Образец заголовка</a:t>
            </a:r>
            <a:endParaRPr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 bwMode="auto"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5F57C6D6-5912-49C1-8A58-CC35A1053EBF}" type="datetimeFigureOut">
              <a:rPr lang="ru-RU"/>
              <a:t>15.01.2025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 bwMode="auto"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 bwMode="auto"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AD776C8D-E5FF-4723-BC57-2F3178713841}" type="slidenum">
              <a:rPr lang="ru-RU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>
        <a:lnSpc>
          <a:spcPct val="90000"/>
        </a:lnSpc>
        <a:spcBef>
          <a:spcPts val="1000"/>
        </a:spcBef>
        <a:buFont typeface="Arial"/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g"/><Relationship Id="rId3" Type="http://schemas.openxmlformats.org/officeDocument/2006/relationships/image" Target="../media/image8.jpg"/><Relationship Id="rId7" Type="http://schemas.openxmlformats.org/officeDocument/2006/relationships/image" Target="../media/image12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10.jpg"/><Relationship Id="rId4" Type="http://schemas.openxmlformats.org/officeDocument/2006/relationships/image" Target="../media/image9.jpg"/><Relationship Id="rId9" Type="http://schemas.openxmlformats.org/officeDocument/2006/relationships/image" Target="../media/image14.jp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87953" y="100484"/>
            <a:ext cx="1485000" cy="14400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 bwMode="auto">
          <a:xfrm>
            <a:off x="3435379" y="272498"/>
            <a:ext cx="6542176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defRPr/>
            </a:pPr>
            <a:r>
              <a:rPr lang="ru-RU" b="1" i="1" dirty="0" smtClean="0">
                <a:solidFill>
                  <a:prstClr val="black"/>
                </a:solidFill>
                <a:latin typeface="Times New Roman"/>
                <a:cs typeface="Times New Roman"/>
              </a:rPr>
              <a:t>МУНИЦИПАЛЬНОЕ </a:t>
            </a:r>
            <a:r>
              <a:rPr lang="ru-RU" b="1" i="1" dirty="0">
                <a:solidFill>
                  <a:prstClr val="black"/>
                </a:solidFill>
                <a:latin typeface="Times New Roman"/>
                <a:cs typeface="Times New Roman"/>
              </a:rPr>
              <a:t>ОБРАЗОВАТЕЛЬНОЕ УЧРЕЖДЕНИЕ </a:t>
            </a:r>
            <a:br>
              <a:rPr lang="ru-RU" b="1" i="1" dirty="0">
                <a:solidFill>
                  <a:prstClr val="black"/>
                </a:solidFill>
                <a:latin typeface="Times New Roman"/>
                <a:cs typeface="Times New Roman"/>
              </a:rPr>
            </a:br>
            <a:r>
              <a:rPr lang="ru-RU" b="1" i="1" dirty="0">
                <a:solidFill>
                  <a:prstClr val="black"/>
                </a:solidFill>
                <a:latin typeface="Times New Roman"/>
                <a:cs typeface="Times New Roman"/>
              </a:rPr>
              <a:t>ДОПОЛНИТЕЛЬНОГО ОБРАЗОВАНИЯ </a:t>
            </a:r>
          </a:p>
          <a:p>
            <a:pPr algn="ctr">
              <a:defRPr/>
            </a:pPr>
            <a:r>
              <a:rPr lang="ru-RU" b="1" i="1" dirty="0">
                <a:solidFill>
                  <a:prstClr val="black"/>
                </a:solidFill>
                <a:latin typeface="Times New Roman"/>
                <a:cs typeface="Times New Roman"/>
              </a:rPr>
              <a:t>«ЦЕНТР ДЕТСКОГО ТВОРЧЕСТВА»</a:t>
            </a:r>
            <a:endParaRPr dirty="0"/>
          </a:p>
        </p:txBody>
      </p:sp>
      <p:sp>
        <p:nvSpPr>
          <p:cNvPr id="8" name="TextBox 7"/>
          <p:cNvSpPr txBox="1"/>
          <p:nvPr/>
        </p:nvSpPr>
        <p:spPr bwMode="auto">
          <a:xfrm>
            <a:off x="7455351" y="4561266"/>
            <a:ext cx="184731" cy="6612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50000"/>
              </a:lnSpc>
              <a:defRPr/>
            </a:pPr>
            <a:endParaRPr lang="ru-RU" sz="2800" b="1">
              <a:solidFill>
                <a:srgbClr val="C00000"/>
              </a:solidFill>
              <a:latin typeface="Times New Roman"/>
              <a:cs typeface="Times New Roman"/>
            </a:endParaRPr>
          </a:p>
        </p:txBody>
      </p:sp>
      <p:sp>
        <p:nvSpPr>
          <p:cNvPr id="2" name="Прямоугольник 1"/>
          <p:cNvSpPr/>
          <p:nvPr/>
        </p:nvSpPr>
        <p:spPr bwMode="auto">
          <a:xfrm>
            <a:off x="1094508" y="2078181"/>
            <a:ext cx="10100215" cy="3894721"/>
          </a:xfrm>
          <a:prstGeom prst="rect">
            <a:avLst/>
          </a:prstGeom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  <p:txBody>
          <a:bodyPr wrap="square">
            <a:spAutoFit/>
          </a:bodyPr>
          <a:lstStyle/>
          <a:p>
            <a:pPr algn="ctr">
              <a:lnSpc>
                <a:spcPct val="114999"/>
              </a:lnSpc>
              <a:spcAft>
                <a:spcPts val="0"/>
              </a:spcAft>
              <a:defRPr/>
            </a:pPr>
            <a:r>
              <a:rPr lang="ru-RU" sz="2400" b="1" dirty="0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Творческий проект с элементами исследования</a:t>
            </a:r>
            <a:endParaRPr dirty="0"/>
          </a:p>
          <a:p>
            <a:pPr algn="ctr">
              <a:lnSpc>
                <a:spcPct val="114999"/>
              </a:lnSpc>
              <a:spcAft>
                <a:spcPts val="0"/>
              </a:spcAft>
              <a:defRPr/>
            </a:pPr>
            <a:r>
              <a:rPr lang="ru-RU" sz="3600" b="1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</a:rPr>
              <a:t> «Почему морская душа в полоску?»</a:t>
            </a:r>
            <a:endParaRPr sz="3600" b="1" dirty="0">
              <a:solidFill>
                <a:srgbClr val="0070C0"/>
              </a:solidFill>
              <a:latin typeface="Times New Roman"/>
              <a:ea typeface="Times New Roman"/>
              <a:cs typeface="Times New Roman"/>
            </a:endParaRPr>
          </a:p>
          <a:p>
            <a:pPr algn="r">
              <a:lnSpc>
                <a:spcPct val="114999"/>
              </a:lnSpc>
              <a:spcAft>
                <a:spcPts val="0"/>
              </a:spcAft>
              <a:defRPr/>
            </a:pPr>
            <a:endParaRPr lang="ru-RU" sz="1600" dirty="0">
              <a:solidFill>
                <a:srgbClr val="002060"/>
              </a:solidFill>
              <a:latin typeface="Times New Roman"/>
              <a:ea typeface="Times New Roman"/>
              <a:cs typeface="Times New Roman"/>
            </a:endParaRPr>
          </a:p>
          <a:p>
            <a:pPr algn="r">
              <a:lnSpc>
                <a:spcPct val="114999"/>
              </a:lnSpc>
              <a:spcAft>
                <a:spcPts val="0"/>
              </a:spcAft>
              <a:defRPr/>
            </a:pPr>
            <a:r>
              <a:rPr lang="ru-RU" sz="1600" dirty="0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Автор: </a:t>
            </a:r>
            <a:r>
              <a:rPr lang="ru-RU" sz="1600" dirty="0" smtClean="0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1600" dirty="0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Федоренко Ольга Анатольевна,</a:t>
            </a:r>
            <a:endParaRPr dirty="0"/>
          </a:p>
          <a:p>
            <a:pPr algn="r">
              <a:lnSpc>
                <a:spcPct val="114999"/>
              </a:lnSpc>
              <a:spcAft>
                <a:spcPts val="0"/>
              </a:spcAft>
              <a:defRPr/>
            </a:pPr>
            <a:r>
              <a:rPr lang="ru-RU" sz="1600" dirty="0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 педагог дополнительного образования</a:t>
            </a:r>
            <a:endParaRPr dirty="0"/>
          </a:p>
          <a:p>
            <a:pPr algn="ctr">
              <a:lnSpc>
                <a:spcPct val="114999"/>
              </a:lnSpc>
              <a:spcAft>
                <a:spcPts val="0"/>
              </a:spcAft>
              <a:defRPr/>
            </a:pPr>
            <a:endParaRPr lang="ru-RU" b="1" dirty="0">
              <a:solidFill>
                <a:srgbClr val="0070C0"/>
              </a:solidFill>
              <a:latin typeface="Times New Roman"/>
              <a:ea typeface="Times New Roman"/>
              <a:cs typeface="Times New Roman"/>
            </a:endParaRPr>
          </a:p>
          <a:p>
            <a:pPr algn="ctr">
              <a:lnSpc>
                <a:spcPct val="114999"/>
              </a:lnSpc>
              <a:spcAft>
                <a:spcPts val="0"/>
              </a:spcAft>
              <a:defRPr/>
            </a:pPr>
            <a:endParaRPr lang="ru-RU" b="1" dirty="0">
              <a:solidFill>
                <a:srgbClr val="0070C0"/>
              </a:solidFill>
              <a:latin typeface="Times New Roman"/>
              <a:ea typeface="Times New Roman"/>
              <a:cs typeface="Times New Roman"/>
            </a:endParaRPr>
          </a:p>
          <a:p>
            <a:pPr algn="ctr">
              <a:lnSpc>
                <a:spcPct val="114999"/>
              </a:lnSpc>
              <a:spcAft>
                <a:spcPts val="0"/>
              </a:spcAft>
              <a:defRPr/>
            </a:pPr>
            <a:endParaRPr lang="ru-RU" b="1" dirty="0">
              <a:solidFill>
                <a:srgbClr val="0070C0"/>
              </a:solidFill>
              <a:latin typeface="Times New Roman"/>
              <a:ea typeface="Times New Roman"/>
              <a:cs typeface="Times New Roman"/>
            </a:endParaRPr>
          </a:p>
          <a:p>
            <a:pPr algn="ctr">
              <a:lnSpc>
                <a:spcPct val="114999"/>
              </a:lnSpc>
              <a:spcAft>
                <a:spcPts val="0"/>
              </a:spcAft>
              <a:defRPr/>
            </a:pPr>
            <a:endParaRPr lang="ru-RU" b="1" dirty="0">
              <a:solidFill>
                <a:srgbClr val="0070C0"/>
              </a:solidFill>
              <a:latin typeface="Times New Roman"/>
              <a:ea typeface="Times New Roman"/>
              <a:cs typeface="Times New Roman"/>
            </a:endParaRPr>
          </a:p>
          <a:p>
            <a:pPr algn="ctr">
              <a:lnSpc>
                <a:spcPct val="114999"/>
              </a:lnSpc>
              <a:spcAft>
                <a:spcPts val="0"/>
              </a:spcAft>
              <a:defRPr/>
            </a:pPr>
            <a:endParaRPr lang="ru-RU" b="1" dirty="0">
              <a:solidFill>
                <a:srgbClr val="0070C0"/>
              </a:solidFill>
              <a:latin typeface="Times New Roman"/>
              <a:ea typeface="Times New Roman"/>
              <a:cs typeface="Times New Roman"/>
            </a:endParaRPr>
          </a:p>
          <a:p>
            <a:pPr algn="ctr">
              <a:lnSpc>
                <a:spcPct val="114999"/>
              </a:lnSpc>
              <a:spcAft>
                <a:spcPts val="0"/>
              </a:spcAft>
              <a:defRPr/>
            </a:pPr>
            <a:r>
              <a:rPr lang="ru-RU" b="1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</a:rPr>
              <a:t>г. Надым 2024</a:t>
            </a:r>
            <a:endParaRPr dirty="0"/>
          </a:p>
        </p:txBody>
      </p:sp>
      <p:pic>
        <p:nvPicPr>
          <p:cNvPr id="1530419446" name="Рисунок 1530419445"/>
          <p:cNvPicPr>
            <a:picLocks noChangeAspect="1"/>
          </p:cNvPicPr>
          <p:nvPr/>
        </p:nvPicPr>
        <p:blipFill>
          <a:blip r:embed="rId3"/>
          <a:stretch/>
        </p:blipFill>
        <p:spPr bwMode="auto">
          <a:xfrm>
            <a:off x="830452" y="3205014"/>
            <a:ext cx="2249935" cy="3616259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w="http://schemas.openxmlformats.org/wordprocessingml/2006/main" xmlns:m="http://schemas.openxmlformats.org/officeDocument/2006/math" xmlns="">
      <p:transition advClick="1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 bwMode="auto">
          <a:xfrm>
            <a:off x="152401" y="712871"/>
            <a:ext cx="11748653" cy="1061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ru-RU" sz="2300" b="1">
                <a:solidFill>
                  <a:srgbClr val="C00000"/>
                </a:solidFill>
                <a:latin typeface="Times New Roman"/>
                <a:cs typeface="Times New Roman"/>
              </a:rPr>
              <a:t>Проблема </a:t>
            </a:r>
            <a:endParaRPr/>
          </a:p>
          <a:p>
            <a:pPr algn="ctr">
              <a:defRPr/>
            </a:pPr>
            <a:r>
              <a:rPr lang="ru-RU" sz="2000">
                <a:latin typeface="Times New Roman"/>
                <a:cs typeface="Times New Roman"/>
              </a:rPr>
              <a:t>Меня волнует то, что современные дети мало интересуются историей России, знания об исторических событиях и фактах не достаточны.  </a:t>
            </a:r>
            <a:endParaRPr/>
          </a:p>
        </p:txBody>
      </p:sp>
      <p:sp>
        <p:nvSpPr>
          <p:cNvPr id="6" name="Стрелка вправо с вырезом 5"/>
          <p:cNvSpPr/>
          <p:nvPr/>
        </p:nvSpPr>
        <p:spPr bwMode="auto">
          <a:xfrm rot="5400000">
            <a:off x="4306944" y="2228765"/>
            <a:ext cx="2816108" cy="1787235"/>
          </a:xfrm>
          <a:prstGeom prst="notchedRightArrow">
            <a:avLst>
              <a:gd name="adj1" fmla="val 50000"/>
              <a:gd name="adj2" fmla="val 50000"/>
            </a:avLst>
          </a:prstGeom>
          <a:gradFill>
            <a:gsLst>
              <a:gs pos="0">
                <a:schemeClr val="accent1">
                  <a:lumMod val="0"/>
                  <a:lumOff val="100000"/>
                </a:schemeClr>
              </a:gs>
              <a:gs pos="35000">
                <a:schemeClr val="accent1">
                  <a:lumMod val="0"/>
                  <a:lumOff val="100000"/>
                </a:schemeClr>
              </a:gs>
              <a:gs pos="100000">
                <a:schemeClr val="accent1">
                  <a:lumMod val="100000"/>
                </a:schemeClr>
              </a:gs>
            </a:gsLst>
            <a:path path="circle"/>
          </a:gra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>
              <a:defRPr/>
            </a:pPr>
            <a:endParaRPr lang="ru-RU" sz="1600" b="1">
              <a:solidFill>
                <a:srgbClr val="2603FB"/>
              </a:solidFill>
              <a:latin typeface="Times New Roman"/>
              <a:cs typeface="Times New Roman"/>
            </a:endParaRPr>
          </a:p>
          <a:p>
            <a:pPr algn="ctr">
              <a:defRPr/>
            </a:pPr>
            <a:endParaRPr lang="ru-RU" sz="1600" b="1">
              <a:solidFill>
                <a:srgbClr val="2603FB"/>
              </a:solidFill>
              <a:latin typeface="Times New Roman"/>
              <a:cs typeface="Times New Roman"/>
            </a:endParaRPr>
          </a:p>
          <a:p>
            <a:pPr algn="ctr">
              <a:defRPr/>
            </a:pPr>
            <a:r>
              <a:rPr lang="ru-RU" sz="1600" b="1">
                <a:solidFill>
                  <a:srgbClr val="2603FB"/>
                </a:solidFill>
                <a:latin typeface="Times New Roman"/>
                <a:cs typeface="Times New Roman"/>
              </a:rPr>
              <a:t>А</a:t>
            </a:r>
            <a:endParaRPr/>
          </a:p>
          <a:p>
            <a:pPr algn="ctr">
              <a:defRPr/>
            </a:pPr>
            <a:r>
              <a:rPr lang="ru-RU" sz="1600" b="1">
                <a:solidFill>
                  <a:srgbClr val="2603FB"/>
                </a:solidFill>
                <a:latin typeface="Times New Roman"/>
                <a:cs typeface="Times New Roman"/>
              </a:rPr>
              <a:t>К</a:t>
            </a:r>
            <a:endParaRPr/>
          </a:p>
          <a:p>
            <a:pPr algn="ctr">
              <a:defRPr/>
            </a:pPr>
            <a:r>
              <a:rPr lang="ru-RU" sz="1600" b="1">
                <a:solidFill>
                  <a:srgbClr val="2603FB"/>
                </a:solidFill>
                <a:latin typeface="Times New Roman"/>
                <a:cs typeface="Times New Roman"/>
              </a:rPr>
              <a:t>Т</a:t>
            </a:r>
            <a:endParaRPr/>
          </a:p>
          <a:p>
            <a:pPr algn="ctr">
              <a:defRPr/>
            </a:pPr>
            <a:r>
              <a:rPr lang="ru-RU" sz="1600" b="1">
                <a:solidFill>
                  <a:srgbClr val="2603FB"/>
                </a:solidFill>
                <a:latin typeface="Times New Roman"/>
                <a:cs typeface="Times New Roman"/>
              </a:rPr>
              <a:t>У</a:t>
            </a:r>
            <a:endParaRPr/>
          </a:p>
          <a:p>
            <a:pPr algn="ctr">
              <a:defRPr/>
            </a:pPr>
            <a:r>
              <a:rPr lang="ru-RU" sz="1600" b="1">
                <a:solidFill>
                  <a:srgbClr val="2603FB"/>
                </a:solidFill>
                <a:latin typeface="Times New Roman"/>
                <a:cs typeface="Times New Roman"/>
              </a:rPr>
              <a:t>А</a:t>
            </a:r>
            <a:endParaRPr/>
          </a:p>
          <a:p>
            <a:pPr algn="ctr">
              <a:defRPr/>
            </a:pPr>
            <a:r>
              <a:rPr lang="ru-RU" sz="1600" b="1">
                <a:solidFill>
                  <a:srgbClr val="2603FB"/>
                </a:solidFill>
                <a:latin typeface="Times New Roman"/>
                <a:cs typeface="Times New Roman"/>
              </a:rPr>
              <a:t>Л</a:t>
            </a:r>
            <a:endParaRPr/>
          </a:p>
          <a:p>
            <a:pPr algn="ctr">
              <a:defRPr/>
            </a:pPr>
            <a:r>
              <a:rPr lang="ru-RU" sz="1600" b="1">
                <a:solidFill>
                  <a:srgbClr val="2603FB"/>
                </a:solidFill>
                <a:latin typeface="Times New Roman"/>
                <a:cs typeface="Times New Roman"/>
              </a:rPr>
              <a:t>Ь</a:t>
            </a:r>
            <a:endParaRPr/>
          </a:p>
          <a:p>
            <a:pPr algn="ctr">
              <a:defRPr/>
            </a:pPr>
            <a:r>
              <a:rPr lang="ru-RU" sz="1600" b="1">
                <a:solidFill>
                  <a:srgbClr val="2603FB"/>
                </a:solidFill>
                <a:latin typeface="Times New Roman"/>
                <a:cs typeface="Times New Roman"/>
              </a:rPr>
              <a:t>Н</a:t>
            </a:r>
            <a:endParaRPr/>
          </a:p>
          <a:p>
            <a:pPr algn="ctr">
              <a:defRPr/>
            </a:pPr>
            <a:r>
              <a:rPr lang="ru-RU" sz="1600" b="1">
                <a:solidFill>
                  <a:srgbClr val="2603FB"/>
                </a:solidFill>
                <a:latin typeface="Times New Roman"/>
                <a:cs typeface="Times New Roman"/>
              </a:rPr>
              <a:t>О</a:t>
            </a:r>
            <a:endParaRPr/>
          </a:p>
          <a:p>
            <a:pPr algn="ctr">
              <a:defRPr/>
            </a:pPr>
            <a:r>
              <a:rPr lang="ru-RU" sz="1600" b="1">
                <a:solidFill>
                  <a:srgbClr val="2603FB"/>
                </a:solidFill>
                <a:latin typeface="Times New Roman"/>
                <a:cs typeface="Times New Roman"/>
              </a:rPr>
              <a:t>С</a:t>
            </a:r>
            <a:endParaRPr/>
          </a:p>
          <a:p>
            <a:pPr algn="ctr">
              <a:defRPr/>
            </a:pPr>
            <a:r>
              <a:rPr lang="ru-RU" sz="1600" b="1">
                <a:solidFill>
                  <a:srgbClr val="2603FB"/>
                </a:solidFill>
                <a:latin typeface="Times New Roman"/>
                <a:cs typeface="Times New Roman"/>
              </a:rPr>
              <a:t>Т</a:t>
            </a:r>
            <a:endParaRPr/>
          </a:p>
          <a:p>
            <a:pPr algn="ctr">
              <a:defRPr/>
            </a:pPr>
            <a:r>
              <a:rPr lang="ru-RU" sz="1600" b="1">
                <a:solidFill>
                  <a:srgbClr val="2603FB"/>
                </a:solidFill>
                <a:latin typeface="Times New Roman"/>
                <a:cs typeface="Times New Roman"/>
              </a:rPr>
              <a:t>Ь</a:t>
            </a:r>
            <a:endParaRPr/>
          </a:p>
          <a:p>
            <a:pPr algn="ctr">
              <a:defRPr/>
            </a:pPr>
            <a:r>
              <a:rPr lang="ru-RU" sz="160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endParaRPr/>
          </a:p>
        </p:txBody>
      </p:sp>
      <p:sp>
        <p:nvSpPr>
          <p:cNvPr id="7" name="TextBox 6"/>
          <p:cNvSpPr txBox="1"/>
          <p:nvPr/>
        </p:nvSpPr>
        <p:spPr bwMode="auto">
          <a:xfrm>
            <a:off x="504467" y="5202724"/>
            <a:ext cx="1104452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spcAft>
                <a:spcPts val="0"/>
              </a:spcAft>
              <a:defRPr/>
            </a:pPr>
            <a:r>
              <a:rPr lang="ru-RU" sz="2000" dirty="0">
                <a:latin typeface="Times New Roman"/>
                <a:ea typeface="Calibri"/>
                <a:cs typeface="Times New Roman"/>
              </a:rPr>
              <a:t>Я </a:t>
            </a:r>
            <a:r>
              <a:rPr lang="ru-RU" sz="2000" dirty="0" smtClean="0">
                <a:latin typeface="Times New Roman"/>
                <a:ea typeface="Calibri"/>
                <a:cs typeface="Times New Roman"/>
              </a:rPr>
              <a:t>задумалась </a:t>
            </a:r>
            <a:r>
              <a:rPr lang="ru-RU" sz="2000" dirty="0">
                <a:latin typeface="Times New Roman"/>
                <a:ea typeface="Calibri"/>
                <a:cs typeface="Times New Roman"/>
              </a:rPr>
              <a:t>и </a:t>
            </a:r>
            <a:r>
              <a:rPr lang="ru-RU" sz="2000" dirty="0" smtClean="0">
                <a:latin typeface="Times New Roman"/>
                <a:ea typeface="Calibri"/>
                <a:cs typeface="Times New Roman"/>
              </a:rPr>
              <a:t>решила </a:t>
            </a:r>
            <a:r>
              <a:rPr lang="ru-RU" sz="2000" dirty="0">
                <a:latin typeface="Times New Roman"/>
                <a:ea typeface="Calibri"/>
                <a:cs typeface="Times New Roman"/>
              </a:rPr>
              <a:t>создать с ребятами научно-познавательный мультфильм «Почему морская душа в полоску?» </a:t>
            </a:r>
            <a:endParaRPr dirty="0"/>
          </a:p>
          <a:p>
            <a:pPr algn="just">
              <a:spcAft>
                <a:spcPts val="0"/>
              </a:spcAft>
              <a:defRPr/>
            </a:pPr>
            <a:r>
              <a:rPr lang="ru-RU" sz="2000" dirty="0">
                <a:latin typeface="Times New Roman"/>
                <a:ea typeface="Calibri"/>
                <a:cs typeface="Times New Roman"/>
              </a:rPr>
              <a:t>Во-первых - применение научно-познавательных мультфильмов в обучении может заинтересовывать детей историей России и способствовать лучшему запоминанию фактов и событий. </a:t>
            </a:r>
            <a:endParaRPr dirty="0"/>
          </a:p>
          <a:p>
            <a:pPr algn="just">
              <a:spcAft>
                <a:spcPts val="0"/>
              </a:spcAft>
              <a:defRPr/>
            </a:pPr>
            <a:r>
              <a:rPr lang="ru-RU" sz="2000" dirty="0">
                <a:latin typeface="Times New Roman"/>
                <a:ea typeface="Calibri"/>
                <a:cs typeface="Times New Roman"/>
              </a:rPr>
              <a:t>Во-вторых, в 2024 году юбилейная дата рождения русской тельняшки. Я считаю. что мой проект </a:t>
            </a:r>
            <a:r>
              <a:rPr lang="ru-RU" sz="2000" b="1" dirty="0">
                <a:latin typeface="Times New Roman"/>
                <a:ea typeface="Calibri"/>
                <a:cs typeface="Times New Roman"/>
              </a:rPr>
              <a:t>актуален</a:t>
            </a:r>
            <a:r>
              <a:rPr lang="ru-RU" sz="2000" dirty="0">
                <a:latin typeface="Times New Roman"/>
                <a:ea typeface="Calibri"/>
                <a:cs typeface="Times New Roman"/>
              </a:rPr>
              <a:t>! </a:t>
            </a:r>
            <a:endParaRPr lang="ru-RU" sz="2000" dirty="0">
              <a:latin typeface="Calibri"/>
              <a:ea typeface="Calibri"/>
              <a:cs typeface="Times New Roman"/>
            </a:endParaRPr>
          </a:p>
        </p:txBody>
      </p:sp>
      <p:pic>
        <p:nvPicPr>
          <p:cNvPr id="1906488461" name="Рисунок 1906488460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1311326" y="2068606"/>
            <a:ext cx="1852289" cy="2977134"/>
          </a:xfrm>
          <a:prstGeom prst="rect">
            <a:avLst/>
          </a:prstGeom>
        </p:spPr>
      </p:pic>
      <p:pic>
        <p:nvPicPr>
          <p:cNvPr id="953838950" name="Рисунок 953838949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 flipH="1">
            <a:off x="8712159" y="1948162"/>
            <a:ext cx="1734250" cy="297713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w="http://schemas.openxmlformats.org/wordprocessingml/2006/main" xmlns:m="http://schemas.openxmlformats.org/officeDocument/2006/math" xmlns="">
      <p:transition advClick="1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 bwMode="auto">
          <a:xfrm>
            <a:off x="820178" y="225586"/>
            <a:ext cx="1112080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  <a:defRPr/>
            </a:pPr>
            <a:r>
              <a:rPr lang="ru-RU" sz="2400" b="1">
                <a:latin typeface="Times New Roman"/>
              </a:rPr>
              <a:t>Цель моего проекта: </a:t>
            </a:r>
            <a:r>
              <a:rPr lang="ru-RU" sz="2400">
                <a:solidFill>
                  <a:srgbClr val="181818"/>
                </a:solidFill>
                <a:latin typeface="Times New Roman"/>
                <a:ea typeface="Times New Roman"/>
              </a:rPr>
              <a:t> создать  научно-познавательный мультфильм «Почему морская душа в полоску?»</a:t>
            </a:r>
            <a:endParaRPr lang="ru-RU" sz="2000">
              <a:latin typeface="Times New Roman"/>
              <a:ea typeface="Times New Roman"/>
            </a:endParaRPr>
          </a:p>
        </p:txBody>
      </p:sp>
      <p:sp>
        <p:nvSpPr>
          <p:cNvPr id="3" name="Выноска со стрелкой вверх 2"/>
          <p:cNvSpPr/>
          <p:nvPr/>
        </p:nvSpPr>
        <p:spPr bwMode="auto">
          <a:xfrm>
            <a:off x="675897" y="1880066"/>
            <a:ext cx="3501656" cy="4742406"/>
          </a:xfrm>
          <a:prstGeom prst="upArrowCallout">
            <a:avLst>
              <a:gd name="adj1" fmla="val 25000"/>
              <a:gd name="adj2" fmla="val 25000"/>
              <a:gd name="adj3" fmla="val 25000"/>
              <a:gd name="adj4" fmla="val 64977"/>
            </a:avLst>
          </a:prstGeom>
          <a:gradFill>
            <a:gsLst>
              <a:gs pos="9000">
                <a:schemeClr val="accent1">
                  <a:lumMod val="5000"/>
                  <a:lumOff val="95000"/>
                </a:schemeClr>
              </a:gs>
              <a:gs pos="49000">
                <a:schemeClr val="accent1">
                  <a:lumMod val="45000"/>
                  <a:lumOff val="55000"/>
                </a:schemeClr>
              </a:gs>
              <a:gs pos="75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path path="circle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ru-RU" sz="2000">
                <a:solidFill>
                  <a:prstClr val="black"/>
                </a:solidFill>
                <a:latin typeface="Times New Roman"/>
                <a:cs typeface="Times New Roman"/>
              </a:rPr>
              <a:t>-Изучить теоретический материал по истории появления русской тельняшки.</a:t>
            </a:r>
            <a:endParaRPr lang="ru-RU" sz="1100" b="1">
              <a:solidFill>
                <a:prstClr val="black"/>
              </a:solidFill>
              <a:latin typeface="Times New Roman"/>
              <a:cs typeface="Times New Roman"/>
            </a:endParaRPr>
          </a:p>
          <a:p>
            <a:pPr marL="285750" lvl="0" indent="-285750">
              <a:buFont typeface="Wingdings"/>
              <a:buChar char="Ø"/>
              <a:defRPr/>
            </a:pPr>
            <a:endParaRPr lang="ru-RU" sz="1100" b="1">
              <a:solidFill>
                <a:prstClr val="black"/>
              </a:solidFill>
              <a:latin typeface="Times New Roman"/>
              <a:cs typeface="Times New Roman"/>
            </a:endParaRPr>
          </a:p>
          <a:p>
            <a:pPr>
              <a:defRPr/>
            </a:pPr>
            <a:endParaRPr lang="ru-RU" sz="1200" b="1">
              <a:solidFill>
                <a:srgbClr val="C00000"/>
              </a:solidFill>
              <a:latin typeface="Times New Roman"/>
              <a:cs typeface="Times New Roman"/>
            </a:endParaRPr>
          </a:p>
          <a:p>
            <a:pPr algn="ctr">
              <a:defRPr/>
            </a:pPr>
            <a:endParaRPr lang="ru-RU" sz="1200" b="1">
              <a:solidFill>
                <a:srgbClr val="2603FB"/>
              </a:solidFill>
              <a:latin typeface="Times New Roman"/>
              <a:cs typeface="Times New Roman"/>
            </a:endParaRPr>
          </a:p>
        </p:txBody>
      </p:sp>
      <p:sp>
        <p:nvSpPr>
          <p:cNvPr id="4" name="TextBox 3"/>
          <p:cNvSpPr txBox="1"/>
          <p:nvPr/>
        </p:nvSpPr>
        <p:spPr bwMode="auto">
          <a:xfrm>
            <a:off x="1842860" y="2145194"/>
            <a:ext cx="24878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defRPr/>
            </a:pPr>
            <a:r>
              <a:rPr lang="ru-RU" sz="2000" b="1">
                <a:solidFill>
                  <a:srgbClr val="2603FB"/>
                </a:solidFill>
                <a:latin typeface="Times New Roman"/>
                <a:cs typeface="Times New Roman"/>
              </a:rPr>
              <a:t> </a:t>
            </a:r>
            <a:endParaRPr/>
          </a:p>
        </p:txBody>
      </p:sp>
      <p:sp>
        <p:nvSpPr>
          <p:cNvPr id="5" name="Выноска со стрелкой вверх 4"/>
          <p:cNvSpPr/>
          <p:nvPr/>
        </p:nvSpPr>
        <p:spPr bwMode="auto">
          <a:xfrm>
            <a:off x="4437183" y="1880066"/>
            <a:ext cx="3640017" cy="4742406"/>
          </a:xfrm>
          <a:prstGeom prst="upArrowCallout">
            <a:avLst>
              <a:gd name="adj1" fmla="val 25000"/>
              <a:gd name="adj2" fmla="val 25000"/>
              <a:gd name="adj3" fmla="val 25000"/>
              <a:gd name="adj4" fmla="val 64977"/>
            </a:avLst>
          </a:prstGeom>
          <a:gradFill>
            <a:gsLst>
              <a:gs pos="9000">
                <a:schemeClr val="accent1">
                  <a:lumMod val="5000"/>
                  <a:lumOff val="95000"/>
                </a:schemeClr>
              </a:gs>
              <a:gs pos="49000">
                <a:schemeClr val="accent1">
                  <a:lumMod val="45000"/>
                  <a:lumOff val="55000"/>
                </a:schemeClr>
              </a:gs>
              <a:gs pos="75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path path="circle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defRPr/>
            </a:pPr>
            <a:r>
              <a:rPr lang="ru-RU" sz="2000">
                <a:solidFill>
                  <a:schemeClr val="tx1"/>
                </a:solidFill>
                <a:latin typeface="Times New Roman"/>
                <a:cs typeface="Times New Roman"/>
              </a:rPr>
              <a:t>-Провести мини - опрос «Что вы знаете о русской тельняшке?»</a:t>
            </a:r>
            <a:endParaRPr/>
          </a:p>
          <a:p>
            <a:pPr>
              <a:defRPr/>
            </a:pPr>
            <a:r>
              <a:rPr lang="ru-RU" sz="2000">
                <a:solidFill>
                  <a:schemeClr val="tx1"/>
                </a:solidFill>
                <a:latin typeface="Times New Roman"/>
                <a:cs typeface="Times New Roman"/>
              </a:rPr>
              <a:t>-Провести мини-исследование  «Почему  тельняшка имеет полосатый принт?»</a:t>
            </a:r>
            <a:endParaRPr/>
          </a:p>
          <a:p>
            <a:pPr>
              <a:defRPr/>
            </a:pPr>
            <a:endParaRPr lang="ru-RU" sz="1500" b="1">
              <a:solidFill>
                <a:srgbClr val="2603FB"/>
              </a:solidFill>
              <a:latin typeface="Times New Roman"/>
              <a:cs typeface="Times New Roman"/>
            </a:endParaRPr>
          </a:p>
        </p:txBody>
      </p:sp>
      <p:sp>
        <p:nvSpPr>
          <p:cNvPr id="6" name="Выноска со стрелкой вверх 5"/>
          <p:cNvSpPr/>
          <p:nvPr/>
        </p:nvSpPr>
        <p:spPr bwMode="auto">
          <a:xfrm>
            <a:off x="8256650" y="1880066"/>
            <a:ext cx="3344009" cy="4735370"/>
          </a:xfrm>
          <a:prstGeom prst="upArrowCallout">
            <a:avLst>
              <a:gd name="adj1" fmla="val 25000"/>
              <a:gd name="adj2" fmla="val 25000"/>
              <a:gd name="adj3" fmla="val 25000"/>
              <a:gd name="adj4" fmla="val 65513"/>
            </a:avLst>
          </a:prstGeom>
          <a:gradFill>
            <a:gsLst>
              <a:gs pos="9000">
                <a:schemeClr val="accent1">
                  <a:lumMod val="5000"/>
                  <a:lumOff val="95000"/>
                </a:schemeClr>
              </a:gs>
              <a:gs pos="49000">
                <a:schemeClr val="accent1">
                  <a:lumMod val="45000"/>
                  <a:lumOff val="55000"/>
                </a:schemeClr>
              </a:gs>
              <a:gs pos="75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path path="circle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defRPr/>
            </a:pPr>
            <a:r>
              <a:rPr lang="ru-RU" sz="2000">
                <a:solidFill>
                  <a:schemeClr val="tx1"/>
                </a:solidFill>
                <a:latin typeface="Times New Roman"/>
                <a:cs typeface="Times New Roman"/>
              </a:rPr>
              <a:t>- Обобщить и проанализировать полученный материал.</a:t>
            </a:r>
            <a:endParaRPr/>
          </a:p>
        </p:txBody>
      </p:sp>
      <p:sp>
        <p:nvSpPr>
          <p:cNvPr id="7" name="TextBox 6"/>
          <p:cNvSpPr txBox="1"/>
          <p:nvPr/>
        </p:nvSpPr>
        <p:spPr bwMode="auto">
          <a:xfrm>
            <a:off x="4437183" y="1302327"/>
            <a:ext cx="38194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ru-RU" sz="3200" b="1">
                <a:latin typeface="Times New Roman"/>
                <a:cs typeface="Times New Roman"/>
              </a:rPr>
              <a:t>Задачи 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w="http://schemas.openxmlformats.org/wordprocessingml/2006/main" xmlns:m="http://schemas.openxmlformats.org/officeDocument/2006/math" xmlns="">
      <p:transition advClick="1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5" name="TextBox 14"/>
          <p:cNvSpPr txBox="1"/>
          <p:nvPr/>
        </p:nvSpPr>
        <p:spPr bwMode="auto">
          <a:xfrm>
            <a:off x="911423" y="176006"/>
            <a:ext cx="10438155" cy="22860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ru-RU" sz="2400" b="1">
                <a:latin typeface="Times New Roman"/>
                <a:cs typeface="Times New Roman"/>
              </a:rPr>
              <a:t>	Новизна. </a:t>
            </a:r>
            <a:r>
              <a:rPr lang="ru-RU" sz="2400">
                <a:solidFill>
                  <a:srgbClr val="000000"/>
                </a:solidFill>
                <a:latin typeface="Times New Roman"/>
                <a:ea typeface="Calibri"/>
              </a:rPr>
              <a:t>Сейчас в нашей стране очень большое внимание уделяется патриотическому воспитанию подрастающего поколения. В 2024 году юбилейная дата появления русской тельняшки - 150 лет. </a:t>
            </a:r>
            <a:r>
              <a:rPr lang="ru-RU" sz="2400" b="1">
                <a:latin typeface="Times New Roman"/>
                <a:cs typeface="Times New Roman"/>
              </a:rPr>
              <a:t>	</a:t>
            </a:r>
          </a:p>
          <a:p>
            <a:pPr algn="just">
              <a:spcAft>
                <a:spcPts val="0"/>
              </a:spcAft>
              <a:defRPr/>
            </a:pPr>
            <a:endParaRPr lang="ru-RU" sz="2400" b="1">
              <a:latin typeface="Times New Roman"/>
              <a:cs typeface="Times New Roman"/>
            </a:endParaRPr>
          </a:p>
          <a:p>
            <a:pPr>
              <a:defRPr/>
            </a:pPr>
            <a:r>
              <a:rPr lang="ru-RU" sz="2400" b="1">
                <a:latin typeface="Times New Roman"/>
                <a:cs typeface="Times New Roman"/>
              </a:rPr>
              <a:t>	Объектом исследования</a:t>
            </a:r>
            <a:r>
              <a:rPr lang="ru-RU" sz="2400">
                <a:latin typeface="Times New Roman"/>
                <a:cs typeface="Times New Roman"/>
              </a:rPr>
              <a:t> является процесс создания научно- познавательного мультфильма. </a:t>
            </a:r>
            <a:endParaRPr/>
          </a:p>
        </p:txBody>
      </p:sp>
      <p:sp>
        <p:nvSpPr>
          <p:cNvPr id="43" name="TextBox 42"/>
          <p:cNvSpPr txBox="1"/>
          <p:nvPr/>
        </p:nvSpPr>
        <p:spPr bwMode="auto">
          <a:xfrm>
            <a:off x="739641" y="1613079"/>
            <a:ext cx="10543667" cy="457235"/>
          </a:xfrm>
          <a:prstGeom prst="rect">
            <a:avLst/>
          </a:prstGeom>
          <a:noFill/>
        </p:spPr>
        <p:txBody>
          <a:bodyPr wrap="square" numCol="2" rtlCol="0">
            <a:spAutoFit/>
          </a:bodyPr>
          <a:lstStyle/>
          <a:p>
            <a:pPr algn="just">
              <a:spcAft>
                <a:spcPts val="0"/>
              </a:spcAft>
              <a:defRPr/>
            </a:pPr>
            <a:r>
              <a:rPr lang="ru-RU" sz="2400" b="1">
                <a:latin typeface="Times New Roman"/>
                <a:ea typeface="Calibri"/>
                <a:cs typeface="Times New Roman"/>
              </a:rPr>
              <a:t>	</a:t>
            </a:r>
            <a:r>
              <a:rPr lang="ru-RU" sz="2400" b="1">
                <a:solidFill>
                  <a:srgbClr val="FF0000"/>
                </a:solidFill>
                <a:latin typeface="Times New Roman"/>
                <a:ea typeface="Calibri"/>
                <a:cs typeface="Times New Roman"/>
              </a:rPr>
              <a:t> </a:t>
            </a:r>
            <a:endParaRPr sz="2400">
              <a:solidFill>
                <a:srgbClr val="FF0000"/>
              </a:solidFill>
              <a:latin typeface="Calibri"/>
              <a:ea typeface="Calibri"/>
              <a:cs typeface="Times New Roman"/>
            </a:endParaRPr>
          </a:p>
        </p:txBody>
      </p:sp>
      <p:sp>
        <p:nvSpPr>
          <p:cNvPr id="3" name="TextBox 2"/>
          <p:cNvSpPr txBox="1"/>
          <p:nvPr/>
        </p:nvSpPr>
        <p:spPr bwMode="auto">
          <a:xfrm>
            <a:off x="1094508" y="4891416"/>
            <a:ext cx="1036323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ru-RU" sz="2400" b="1">
                <a:latin typeface="Times New Roman"/>
                <a:cs typeface="Times New Roman"/>
              </a:rPr>
              <a:t>	Гипотеза.</a:t>
            </a:r>
            <a:r>
              <a:rPr lang="ru-RU" sz="2400">
                <a:latin typeface="Times New Roman"/>
                <a:cs typeface="Times New Roman"/>
              </a:rPr>
              <a:t> Если самим создать научно-познавательный мультфильм «Почему морская душа в полоску?», то это поможет лучше узнать историю России.</a:t>
            </a:r>
            <a:endParaRPr/>
          </a:p>
        </p:txBody>
      </p:sp>
      <p:sp>
        <p:nvSpPr>
          <p:cNvPr id="4" name="TextBox 3"/>
          <p:cNvSpPr txBox="1"/>
          <p:nvPr/>
        </p:nvSpPr>
        <p:spPr bwMode="auto">
          <a:xfrm>
            <a:off x="179986" y="1136181"/>
            <a:ext cx="24878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defRPr/>
            </a:pPr>
            <a:r>
              <a:rPr lang="ru-RU" sz="2000">
                <a:solidFill>
                  <a:srgbClr val="2603FB"/>
                </a:solidFill>
                <a:latin typeface="Times New Roman"/>
                <a:cs typeface="Times New Roman"/>
              </a:rPr>
              <a:t> </a:t>
            </a:r>
            <a:endParaRPr/>
          </a:p>
        </p:txBody>
      </p:sp>
      <p:sp>
        <p:nvSpPr>
          <p:cNvPr id="5" name="TextBox 4"/>
          <p:cNvSpPr txBox="1"/>
          <p:nvPr/>
        </p:nvSpPr>
        <p:spPr bwMode="auto">
          <a:xfrm>
            <a:off x="2455646" y="176007"/>
            <a:ext cx="388888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ru-RU" sz="2000" b="1">
                <a:solidFill>
                  <a:srgbClr val="2603FB"/>
                </a:solidFill>
                <a:latin typeface="Times New Roman"/>
                <a:cs typeface="Times New Roman"/>
              </a:rPr>
              <a:t> </a:t>
            </a:r>
            <a:endParaRPr/>
          </a:p>
        </p:txBody>
      </p:sp>
      <p:sp>
        <p:nvSpPr>
          <p:cNvPr id="8" name="Прямоугольник 7"/>
          <p:cNvSpPr/>
          <p:nvPr/>
        </p:nvSpPr>
        <p:spPr bwMode="auto">
          <a:xfrm>
            <a:off x="946301" y="3345621"/>
            <a:ext cx="1013034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  <a:defRPr/>
            </a:pPr>
            <a:r>
              <a:rPr lang="ru-RU" sz="2400" b="1">
                <a:latin typeface="Times New Roman"/>
                <a:ea typeface="Calibri"/>
                <a:cs typeface="Times New Roman"/>
              </a:rPr>
              <a:t>           Предмет исследования - </a:t>
            </a:r>
            <a:r>
              <a:rPr lang="ru-RU" sz="2400">
                <a:latin typeface="Times New Roman"/>
                <a:ea typeface="Calibri"/>
                <a:cs typeface="Times New Roman"/>
              </a:rPr>
              <a:t>история русской тельняшки. </a:t>
            </a:r>
            <a:endParaRPr lang="ru-RU" sz="2400">
              <a:latin typeface="Calibri"/>
              <a:ea typeface="Calibri"/>
              <a:cs typeface="Times New Roman"/>
            </a:endParaRPr>
          </a:p>
        </p:txBody>
      </p:sp>
      <p:pic>
        <p:nvPicPr>
          <p:cNvPr id="1275326910" name="Рисунок 1275326909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10195932" y="2261493"/>
            <a:ext cx="1636264" cy="262992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w="http://schemas.openxmlformats.org/wordprocessingml/2006/main" xmlns:m="http://schemas.openxmlformats.org/officeDocument/2006/math" xmlns="">
      <p:transition advClick="1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8" name="Прямоугольник 27"/>
          <p:cNvSpPr/>
          <p:nvPr/>
        </p:nvSpPr>
        <p:spPr bwMode="auto">
          <a:xfrm>
            <a:off x="5611047" y="2991605"/>
            <a:ext cx="5223511" cy="545092"/>
          </a:xfrm>
          <a:prstGeom prst="rect">
            <a:avLst/>
          </a:prstGeom>
        </p:spPr>
        <p:style>
          <a:lnRef idx="0">
            <a:srgbClr val="000000"/>
          </a:lnRef>
          <a:fillRef idx="0">
            <a:srgbClr val="000000"/>
          </a:fillRef>
          <a:effectRef idx="0">
            <a:srgbClr val="000000"/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48920" tIns="22225" rIns="22225" bIns="22225" numCol="1" spcCol="1270" anchor="ctr" anchorCtr="0">
            <a:noAutofit/>
          </a:bodyPr>
          <a:lstStyle/>
          <a:p>
            <a:pPr marL="285750" lvl="1" indent="-285750" algn="l" defTabSz="155575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har char="••"/>
              <a:defRPr/>
            </a:pPr>
            <a:endParaRPr lang="ru-RU" sz="3500"/>
          </a:p>
          <a:p>
            <a:pPr marL="285750" lvl="1" indent="-285750" algn="l" defTabSz="155575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har char="••"/>
              <a:defRPr/>
            </a:pPr>
            <a:endParaRPr lang="ru-RU" sz="3500"/>
          </a:p>
        </p:txBody>
      </p:sp>
      <p:sp>
        <p:nvSpPr>
          <p:cNvPr id="43" name="TextBox 42"/>
          <p:cNvSpPr txBox="1"/>
          <p:nvPr/>
        </p:nvSpPr>
        <p:spPr bwMode="auto">
          <a:xfrm>
            <a:off x="9668435" y="5518016"/>
            <a:ext cx="9249019" cy="584775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pPr>
              <a:defRPr/>
            </a:pPr>
            <a:endParaRPr lang="ru-RU" sz="1600" b="1">
              <a:latin typeface="Times New Roman"/>
              <a:cs typeface="Times New Roman"/>
            </a:endParaRPr>
          </a:p>
          <a:p>
            <a:pPr marL="285750" indent="-285750">
              <a:buFont typeface="Wingdings"/>
              <a:buChar char="Ø"/>
              <a:defRPr/>
            </a:pPr>
            <a:endParaRPr lang="ru-RU" sz="1600" b="1">
              <a:latin typeface="Times New Roman"/>
              <a:cs typeface="Times New Roman"/>
            </a:endParaRPr>
          </a:p>
        </p:txBody>
      </p:sp>
      <p:sp>
        <p:nvSpPr>
          <p:cNvPr id="46" name="TextBox 45"/>
          <p:cNvSpPr txBox="1"/>
          <p:nvPr/>
        </p:nvSpPr>
        <p:spPr bwMode="auto">
          <a:xfrm>
            <a:off x="6667384" y="1279407"/>
            <a:ext cx="24878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defRPr/>
            </a:pPr>
            <a:r>
              <a:rPr lang="ru-RU" sz="2000">
                <a:solidFill>
                  <a:srgbClr val="2603FB"/>
                </a:solidFill>
                <a:latin typeface="Times New Roman"/>
                <a:cs typeface="Times New Roman"/>
              </a:rPr>
              <a:t> </a:t>
            </a:r>
            <a:endParaRPr/>
          </a:p>
        </p:txBody>
      </p:sp>
      <p:sp>
        <p:nvSpPr>
          <p:cNvPr id="3" name="Скругленный прямоугольник 2"/>
          <p:cNvSpPr/>
          <p:nvPr/>
        </p:nvSpPr>
        <p:spPr bwMode="auto">
          <a:xfrm>
            <a:off x="372328" y="222855"/>
            <a:ext cx="11572875" cy="6082591"/>
          </a:xfrm>
          <a:prstGeom prst="roundRect">
            <a:avLst>
              <a:gd name="adj" fmla="val 16667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overflow" horzOverflow="overflow" vert="horz" wrap="square" lIns="91440" tIns="45720" rIns="91440" bIns="45720" numCol="1" spcCol="0" rtlCol="0" fromWordArt="0" anchor="t" anchorCtr="0" forceAA="0" compatLnSpc="0"/>
          <a:lstStyle/>
          <a:p>
            <a:pPr algn="ctr">
              <a:defRPr/>
            </a:pPr>
            <a:r>
              <a:rPr lang="ru-RU" sz="2400" b="1" dirty="0">
                <a:solidFill>
                  <a:schemeClr val="tx1"/>
                </a:solidFill>
                <a:latin typeface="Times New Roman"/>
                <a:cs typeface="Times New Roman"/>
              </a:rPr>
              <a:t>Подготовительный этап </a:t>
            </a:r>
            <a:endParaRPr dirty="0"/>
          </a:p>
          <a:p>
            <a:pPr algn="just">
              <a:defRPr/>
            </a:pPr>
            <a:endParaRPr lang="ru-RU" sz="2000" dirty="0">
              <a:solidFill>
                <a:schemeClr val="tx1"/>
              </a:solidFill>
              <a:latin typeface="Times New Roman"/>
              <a:cs typeface="Times New Roman"/>
            </a:endParaRPr>
          </a:p>
          <a:p>
            <a:pPr algn="just">
              <a:defRPr/>
            </a:pPr>
            <a:r>
              <a:rPr lang="ru-RU" sz="2000" dirty="0">
                <a:solidFill>
                  <a:schemeClr val="tx1"/>
                </a:solidFill>
                <a:latin typeface="Times New Roman"/>
                <a:cs typeface="Times New Roman"/>
              </a:rPr>
              <a:t>Прежде чем приступить к созданию мультфильма, мне нужно было </a:t>
            </a:r>
            <a:r>
              <a:rPr lang="ru-RU" sz="2000" dirty="0" smtClean="0">
                <a:solidFill>
                  <a:schemeClr val="tx1"/>
                </a:solidFill>
                <a:latin typeface="Times New Roman"/>
                <a:cs typeface="Times New Roman"/>
              </a:rPr>
              <a:t> </a:t>
            </a:r>
            <a:r>
              <a:rPr lang="ru-RU" sz="2000" dirty="0">
                <a:solidFill>
                  <a:schemeClr val="tx1"/>
                </a:solidFill>
                <a:latin typeface="Times New Roman"/>
                <a:cs typeface="Times New Roman"/>
              </a:rPr>
              <a:t>подробно изучить историю происхождения русской тельняшки.</a:t>
            </a:r>
          </a:p>
          <a:p>
            <a:pPr algn="just">
              <a:defRPr/>
            </a:pPr>
            <a:endParaRPr dirty="0"/>
          </a:p>
          <a:p>
            <a:pPr algn="just">
              <a:defRPr/>
            </a:pPr>
            <a:r>
              <a:rPr lang="ru-RU" sz="2000" dirty="0">
                <a:solidFill>
                  <a:schemeClr val="tx1"/>
                </a:solidFill>
                <a:latin typeface="Times New Roman"/>
                <a:cs typeface="Times New Roman"/>
              </a:rPr>
              <a:t>Сначала я </a:t>
            </a:r>
            <a:r>
              <a:rPr lang="ru-RU" sz="2000" dirty="0" smtClean="0">
                <a:solidFill>
                  <a:schemeClr val="tx1"/>
                </a:solidFill>
                <a:latin typeface="Times New Roman"/>
                <a:cs typeface="Times New Roman"/>
              </a:rPr>
              <a:t>решила </a:t>
            </a:r>
            <a:r>
              <a:rPr lang="ru-RU" sz="2000" dirty="0">
                <a:solidFill>
                  <a:schemeClr val="tx1"/>
                </a:solidFill>
                <a:latin typeface="Times New Roman"/>
                <a:cs typeface="Times New Roman"/>
              </a:rPr>
              <a:t>выяснить:</a:t>
            </a:r>
            <a:endParaRPr dirty="0"/>
          </a:p>
          <a:p>
            <a:pPr algn="just">
              <a:defRPr/>
            </a:pPr>
            <a:r>
              <a:rPr lang="ru-RU" sz="2000" b="1" i="1" dirty="0">
                <a:solidFill>
                  <a:schemeClr val="tx1"/>
                </a:solidFill>
                <a:latin typeface="Times New Roman"/>
                <a:cs typeface="Times New Roman"/>
              </a:rPr>
              <a:t>- Когда появились первые тельняшки в России и почему их стали одевать моряки</a:t>
            </a:r>
            <a:r>
              <a:rPr lang="ru-RU" sz="2000" dirty="0">
                <a:solidFill>
                  <a:schemeClr val="tx1"/>
                </a:solidFill>
                <a:latin typeface="Times New Roman"/>
                <a:cs typeface="Times New Roman"/>
              </a:rPr>
              <a:t>.</a:t>
            </a:r>
            <a:endParaRPr dirty="0"/>
          </a:p>
          <a:p>
            <a:pPr algn="just">
              <a:defRPr/>
            </a:pPr>
            <a:r>
              <a:rPr lang="ru-RU" sz="2000" b="1" i="1" dirty="0">
                <a:solidFill>
                  <a:schemeClr val="tx1"/>
                </a:solidFill>
                <a:latin typeface="Times New Roman"/>
                <a:cs typeface="Times New Roman"/>
              </a:rPr>
              <a:t>- Какой цвет и размер полос у тельняшки моряков? </a:t>
            </a:r>
            <a:endParaRPr dirty="0"/>
          </a:p>
          <a:p>
            <a:pPr algn="just">
              <a:defRPr/>
            </a:pPr>
            <a:r>
              <a:rPr lang="ru-RU" sz="2000" b="1" i="1" dirty="0">
                <a:solidFill>
                  <a:schemeClr val="tx1"/>
                </a:solidFill>
                <a:latin typeface="Times New Roman"/>
                <a:cs typeface="Times New Roman"/>
              </a:rPr>
              <a:t>-Почему тельняшка – «морская душа» в полоску.  Как родилась «морская душа»?</a:t>
            </a:r>
            <a:endParaRPr dirty="0"/>
          </a:p>
          <a:p>
            <a:pPr algn="just">
              <a:defRPr/>
            </a:pPr>
            <a:endParaRPr lang="ru-RU" sz="2000" dirty="0">
              <a:solidFill>
                <a:schemeClr val="tx1"/>
              </a:solidFill>
              <a:latin typeface="Times New Roman"/>
              <a:cs typeface="Times New Roman"/>
            </a:endParaRPr>
          </a:p>
          <a:p>
            <a:pPr algn="just">
              <a:defRPr/>
            </a:pPr>
            <a:endParaRPr lang="ru-RU" sz="2000" dirty="0">
              <a:solidFill>
                <a:schemeClr val="tx1"/>
              </a:solidFill>
              <a:latin typeface="Times New Roman"/>
              <a:cs typeface="Times New Roman"/>
            </a:endParaRPr>
          </a:p>
          <a:p>
            <a:pPr algn="just">
              <a:defRPr/>
            </a:pPr>
            <a:endParaRPr dirty="0"/>
          </a:p>
        </p:txBody>
      </p:sp>
      <p:pic>
        <p:nvPicPr>
          <p:cNvPr id="2044872931" name="Рисунок 2044872930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5289310" y="3642936"/>
            <a:ext cx="1738910" cy="2459854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w="http://schemas.openxmlformats.org/wordprocessingml/2006/main" xmlns:m="http://schemas.openxmlformats.org/officeDocument/2006/math" xmlns="">
      <p:transition advClick="1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1" name="Прямоугольник 20"/>
          <p:cNvSpPr/>
          <p:nvPr/>
        </p:nvSpPr>
        <p:spPr bwMode="auto">
          <a:xfrm>
            <a:off x="5409226" y="1905395"/>
            <a:ext cx="6198373" cy="747161"/>
          </a:xfrm>
          <a:prstGeom prst="rect">
            <a:avLst/>
          </a:prstGeom>
        </p:spPr>
        <p:style>
          <a:lnRef idx="0">
            <a:srgbClr val="000000"/>
          </a:lnRef>
          <a:fillRef idx="0">
            <a:srgbClr val="000000"/>
          </a:fillRef>
          <a:effectRef idx="0">
            <a:srgbClr val="000000"/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48920" tIns="22225" rIns="22225" bIns="22225" numCol="1" spcCol="1270" anchor="ctr" anchorCtr="0">
            <a:noAutofit/>
          </a:bodyPr>
          <a:lstStyle/>
          <a:p>
            <a:pPr marL="285750" lvl="1" indent="-285750" algn="l" defTabSz="155575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har char="••"/>
              <a:defRPr/>
            </a:pPr>
            <a:endParaRPr lang="ru-RU" sz="3500"/>
          </a:p>
          <a:p>
            <a:pPr indent="-457200" defTabSz="155575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har char="••"/>
              <a:defRPr/>
            </a:pPr>
            <a:endParaRPr lang="ru-RU" sz="3500"/>
          </a:p>
        </p:txBody>
      </p:sp>
      <p:sp>
        <p:nvSpPr>
          <p:cNvPr id="36" name="TextBox 35"/>
          <p:cNvSpPr txBox="1"/>
          <p:nvPr/>
        </p:nvSpPr>
        <p:spPr bwMode="auto">
          <a:xfrm>
            <a:off x="5392127" y="3830973"/>
            <a:ext cx="5758743" cy="584775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pPr>
              <a:defRPr/>
            </a:pPr>
            <a:r>
              <a:rPr lang="ru-RU" sz="1600" b="1">
                <a:latin typeface="Times New Roman"/>
                <a:cs typeface="Times New Roman"/>
              </a:rPr>
              <a:t/>
            </a:r>
            <a:br>
              <a:rPr lang="ru-RU" sz="1600" b="1">
                <a:latin typeface="Times New Roman"/>
                <a:cs typeface="Times New Roman"/>
              </a:rPr>
            </a:br>
            <a:endParaRPr lang="ru-RU" sz="1600" b="1">
              <a:latin typeface="Times New Roman"/>
              <a:cs typeface="Times New Roman"/>
            </a:endParaRPr>
          </a:p>
        </p:txBody>
      </p:sp>
      <p:sp>
        <p:nvSpPr>
          <p:cNvPr id="46" name="TextBox 45"/>
          <p:cNvSpPr txBox="1"/>
          <p:nvPr/>
        </p:nvSpPr>
        <p:spPr bwMode="auto">
          <a:xfrm>
            <a:off x="5317249" y="1418311"/>
            <a:ext cx="24878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defRPr/>
            </a:pPr>
            <a:r>
              <a:rPr lang="ru-RU" sz="2000">
                <a:latin typeface="Times New Roman"/>
                <a:cs typeface="Times New Roman"/>
              </a:rPr>
              <a:t> </a:t>
            </a:r>
            <a:endParaRPr/>
          </a:p>
        </p:txBody>
      </p:sp>
      <p:sp>
        <p:nvSpPr>
          <p:cNvPr id="2" name="Прямоугольник 1"/>
          <p:cNvSpPr/>
          <p:nvPr/>
        </p:nvSpPr>
        <p:spPr bwMode="auto">
          <a:xfrm>
            <a:off x="485775" y="2971799"/>
            <a:ext cx="11121823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spcAft>
                <a:spcPts val="0"/>
              </a:spcAft>
              <a:defRPr/>
            </a:pPr>
            <a:endParaRPr lang="ru-RU" sz="2000">
              <a:latin typeface="Times New Roman"/>
              <a:ea typeface="Calibri"/>
              <a:cs typeface="Times New Roman"/>
            </a:endParaRPr>
          </a:p>
          <a:p>
            <a:pPr indent="449580" algn="just">
              <a:spcAft>
                <a:spcPts val="0"/>
              </a:spcAft>
              <a:defRPr/>
            </a:pPr>
            <a:endParaRPr lang="ru-RU" sz="2000">
              <a:latin typeface="Times New Roman"/>
              <a:ea typeface="Calibri"/>
              <a:cs typeface="Times New Roman"/>
            </a:endParaRPr>
          </a:p>
          <a:p>
            <a:pPr indent="449580" algn="just">
              <a:spcAft>
                <a:spcPts val="0"/>
              </a:spcAft>
              <a:defRPr/>
            </a:pPr>
            <a:endParaRPr lang="ru-RU" sz="2000">
              <a:latin typeface="Times New Roman"/>
              <a:ea typeface="Calibri"/>
              <a:cs typeface="Times New Roman"/>
            </a:endParaRPr>
          </a:p>
          <a:p>
            <a:pPr indent="449580" algn="just">
              <a:spcAft>
                <a:spcPts val="0"/>
              </a:spcAft>
              <a:defRPr/>
            </a:pPr>
            <a:endParaRPr lang="ru-RU" sz="2000">
              <a:latin typeface="Times New Roman"/>
              <a:ea typeface="Calibri"/>
              <a:cs typeface="Times New Roman"/>
            </a:endParaRPr>
          </a:p>
          <a:p>
            <a:pPr indent="449580" algn="just">
              <a:spcAft>
                <a:spcPts val="0"/>
              </a:spcAft>
              <a:defRPr/>
            </a:pPr>
            <a:r>
              <a:rPr lang="ru-RU" sz="2000">
                <a:latin typeface="Times New Roman"/>
                <a:ea typeface="Calibri"/>
                <a:cs typeface="Times New Roman"/>
              </a:rPr>
              <a:t> +да; -нет</a:t>
            </a:r>
            <a:endParaRPr/>
          </a:p>
          <a:p>
            <a:pPr indent="449580" algn="just">
              <a:spcAft>
                <a:spcPts val="0"/>
              </a:spcAft>
              <a:defRPr/>
            </a:pPr>
            <a:endParaRPr lang="ru-RU" sz="2000">
              <a:latin typeface="Times New Roman"/>
              <a:ea typeface="Calibri"/>
              <a:cs typeface="Times New Roman"/>
            </a:endParaRPr>
          </a:p>
          <a:p>
            <a:pPr marL="342900" indent="-342900" algn="just">
              <a:spcAft>
                <a:spcPts val="0"/>
              </a:spcAft>
              <a:buFontTx/>
              <a:buChar char="-"/>
              <a:defRPr/>
            </a:pPr>
            <a:r>
              <a:rPr lang="ru-RU" sz="2000">
                <a:latin typeface="Times New Roman"/>
                <a:ea typeface="Calibri"/>
                <a:cs typeface="Times New Roman"/>
              </a:rPr>
              <a:t>90% ребят не знают, когда день рождение русской  тельняшки,</a:t>
            </a:r>
            <a:endParaRPr/>
          </a:p>
          <a:p>
            <a:pPr marL="342900" indent="-342900" algn="just">
              <a:spcAft>
                <a:spcPts val="0"/>
              </a:spcAft>
              <a:buFontTx/>
              <a:buChar char="-"/>
              <a:defRPr/>
            </a:pPr>
            <a:r>
              <a:rPr lang="ru-RU" sz="2000">
                <a:latin typeface="Times New Roman"/>
                <a:ea typeface="Calibri"/>
                <a:cs typeface="Times New Roman"/>
              </a:rPr>
              <a:t>50% не знают сколько полос на тельняшке, </a:t>
            </a:r>
            <a:endParaRPr/>
          </a:p>
          <a:p>
            <a:pPr marL="342900" indent="-342900" algn="just">
              <a:spcAft>
                <a:spcPts val="0"/>
              </a:spcAft>
              <a:buFontTx/>
              <a:buChar char="-"/>
              <a:defRPr/>
            </a:pPr>
            <a:r>
              <a:rPr lang="ru-RU" sz="2000">
                <a:latin typeface="Times New Roman"/>
                <a:ea typeface="Calibri"/>
                <a:cs typeface="Times New Roman"/>
              </a:rPr>
              <a:t>70% не знают чему равна ширина одной полосы на тельняшке в мм, </a:t>
            </a:r>
            <a:endParaRPr/>
          </a:p>
          <a:p>
            <a:pPr marL="342900" indent="-342900" algn="just">
              <a:spcAft>
                <a:spcPts val="0"/>
              </a:spcAft>
              <a:buFontTx/>
              <a:buChar char="-"/>
              <a:defRPr/>
            </a:pPr>
            <a:r>
              <a:rPr lang="ru-RU" sz="2000">
                <a:latin typeface="Times New Roman"/>
                <a:ea typeface="Calibri"/>
                <a:cs typeface="Times New Roman"/>
              </a:rPr>
              <a:t>10% ответили, что не знают какой цвет  полос тельняшки моряков, </a:t>
            </a:r>
            <a:endParaRPr/>
          </a:p>
          <a:p>
            <a:pPr marL="342900" indent="-342900" algn="just">
              <a:spcAft>
                <a:spcPts val="0"/>
              </a:spcAft>
              <a:buFontTx/>
              <a:buChar char="-"/>
              <a:defRPr/>
            </a:pPr>
            <a:r>
              <a:rPr lang="ru-RU" sz="2000">
                <a:latin typeface="Times New Roman"/>
                <a:ea typeface="Calibri"/>
                <a:cs typeface="Times New Roman"/>
              </a:rPr>
              <a:t>30% не знают какой  предмет из школьной программы упоминает о происхождении тельняшки</a:t>
            </a:r>
            <a:endParaRPr/>
          </a:p>
          <a:p>
            <a:pPr marL="342900" indent="-342900" algn="just">
              <a:spcAft>
                <a:spcPts val="0"/>
              </a:spcAft>
              <a:buFontTx/>
              <a:buChar char="-"/>
              <a:defRPr/>
            </a:pPr>
            <a:r>
              <a:rPr lang="ru-RU" sz="2000">
                <a:latin typeface="Times New Roman"/>
                <a:ea typeface="Calibri"/>
                <a:cs typeface="Times New Roman"/>
              </a:rPr>
              <a:t>50% не знают, какие рода российских войск тоже носят тельняшки</a:t>
            </a:r>
            <a:endParaRPr/>
          </a:p>
        </p:txBody>
      </p:sp>
      <p:sp>
        <p:nvSpPr>
          <p:cNvPr id="5" name="Прямоугольник 4"/>
          <p:cNvSpPr/>
          <p:nvPr/>
        </p:nvSpPr>
        <p:spPr bwMode="auto">
          <a:xfrm>
            <a:off x="6747163" y="663768"/>
            <a:ext cx="5207923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>
                <a:latin typeface="Times New Roman"/>
                <a:cs typeface="Times New Roman"/>
              </a:rPr>
              <a:t>1 Знаете ли вы, когда отмечают праздник «День рождение русской тельняшки»?  </a:t>
            </a:r>
            <a:endParaRPr/>
          </a:p>
          <a:p>
            <a:pPr>
              <a:defRPr/>
            </a:pPr>
            <a:r>
              <a:rPr lang="ru-RU">
                <a:latin typeface="Times New Roman"/>
                <a:cs typeface="Times New Roman"/>
              </a:rPr>
              <a:t>2.  Знаете ли вы, сколько  полос на тельняшке ? </a:t>
            </a:r>
            <a:endParaRPr/>
          </a:p>
          <a:p>
            <a:pPr>
              <a:defRPr/>
            </a:pPr>
            <a:r>
              <a:rPr lang="ru-RU">
                <a:latin typeface="Times New Roman"/>
                <a:cs typeface="Times New Roman"/>
              </a:rPr>
              <a:t>3. Вам известно, чему равна ширина одной полосы на тельняшке в  мм ? </a:t>
            </a:r>
            <a:endParaRPr/>
          </a:p>
          <a:p>
            <a:pPr>
              <a:defRPr/>
            </a:pPr>
            <a:r>
              <a:rPr lang="ru-RU">
                <a:latin typeface="Times New Roman"/>
                <a:cs typeface="Times New Roman"/>
              </a:rPr>
              <a:t>4. Вам известно, какой цвет полос  тельняшки у моряков и почему? </a:t>
            </a:r>
            <a:endParaRPr/>
          </a:p>
          <a:p>
            <a:pPr>
              <a:defRPr/>
            </a:pPr>
            <a:r>
              <a:rPr lang="ru-RU">
                <a:latin typeface="Times New Roman"/>
                <a:cs typeface="Times New Roman"/>
              </a:rPr>
              <a:t>5. Знаете ли вы   какой предмет из школьной программы упоминает о происхождении тельняшки?  </a:t>
            </a:r>
            <a:endParaRPr/>
          </a:p>
          <a:p>
            <a:pPr>
              <a:defRPr/>
            </a:pPr>
            <a:r>
              <a:rPr lang="ru-RU">
                <a:latin typeface="Times New Roman"/>
                <a:cs typeface="Times New Roman"/>
              </a:rPr>
              <a:t>6. Знаете ли вы, какие рода войск носят тельняшки? </a:t>
            </a:r>
            <a:endParaRPr/>
          </a:p>
          <a:p>
            <a:pPr>
              <a:defRPr/>
            </a:pPr>
            <a:r>
              <a:rPr lang="ru-RU">
                <a:latin typeface="Times New Roman"/>
                <a:cs typeface="Times New Roman"/>
              </a:rPr>
              <a:t>7. Как вы думаете, почему на тельняшке выбран полосатый принт? </a:t>
            </a:r>
            <a:endParaRPr/>
          </a:p>
          <a:p>
            <a:pPr>
              <a:defRPr/>
            </a:pPr>
            <a:r>
              <a:rPr lang="ru-RU">
                <a:latin typeface="Times New Roman"/>
                <a:cs typeface="Times New Roman"/>
              </a:rPr>
              <a:t>8. Нужно ли вам вдохновение для творчества? </a:t>
            </a:r>
            <a:endParaRPr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245286" y="569881"/>
            <a:ext cx="6364201" cy="356280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w="http://schemas.openxmlformats.org/wordprocessingml/2006/main" xmlns:m="http://schemas.openxmlformats.org/officeDocument/2006/math" xmlns="">
      <p:transition advClick="1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>
          <a:xfrm>
            <a:off x="838198" y="365124"/>
            <a:ext cx="10515600" cy="784802"/>
          </a:xfrm>
        </p:spPr>
        <p:txBody>
          <a:bodyPr>
            <a:normAutofit/>
          </a:bodyPr>
          <a:lstStyle/>
          <a:p>
            <a:pPr algn="ctr">
              <a:defRPr/>
            </a:pPr>
            <a:r>
              <a:rPr lang="ru-RU" sz="2400" b="1">
                <a:latin typeface="Times New Roman"/>
                <a:cs typeface="Times New Roman"/>
              </a:rPr>
              <a:t>Исследовательский этап.</a:t>
            </a:r>
            <a:endParaRPr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 bwMode="auto">
          <a:xfrm>
            <a:off x="838198" y="952499"/>
            <a:ext cx="10515600" cy="5905499"/>
          </a:xfrm>
        </p:spPr>
        <p:txBody>
          <a:bodyPr>
            <a:noAutofit/>
          </a:bodyPr>
          <a:lstStyle/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  <a:defRPr/>
            </a:pPr>
            <a:r>
              <a:rPr lang="ru-RU" sz="2000" dirty="0">
                <a:latin typeface="Times New Roman"/>
                <a:cs typeface="Times New Roman"/>
              </a:rPr>
              <a:t>Следующим этапом я </a:t>
            </a:r>
            <a:r>
              <a:rPr lang="ru-RU" sz="2000" dirty="0" smtClean="0">
                <a:latin typeface="Times New Roman"/>
                <a:cs typeface="Times New Roman"/>
              </a:rPr>
              <a:t>провела с ребятами  </a:t>
            </a:r>
            <a:r>
              <a:rPr lang="ru-RU" sz="2000" dirty="0">
                <a:latin typeface="Times New Roman"/>
                <a:cs typeface="Times New Roman"/>
              </a:rPr>
              <a:t>мини-исследование «Почему русская тельняшка имеет полосатый </a:t>
            </a:r>
            <a:r>
              <a:rPr lang="ru-RU" sz="2000" dirty="0" err="1">
                <a:latin typeface="Times New Roman"/>
                <a:cs typeface="Times New Roman"/>
              </a:rPr>
              <a:t>принт</a:t>
            </a:r>
            <a:r>
              <a:rPr lang="ru-RU" sz="2000" dirty="0">
                <a:latin typeface="Times New Roman"/>
                <a:cs typeface="Times New Roman"/>
              </a:rPr>
              <a:t>?»</a:t>
            </a:r>
          </a:p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  <a:defRPr/>
            </a:pPr>
            <a:endParaRPr dirty="0"/>
          </a:p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  <a:defRPr/>
            </a:pPr>
            <a:r>
              <a:rPr lang="ru-RU" sz="2000" dirty="0">
                <a:latin typeface="Times New Roman"/>
                <a:cs typeface="Times New Roman"/>
              </a:rPr>
              <a:t>Из различных источников информации </a:t>
            </a:r>
            <a:r>
              <a:rPr lang="ru-RU" sz="2000" dirty="0" smtClean="0">
                <a:latin typeface="Times New Roman"/>
                <a:cs typeface="Times New Roman"/>
              </a:rPr>
              <a:t>мы  выбрали </a:t>
            </a:r>
            <a:r>
              <a:rPr lang="ru-RU" sz="2000" dirty="0">
                <a:latin typeface="Times New Roman"/>
                <a:cs typeface="Times New Roman"/>
              </a:rPr>
              <a:t>несколько версий, почему </a:t>
            </a:r>
            <a:r>
              <a:rPr lang="ru-RU" sz="2000" dirty="0" err="1">
                <a:latin typeface="Times New Roman"/>
                <a:cs typeface="Times New Roman"/>
              </a:rPr>
              <a:t>принт</a:t>
            </a:r>
            <a:r>
              <a:rPr lang="ru-RU" sz="2000" dirty="0">
                <a:latin typeface="Times New Roman"/>
                <a:cs typeface="Times New Roman"/>
              </a:rPr>
              <a:t> тельняшки именно в полоску:</a:t>
            </a:r>
            <a:endParaRPr dirty="0"/>
          </a:p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  <a:defRPr/>
            </a:pPr>
            <a:r>
              <a:rPr lang="ru-RU" sz="2000" dirty="0">
                <a:latin typeface="Times New Roman"/>
                <a:cs typeface="Times New Roman"/>
              </a:rPr>
              <a:t>·	1 версия – полосы на тельняшки обозначают морские волны;</a:t>
            </a:r>
            <a:endParaRPr dirty="0"/>
          </a:p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  <a:defRPr/>
            </a:pPr>
            <a:r>
              <a:rPr lang="ru-RU" sz="2000" dirty="0">
                <a:latin typeface="Times New Roman"/>
                <a:cs typeface="Times New Roman"/>
              </a:rPr>
              <a:t>·	2 версия - матросы, работающие на мачтах в полосатой одежде, хорошо просматривались с палубы на фоне неба, моря и белых парусов;</a:t>
            </a:r>
            <a:endParaRPr dirty="0"/>
          </a:p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  <a:defRPr/>
            </a:pPr>
            <a:r>
              <a:rPr lang="ru-RU" sz="2000" dirty="0">
                <a:latin typeface="Times New Roman"/>
                <a:cs typeface="Times New Roman"/>
              </a:rPr>
              <a:t>·	3 версия -  тельняшка считалась среди матросов своеобразным оберегом, спасающим от морской нечисти (ундин, водяных, морских бесов);</a:t>
            </a:r>
            <a:endParaRPr dirty="0"/>
          </a:p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  <a:defRPr/>
            </a:pPr>
            <a:r>
              <a:rPr lang="ru-RU" sz="2000" dirty="0">
                <a:latin typeface="Times New Roman"/>
                <a:cs typeface="Times New Roman"/>
              </a:rPr>
              <a:t>·	4 версия – цвет Андреевского  флага;</a:t>
            </a:r>
            <a:endParaRPr dirty="0"/>
          </a:p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  <a:defRPr/>
            </a:pPr>
            <a:r>
              <a:rPr lang="ru-RU" sz="2000" dirty="0">
                <a:latin typeface="Times New Roman"/>
                <a:cs typeface="Times New Roman"/>
              </a:rPr>
              <a:t>·	5 версия - сине-белые, поперечно чередующиеся полоски визуально делают мужественный вид матроса ещё могучее.</a:t>
            </a:r>
          </a:p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  <a:defRPr/>
            </a:pPr>
            <a:endParaRPr dirty="0"/>
          </a:p>
          <a:p>
            <a:pPr marL="0" indent="0" algn="ctr">
              <a:buNone/>
              <a:defRPr/>
            </a:pPr>
            <a:r>
              <a:rPr lang="ru-RU" sz="2000" dirty="0">
                <a:latin typeface="Times New Roman"/>
                <a:cs typeface="Times New Roman"/>
              </a:rPr>
              <a:t> </a:t>
            </a:r>
            <a:r>
              <a:rPr lang="ru-RU" sz="2000" dirty="0" smtClean="0">
                <a:latin typeface="Times New Roman"/>
                <a:cs typeface="Times New Roman"/>
              </a:rPr>
              <a:t>Мы с ребятами  сделали </a:t>
            </a:r>
            <a:r>
              <a:rPr lang="ru-RU" sz="2000" dirty="0">
                <a:latin typeface="Times New Roman"/>
                <a:cs typeface="Times New Roman"/>
              </a:rPr>
              <a:t>вывод, что самой правдоподобной является 2 версия.</a:t>
            </a:r>
            <a:endParaRPr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w="http://schemas.openxmlformats.org/wordprocessingml/2006/main" xmlns:m="http://schemas.openxmlformats.org/officeDocument/2006/math" xmlns="">
      <p:transition advClick="1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0" name="Скругленный прямоугольник 9"/>
          <p:cNvSpPr/>
          <p:nvPr/>
        </p:nvSpPr>
        <p:spPr bwMode="auto">
          <a:xfrm>
            <a:off x="0" y="2307241"/>
            <a:ext cx="138545" cy="536494"/>
          </a:xfrm>
          <a:prstGeom prst="roundRect">
            <a:avLst>
              <a:gd name="adj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1" name="Прямоугольник 20"/>
          <p:cNvSpPr/>
          <p:nvPr/>
        </p:nvSpPr>
        <p:spPr bwMode="auto">
          <a:xfrm>
            <a:off x="477717" y="1938857"/>
            <a:ext cx="4437371" cy="886675"/>
          </a:xfrm>
          <a:prstGeom prst="rect">
            <a:avLst/>
          </a:prstGeom>
        </p:spPr>
        <p:style>
          <a:lnRef idx="0">
            <a:srgbClr val="000000"/>
          </a:lnRef>
          <a:fillRef idx="0">
            <a:srgbClr val="000000"/>
          </a:fillRef>
          <a:effectRef idx="0">
            <a:srgbClr val="000000"/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48920" tIns="22225" rIns="22225" bIns="22225" numCol="1" spcCol="1270" anchor="ctr" anchorCtr="0">
            <a:noAutofit/>
          </a:bodyPr>
          <a:lstStyle/>
          <a:p>
            <a:pPr marL="285750" lvl="1" indent="-285750" algn="l" defTabSz="155575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har char="••"/>
              <a:defRPr/>
            </a:pPr>
            <a:endParaRPr lang="ru-RU" sz="3500"/>
          </a:p>
          <a:p>
            <a:pPr indent="-457200" defTabSz="155575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har char="••"/>
              <a:defRPr/>
            </a:pPr>
            <a:endParaRPr lang="ru-RU" sz="3500"/>
          </a:p>
        </p:txBody>
      </p:sp>
      <p:sp>
        <p:nvSpPr>
          <p:cNvPr id="28" name="Прямоугольник 27"/>
          <p:cNvSpPr/>
          <p:nvPr/>
        </p:nvSpPr>
        <p:spPr bwMode="auto">
          <a:xfrm>
            <a:off x="899255" y="3304431"/>
            <a:ext cx="4827298" cy="643842"/>
          </a:xfrm>
          <a:prstGeom prst="rect">
            <a:avLst/>
          </a:prstGeom>
        </p:spPr>
        <p:style>
          <a:lnRef idx="0">
            <a:srgbClr val="000000"/>
          </a:lnRef>
          <a:fillRef idx="0">
            <a:srgbClr val="000000"/>
          </a:fillRef>
          <a:effectRef idx="0">
            <a:srgbClr val="000000"/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48920" tIns="22225" rIns="22225" bIns="22225" numCol="1" spcCol="1270" anchor="ctr" anchorCtr="0">
            <a:noAutofit/>
          </a:bodyPr>
          <a:lstStyle/>
          <a:p>
            <a:pPr marL="285750" lvl="1" indent="-285750" algn="l" defTabSz="155575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har char="••"/>
              <a:defRPr/>
            </a:pPr>
            <a:endParaRPr lang="ru-RU" sz="3500"/>
          </a:p>
          <a:p>
            <a:pPr marL="285750" lvl="1" indent="-285750" algn="l" defTabSz="155575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har char="••"/>
              <a:defRPr/>
            </a:pPr>
            <a:endParaRPr lang="ru-RU" sz="3500"/>
          </a:p>
        </p:txBody>
      </p:sp>
      <p:sp>
        <p:nvSpPr>
          <p:cNvPr id="43" name="TextBox 42"/>
          <p:cNvSpPr txBox="1"/>
          <p:nvPr/>
        </p:nvSpPr>
        <p:spPr bwMode="auto">
          <a:xfrm>
            <a:off x="536659" y="5770217"/>
            <a:ext cx="3761835" cy="584775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pPr>
              <a:defRPr/>
            </a:pPr>
            <a:endParaRPr lang="ru-RU" sz="1600" b="1">
              <a:latin typeface="Times New Roman"/>
              <a:cs typeface="Times New Roman"/>
            </a:endParaRPr>
          </a:p>
          <a:p>
            <a:pPr marL="285750" indent="-285750">
              <a:buFont typeface="Wingdings"/>
              <a:buChar char="Ø"/>
              <a:defRPr/>
            </a:pPr>
            <a:endParaRPr lang="ru-RU" sz="1600" b="1">
              <a:solidFill>
                <a:srgbClr val="2603FB"/>
              </a:solidFill>
              <a:latin typeface="Times New Roman"/>
              <a:cs typeface="Times New Roman"/>
            </a:endParaRPr>
          </a:p>
        </p:txBody>
      </p:sp>
      <p:sp>
        <p:nvSpPr>
          <p:cNvPr id="47" name="TextBox 46"/>
          <p:cNvSpPr txBox="1"/>
          <p:nvPr/>
        </p:nvSpPr>
        <p:spPr bwMode="auto">
          <a:xfrm>
            <a:off x="457467" y="292575"/>
            <a:ext cx="24878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defRPr/>
            </a:pPr>
            <a:r>
              <a:rPr lang="ru-RU" sz="2000" b="1">
                <a:solidFill>
                  <a:srgbClr val="2603FB"/>
                </a:solidFill>
                <a:latin typeface="Times New Roman"/>
                <a:cs typeface="Times New Roman"/>
              </a:rPr>
              <a:t> </a:t>
            </a:r>
            <a:endParaRPr/>
          </a:p>
        </p:txBody>
      </p:sp>
      <p:sp>
        <p:nvSpPr>
          <p:cNvPr id="2" name="Прямоугольник 1"/>
          <p:cNvSpPr/>
          <p:nvPr/>
        </p:nvSpPr>
        <p:spPr bwMode="auto">
          <a:xfrm>
            <a:off x="138545" y="500202"/>
            <a:ext cx="3505199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endParaRPr lang="ru-RU" sz="2000">
              <a:latin typeface="Times New Roman"/>
              <a:cs typeface="Times New Roman"/>
            </a:endParaRPr>
          </a:p>
          <a:p>
            <a:pPr>
              <a:defRPr/>
            </a:pPr>
            <a:endParaRPr lang="ru-RU" sz="2000">
              <a:latin typeface="Times New Roman"/>
              <a:cs typeface="Times New Roman"/>
            </a:endParaRPr>
          </a:p>
          <a:p>
            <a:pPr>
              <a:defRPr/>
            </a:pPr>
            <a:endParaRPr lang="ru-RU" sz="2000">
              <a:latin typeface="Times New Roman"/>
              <a:cs typeface="Times New Roman"/>
            </a:endParaRPr>
          </a:p>
        </p:txBody>
      </p:sp>
      <p:graphicFrame>
        <p:nvGraphicFramePr>
          <p:cNvPr id="18" name="Таблица 17"/>
          <p:cNvGraphicFramePr>
            <a:graphicFrameLocks noGrp="1"/>
          </p:cNvGraphicFramePr>
          <p:nvPr/>
        </p:nvGraphicFramePr>
        <p:xfrm>
          <a:off x="290361" y="3845522"/>
          <a:ext cx="7171201" cy="2735387"/>
        </p:xfrm>
        <a:graphic>
          <a:graphicData uri="http://schemas.openxmlformats.org/drawingml/2006/table">
            <a:tbl>
              <a:tblPr firstRow="1" firstCol="1" bandRow="1"/>
              <a:tblGrid>
                <a:gridCol w="178643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9606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3501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4558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4549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062616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1126735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  <a:defRPr/>
                      </a:pPr>
                      <a:r>
                        <a:rPr lang="ru-RU" sz="1200" b="1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Наименование анимационных  технологий 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algn="ctr">
                      <a:solidFill>
                        <a:srgbClr val="000000"/>
                      </a:solidFill>
                    </a:lnL>
                    <a:lnR w="12700" algn="ctr">
                      <a:solidFill>
                        <a:srgbClr val="000000"/>
                      </a:solidFill>
                    </a:lnR>
                    <a:lnT w="12700" algn="ctr">
                      <a:solidFill>
                        <a:srgbClr val="000000"/>
                      </a:solidFill>
                    </a:lnT>
                    <a:lnB w="12700" algn="ctr">
                      <a:solidFill>
                        <a:srgbClr val="000000"/>
                      </a:solidFill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  <a:defRPr/>
                      </a:pPr>
                      <a:r>
                        <a:rPr lang="ru-RU" sz="1200" b="1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Практичность в создании  или выбора персонажа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algn="ctr">
                      <a:solidFill>
                        <a:srgbClr val="000000"/>
                      </a:solidFill>
                    </a:lnL>
                    <a:lnR w="12700" algn="ctr">
                      <a:solidFill>
                        <a:srgbClr val="000000"/>
                      </a:solidFill>
                    </a:lnR>
                    <a:lnT w="12700" algn="ctr">
                      <a:solidFill>
                        <a:srgbClr val="000000"/>
                      </a:solidFill>
                    </a:lnT>
                    <a:lnB w="12700" algn="ctr">
                      <a:solidFill>
                        <a:srgbClr val="000000"/>
                      </a:solidFill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  <a:defRPr/>
                      </a:pPr>
                      <a:r>
                        <a:rPr lang="ru-RU" sz="1200" b="1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 Быстрота   изготовлении декораций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algn="ctr">
                      <a:solidFill>
                        <a:srgbClr val="000000"/>
                      </a:solidFill>
                    </a:lnL>
                    <a:lnR w="12700" algn="ctr">
                      <a:solidFill>
                        <a:srgbClr val="000000"/>
                      </a:solidFill>
                    </a:lnR>
                    <a:lnT w="12700" algn="ctr">
                      <a:solidFill>
                        <a:srgbClr val="000000"/>
                      </a:solidFill>
                    </a:lnT>
                    <a:lnB w="12700" algn="ctr">
                      <a:solidFill>
                        <a:srgbClr val="000000"/>
                      </a:solidFill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  <a:defRPr/>
                      </a:pPr>
                      <a:r>
                        <a:rPr lang="ru-RU" sz="1200" b="1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 Пластичность материала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algn="ctr">
                      <a:solidFill>
                        <a:srgbClr val="000000"/>
                      </a:solidFill>
                    </a:lnL>
                    <a:lnR w="12700" algn="ctr">
                      <a:solidFill>
                        <a:srgbClr val="000000"/>
                      </a:solidFill>
                    </a:lnR>
                    <a:lnT w="12700" algn="ctr">
                      <a:solidFill>
                        <a:srgbClr val="000000"/>
                      </a:solidFill>
                    </a:lnT>
                    <a:lnB w="12700" algn="ctr">
                      <a:solidFill>
                        <a:srgbClr val="000000"/>
                      </a:solidFill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  <a:defRPr/>
                      </a:pPr>
                      <a:r>
                        <a:rPr lang="ru-RU" sz="1200" b="1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Легкость при сьёмке 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algn="ctr">
                      <a:solidFill>
                        <a:srgbClr val="000000"/>
                      </a:solidFill>
                    </a:lnL>
                    <a:lnR w="12700" algn="ctr">
                      <a:solidFill>
                        <a:srgbClr val="000000"/>
                      </a:solidFill>
                    </a:lnR>
                    <a:lnT w="12700" algn="ctr">
                      <a:solidFill>
                        <a:srgbClr val="000000"/>
                      </a:solidFill>
                    </a:lnT>
                    <a:lnB w="12700" algn="ctr">
                      <a:solidFill>
                        <a:srgbClr val="000000"/>
                      </a:solidFill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  <a:defRPr/>
                      </a:pPr>
                      <a:r>
                        <a:rPr lang="ru-RU" sz="1200" b="1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Доступность материала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algn="ctr">
                      <a:solidFill>
                        <a:srgbClr val="000000"/>
                      </a:solidFill>
                    </a:lnL>
                    <a:lnR w="12700" algn="ctr">
                      <a:solidFill>
                        <a:srgbClr val="000000"/>
                      </a:solidFill>
                    </a:lnR>
                    <a:lnT w="12700" algn="ctr">
                      <a:solidFill>
                        <a:srgbClr val="000000"/>
                      </a:solidFill>
                    </a:lnT>
                    <a:lnB w="12700" algn="ctr">
                      <a:solidFill>
                        <a:srgbClr val="000000"/>
                      </a:solidFill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89422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  <a:defRPr/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 пластилиновая перекладка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algn="ctr">
                      <a:solidFill>
                        <a:srgbClr val="000000"/>
                      </a:solidFill>
                    </a:lnL>
                    <a:lnR w="12700" algn="ctr">
                      <a:solidFill>
                        <a:srgbClr val="000000"/>
                      </a:solidFill>
                    </a:lnR>
                    <a:lnT w="12700" algn="ctr">
                      <a:solidFill>
                        <a:srgbClr val="000000"/>
                      </a:solidFill>
                    </a:lnT>
                    <a:lnB w="12700" algn="ctr">
                      <a:solidFill>
                        <a:srgbClr val="000000"/>
                      </a:solidFill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  <a:defRPr/>
                      </a:pPr>
                      <a:r>
                        <a:rPr lang="ru-RU" sz="1200" b="1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+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algn="ctr">
                      <a:solidFill>
                        <a:srgbClr val="000000"/>
                      </a:solidFill>
                    </a:lnL>
                    <a:lnR w="12700" algn="ctr">
                      <a:solidFill>
                        <a:srgbClr val="000000"/>
                      </a:solidFill>
                    </a:lnR>
                    <a:lnT w="12700" algn="ctr">
                      <a:solidFill>
                        <a:srgbClr val="000000"/>
                      </a:solidFill>
                    </a:lnT>
                    <a:lnB w="12700" algn="ctr">
                      <a:solidFill>
                        <a:srgbClr val="000000"/>
                      </a:solidFill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  <a:defRPr/>
                      </a:pPr>
                      <a:r>
                        <a:rPr lang="ru-RU" sz="1200" b="1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+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algn="ctr">
                      <a:solidFill>
                        <a:srgbClr val="000000"/>
                      </a:solidFill>
                    </a:lnL>
                    <a:lnR w="12700" algn="ctr">
                      <a:solidFill>
                        <a:srgbClr val="000000"/>
                      </a:solidFill>
                    </a:lnR>
                    <a:lnT w="12700" algn="ctr">
                      <a:solidFill>
                        <a:srgbClr val="000000"/>
                      </a:solidFill>
                    </a:lnT>
                    <a:lnB w="12700" algn="ctr">
                      <a:solidFill>
                        <a:srgbClr val="000000"/>
                      </a:solidFill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  <a:defRPr/>
                      </a:pPr>
                      <a:r>
                        <a:rPr lang="ru-RU" sz="1200" b="1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+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algn="ctr">
                      <a:solidFill>
                        <a:srgbClr val="000000"/>
                      </a:solidFill>
                    </a:lnL>
                    <a:lnR w="12700" algn="ctr">
                      <a:solidFill>
                        <a:srgbClr val="000000"/>
                      </a:solidFill>
                    </a:lnR>
                    <a:lnT w="12700" algn="ctr">
                      <a:solidFill>
                        <a:srgbClr val="000000"/>
                      </a:solidFill>
                    </a:lnT>
                    <a:lnB w="12700" algn="ctr">
                      <a:solidFill>
                        <a:srgbClr val="000000"/>
                      </a:solidFill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  <a:defRPr/>
                      </a:pPr>
                      <a:r>
                        <a:rPr lang="ru-RU" sz="1200" b="1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+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algn="ctr">
                      <a:solidFill>
                        <a:srgbClr val="000000"/>
                      </a:solidFill>
                    </a:lnL>
                    <a:lnR w="12700" algn="ctr">
                      <a:solidFill>
                        <a:srgbClr val="000000"/>
                      </a:solidFill>
                    </a:lnR>
                    <a:lnT w="12700" algn="ctr">
                      <a:solidFill>
                        <a:srgbClr val="000000"/>
                      </a:solidFill>
                    </a:lnT>
                    <a:lnB w="12700" algn="ctr">
                      <a:solidFill>
                        <a:srgbClr val="000000"/>
                      </a:solidFill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  <a:defRPr/>
                      </a:pPr>
                      <a:r>
                        <a:rPr lang="ru-RU" sz="1200" b="1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+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algn="ctr">
                      <a:solidFill>
                        <a:srgbClr val="000000"/>
                      </a:solidFill>
                    </a:lnL>
                    <a:lnR w="12700" algn="ctr">
                      <a:solidFill>
                        <a:srgbClr val="000000"/>
                      </a:solidFill>
                    </a:lnR>
                    <a:lnT w="12700" algn="ctr">
                      <a:solidFill>
                        <a:srgbClr val="000000"/>
                      </a:solidFill>
                    </a:lnT>
                    <a:lnB w="12700" algn="ctr">
                      <a:solidFill>
                        <a:srgbClr val="000000"/>
                      </a:solidFill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9615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  <a:defRPr/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предметная анимация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algn="ctr">
                      <a:solidFill>
                        <a:srgbClr val="000000"/>
                      </a:solidFill>
                    </a:lnL>
                    <a:lnR w="12700" algn="ctr">
                      <a:solidFill>
                        <a:srgbClr val="000000"/>
                      </a:solidFill>
                    </a:lnR>
                    <a:lnT w="12700" algn="ctr">
                      <a:solidFill>
                        <a:srgbClr val="000000"/>
                      </a:solidFill>
                    </a:lnT>
                    <a:lnB w="12700" algn="ctr">
                      <a:solidFill>
                        <a:srgbClr val="000000"/>
                      </a:solidFill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  <a:defRPr/>
                      </a:pPr>
                      <a:r>
                        <a:rPr lang="ru-RU" sz="1200" b="1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            +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algn="ctr">
                      <a:solidFill>
                        <a:srgbClr val="000000"/>
                      </a:solidFill>
                    </a:lnL>
                    <a:lnR w="12700" algn="ctr">
                      <a:solidFill>
                        <a:srgbClr val="000000"/>
                      </a:solidFill>
                    </a:lnR>
                    <a:lnT w="12700" algn="ctr">
                      <a:solidFill>
                        <a:srgbClr val="000000"/>
                      </a:solidFill>
                    </a:lnT>
                    <a:lnB w="12700" algn="ctr">
                      <a:solidFill>
                        <a:srgbClr val="000000"/>
                      </a:solidFill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  <a:defRPr/>
                      </a:pPr>
                      <a:r>
                        <a:rPr lang="ru-RU" sz="1200" b="1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-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algn="ctr">
                      <a:solidFill>
                        <a:srgbClr val="000000"/>
                      </a:solidFill>
                    </a:lnL>
                    <a:lnR w="12700" algn="ctr">
                      <a:solidFill>
                        <a:srgbClr val="000000"/>
                      </a:solidFill>
                    </a:lnR>
                    <a:lnT w="12700" algn="ctr">
                      <a:solidFill>
                        <a:srgbClr val="000000"/>
                      </a:solidFill>
                    </a:lnT>
                    <a:lnB w="12700" algn="ctr">
                      <a:solidFill>
                        <a:srgbClr val="000000"/>
                      </a:solidFill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  <a:defRPr/>
                      </a:pPr>
                      <a:r>
                        <a:rPr lang="ru-RU" sz="1200" b="1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-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algn="ctr">
                      <a:solidFill>
                        <a:srgbClr val="000000"/>
                      </a:solidFill>
                    </a:lnL>
                    <a:lnR w="12700" algn="ctr">
                      <a:solidFill>
                        <a:srgbClr val="000000"/>
                      </a:solidFill>
                    </a:lnR>
                    <a:lnT w="12700" algn="ctr">
                      <a:solidFill>
                        <a:srgbClr val="000000"/>
                      </a:solidFill>
                    </a:lnT>
                    <a:lnB w="12700" algn="ctr">
                      <a:solidFill>
                        <a:srgbClr val="000000"/>
                      </a:solidFill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  <a:defRPr/>
                      </a:pPr>
                      <a:r>
                        <a:rPr lang="ru-RU" sz="1200" b="1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+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algn="ctr">
                      <a:solidFill>
                        <a:srgbClr val="000000"/>
                      </a:solidFill>
                    </a:lnL>
                    <a:lnR w="12700" algn="ctr">
                      <a:solidFill>
                        <a:srgbClr val="000000"/>
                      </a:solidFill>
                    </a:lnR>
                    <a:lnT w="12700" algn="ctr">
                      <a:solidFill>
                        <a:srgbClr val="000000"/>
                      </a:solidFill>
                    </a:lnT>
                    <a:lnB w="12700" algn="ctr">
                      <a:solidFill>
                        <a:srgbClr val="000000"/>
                      </a:solidFill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  <a:defRPr/>
                      </a:pPr>
                      <a:r>
                        <a:rPr lang="ru-RU" sz="1200" b="1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-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algn="ctr">
                      <a:solidFill>
                        <a:srgbClr val="000000"/>
                      </a:solidFill>
                    </a:lnL>
                    <a:lnR w="12700" algn="ctr">
                      <a:solidFill>
                        <a:srgbClr val="000000"/>
                      </a:solidFill>
                    </a:lnR>
                    <a:lnT w="12700" algn="ctr">
                      <a:solidFill>
                        <a:srgbClr val="000000"/>
                      </a:solidFill>
                    </a:lnT>
                    <a:lnB w="12700" algn="ctr">
                      <a:solidFill>
                        <a:srgbClr val="000000"/>
                      </a:solidFill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9615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  <a:defRPr/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Рисованная анимация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algn="ctr">
                      <a:solidFill>
                        <a:srgbClr val="000000"/>
                      </a:solidFill>
                    </a:lnL>
                    <a:lnR w="12700" algn="ctr">
                      <a:solidFill>
                        <a:srgbClr val="000000"/>
                      </a:solidFill>
                    </a:lnR>
                    <a:lnT w="12700" algn="ctr">
                      <a:solidFill>
                        <a:srgbClr val="000000"/>
                      </a:solidFill>
                    </a:lnT>
                    <a:lnB w="12700" algn="ctr">
                      <a:solidFill>
                        <a:srgbClr val="000000"/>
                      </a:solidFill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  <a:defRPr/>
                      </a:pPr>
                      <a:r>
                        <a:rPr lang="ru-RU" sz="1200" b="1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            -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algn="ctr">
                      <a:solidFill>
                        <a:srgbClr val="000000"/>
                      </a:solidFill>
                    </a:lnL>
                    <a:lnR w="12700" algn="ctr">
                      <a:solidFill>
                        <a:srgbClr val="000000"/>
                      </a:solidFill>
                    </a:lnR>
                    <a:lnT w="12700" algn="ctr">
                      <a:solidFill>
                        <a:srgbClr val="000000"/>
                      </a:solidFill>
                    </a:lnT>
                    <a:lnB w="12700" algn="ctr">
                      <a:solidFill>
                        <a:srgbClr val="000000"/>
                      </a:solidFill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  <a:defRPr/>
                      </a:pPr>
                      <a:r>
                        <a:rPr lang="ru-RU" sz="1200" b="1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_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algn="ctr">
                      <a:solidFill>
                        <a:srgbClr val="000000"/>
                      </a:solidFill>
                    </a:lnL>
                    <a:lnR w="12700" algn="ctr">
                      <a:solidFill>
                        <a:srgbClr val="000000"/>
                      </a:solidFill>
                    </a:lnR>
                    <a:lnT w="12700" algn="ctr">
                      <a:solidFill>
                        <a:srgbClr val="000000"/>
                      </a:solidFill>
                    </a:lnT>
                    <a:lnB w="12700" algn="ctr">
                      <a:solidFill>
                        <a:srgbClr val="000000"/>
                      </a:solidFill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  <a:defRPr/>
                      </a:pPr>
                      <a:r>
                        <a:rPr lang="ru-RU" sz="1200" b="1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-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algn="ctr">
                      <a:solidFill>
                        <a:srgbClr val="000000"/>
                      </a:solidFill>
                    </a:lnL>
                    <a:lnR w="12700" algn="ctr">
                      <a:solidFill>
                        <a:srgbClr val="000000"/>
                      </a:solidFill>
                    </a:lnR>
                    <a:lnT w="12700" algn="ctr">
                      <a:solidFill>
                        <a:srgbClr val="000000"/>
                      </a:solidFill>
                    </a:lnT>
                    <a:lnB w="12700" algn="ctr">
                      <a:solidFill>
                        <a:srgbClr val="000000"/>
                      </a:solidFill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  <a:defRPr/>
                      </a:pPr>
                      <a:r>
                        <a:rPr lang="ru-RU" sz="1200" b="1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-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algn="ctr">
                      <a:solidFill>
                        <a:srgbClr val="000000"/>
                      </a:solidFill>
                    </a:lnL>
                    <a:lnR w="12700" algn="ctr">
                      <a:solidFill>
                        <a:srgbClr val="000000"/>
                      </a:solidFill>
                    </a:lnR>
                    <a:lnT w="12700" algn="ctr">
                      <a:solidFill>
                        <a:srgbClr val="000000"/>
                      </a:solidFill>
                    </a:lnT>
                    <a:lnB w="12700" algn="ctr">
                      <a:solidFill>
                        <a:srgbClr val="000000"/>
                      </a:solidFill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  <a:defRPr/>
                      </a:pPr>
                      <a:r>
                        <a:rPr lang="ru-RU" sz="1200" b="1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+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algn="ctr">
                      <a:solidFill>
                        <a:srgbClr val="000000"/>
                      </a:solidFill>
                    </a:lnL>
                    <a:lnR w="12700" algn="ctr">
                      <a:solidFill>
                        <a:srgbClr val="000000"/>
                      </a:solidFill>
                    </a:lnR>
                    <a:lnT w="12700" algn="ctr">
                      <a:solidFill>
                        <a:srgbClr val="000000"/>
                      </a:solidFill>
                    </a:lnT>
                    <a:lnB w="12700" algn="ctr">
                      <a:solidFill>
                        <a:srgbClr val="000000"/>
                      </a:solidFill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23" name="Rectangle 1"/>
          <p:cNvSpPr>
            <a:spLocks noChangeArrowheads="1"/>
          </p:cNvSpPr>
          <p:nvPr/>
        </p:nvSpPr>
        <p:spPr bwMode="auto">
          <a:xfrm>
            <a:off x="3225945" y="2493234"/>
            <a:ext cx="184731" cy="538609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ru-RU" sz="1100" b="0" i="0" u="none" strike="noStrike" cap="none">
              <a:ln>
                <a:noFill/>
              </a:ln>
              <a:solidFill>
                <a:schemeClr val="tx1"/>
              </a:solidFill>
            </a:endParaRPr>
          </a:p>
          <a:p>
            <a:pPr marL="0" marR="0" lvl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ru-RU" sz="1800" b="0" i="0" u="none" strike="noStrike" cap="none">
              <a:ln>
                <a:noFill/>
              </a:ln>
              <a:solidFill>
                <a:schemeClr val="tx1"/>
              </a:solidFill>
              <a:latin typeface="Arial"/>
            </a:endParaRPr>
          </a:p>
        </p:txBody>
      </p:sp>
      <p:sp>
        <p:nvSpPr>
          <p:cNvPr id="3" name="Скругленный прямоугольник 2"/>
          <p:cNvSpPr/>
          <p:nvPr/>
        </p:nvSpPr>
        <p:spPr bwMode="auto">
          <a:xfrm>
            <a:off x="4577431" y="1576186"/>
            <a:ext cx="2619756" cy="917048"/>
          </a:xfrm>
          <a:prstGeom prst="roundRect">
            <a:avLst>
              <a:gd name="adj" fmla="val 16667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ru-RU" sz="2000" b="1">
                <a:solidFill>
                  <a:schemeClr val="tx1"/>
                </a:solidFill>
                <a:latin typeface="Times New Roman"/>
                <a:cs typeface="Times New Roman"/>
              </a:rPr>
              <a:t>Этапы работы над научным мультфильмом </a:t>
            </a:r>
            <a:endParaRPr/>
          </a:p>
        </p:txBody>
      </p:sp>
      <p:sp>
        <p:nvSpPr>
          <p:cNvPr id="5" name="Стрелка влево 4"/>
          <p:cNvSpPr/>
          <p:nvPr/>
        </p:nvSpPr>
        <p:spPr bwMode="auto">
          <a:xfrm>
            <a:off x="4093088" y="1987433"/>
            <a:ext cx="484342" cy="332298"/>
          </a:xfrm>
          <a:prstGeom prst="leftArrow">
            <a:avLst>
              <a:gd name="adj1" fmla="val 50000"/>
              <a:gd name="adj2" fmla="val 500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6" name="Стрелка влево 5"/>
          <p:cNvSpPr/>
          <p:nvPr/>
        </p:nvSpPr>
        <p:spPr bwMode="auto">
          <a:xfrm rot="5400000">
            <a:off x="5597088" y="1113243"/>
            <a:ext cx="424460" cy="314028"/>
          </a:xfrm>
          <a:prstGeom prst="leftArrow">
            <a:avLst>
              <a:gd name="adj1" fmla="val 50000"/>
              <a:gd name="adj2" fmla="val 500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8" name="Стрелка вниз 7"/>
          <p:cNvSpPr/>
          <p:nvPr/>
        </p:nvSpPr>
        <p:spPr bwMode="auto">
          <a:xfrm>
            <a:off x="5652304" y="2575488"/>
            <a:ext cx="327883" cy="347739"/>
          </a:xfrm>
          <a:prstGeom prst="downArrow">
            <a:avLst>
              <a:gd name="adj1" fmla="val 50000"/>
              <a:gd name="adj2" fmla="val 500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9" name="Скругленный прямоугольник 8"/>
          <p:cNvSpPr/>
          <p:nvPr/>
        </p:nvSpPr>
        <p:spPr bwMode="auto">
          <a:xfrm>
            <a:off x="3643745" y="125364"/>
            <a:ext cx="4194617" cy="793503"/>
          </a:xfrm>
          <a:prstGeom prst="roundRect">
            <a:avLst>
              <a:gd name="adj" fmla="val 0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defRPr/>
            </a:pPr>
            <a:r>
              <a:rPr lang="ru-RU" sz="2000">
                <a:solidFill>
                  <a:prstClr val="black"/>
                </a:solidFill>
                <a:latin typeface="Times New Roman"/>
                <a:cs typeface="Times New Roman"/>
              </a:rPr>
              <a:t>Изучили различные источники (интернет, энциклопедии)                 </a:t>
            </a:r>
            <a:endParaRPr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247064" y="1730628"/>
            <a:ext cx="3777034" cy="687429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ru-RU" sz="2000">
                <a:solidFill>
                  <a:schemeClr val="tx1"/>
                </a:solidFill>
                <a:latin typeface="Times New Roman"/>
                <a:cs typeface="Times New Roman"/>
              </a:rPr>
              <a:t>Придумали сценарий</a:t>
            </a:r>
            <a:endParaRPr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1202681" y="2989189"/>
            <a:ext cx="9227128" cy="526473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ru-RU" sz="2000">
                <a:solidFill>
                  <a:schemeClr val="tx1"/>
                </a:solidFill>
                <a:latin typeface="Times New Roman"/>
                <a:cs typeface="Times New Roman"/>
              </a:rPr>
              <a:t>Мини-исследование  «Сравнительная характеристика анимационных технологий</a:t>
            </a:r>
            <a:r>
              <a:rPr lang="ru-RU">
                <a:solidFill>
                  <a:schemeClr val="tx1"/>
                </a:solidFill>
                <a:latin typeface="Times New Roman"/>
                <a:cs typeface="Times New Roman"/>
              </a:rPr>
              <a:t>»</a:t>
            </a:r>
            <a:endParaRPr/>
          </a:p>
        </p:txBody>
      </p:sp>
      <p:sp>
        <p:nvSpPr>
          <p:cNvPr id="13" name="Стрелка вправо 12"/>
          <p:cNvSpPr/>
          <p:nvPr/>
        </p:nvSpPr>
        <p:spPr bwMode="auto">
          <a:xfrm>
            <a:off x="7230917" y="1952863"/>
            <a:ext cx="389912" cy="303696"/>
          </a:xfrm>
          <a:prstGeom prst="rightArrow">
            <a:avLst>
              <a:gd name="adj1" fmla="val 50000"/>
              <a:gd name="adj2" fmla="val 500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5" name="Прямоугольник 14"/>
          <p:cNvSpPr/>
          <p:nvPr/>
        </p:nvSpPr>
        <p:spPr bwMode="auto">
          <a:xfrm>
            <a:off x="7697883" y="1720331"/>
            <a:ext cx="3993420" cy="938997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ru-RU">
                <a:solidFill>
                  <a:prstClr val="black"/>
                </a:solidFill>
                <a:latin typeface="Times New Roman"/>
                <a:cs typeface="Times New Roman"/>
              </a:rPr>
              <a:t>Создание </a:t>
            </a:r>
            <a:endParaRPr/>
          </a:p>
          <a:p>
            <a:pPr algn="ctr">
              <a:defRPr/>
            </a:pPr>
            <a:r>
              <a:rPr lang="ru-RU">
                <a:solidFill>
                  <a:schemeClr val="tx1"/>
                </a:solidFill>
                <a:latin typeface="Times New Roman"/>
                <a:cs typeface="Times New Roman"/>
              </a:rPr>
              <a:t> технологической карты работы над мультфильмом </a:t>
            </a:r>
            <a:endParaRPr/>
          </a:p>
        </p:txBody>
      </p:sp>
      <p:sp>
        <p:nvSpPr>
          <p:cNvPr id="16" name="Прямоугольник 15"/>
          <p:cNvSpPr/>
          <p:nvPr/>
        </p:nvSpPr>
        <p:spPr bwMode="auto">
          <a:xfrm>
            <a:off x="7838362" y="3948273"/>
            <a:ext cx="1693565" cy="63758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ru-RU">
                <a:solidFill>
                  <a:schemeClr val="tx1"/>
                </a:solidFill>
              </a:rPr>
              <a:t>+ да</a:t>
            </a:r>
            <a:endParaRPr/>
          </a:p>
          <a:p>
            <a:pPr algn="ctr">
              <a:defRPr/>
            </a:pPr>
            <a:r>
              <a:rPr lang="ru-RU">
                <a:solidFill>
                  <a:schemeClr val="tx1"/>
                </a:solidFill>
              </a:rPr>
              <a:t>-нет</a:t>
            </a:r>
            <a:endParaRPr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rcRect l="28214" t="54237" r="35423"/>
          <a:stretch/>
        </p:blipFill>
        <p:spPr bwMode="auto">
          <a:xfrm>
            <a:off x="10043810" y="3684546"/>
            <a:ext cx="1807605" cy="303310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w="http://schemas.openxmlformats.org/wordprocessingml/2006/main" xmlns:m="http://schemas.openxmlformats.org/officeDocument/2006/math" xmlns="">
      <p:transition advClick="1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1068188" y="1363046"/>
          <a:ext cx="8415336" cy="5056365"/>
        </p:xfrm>
        <a:graphic>
          <a:graphicData uri="http://schemas.openxmlformats.org/drawingml/2006/table">
            <a:tbl>
              <a:tblPr firstRow="1" firstCol="1" bandRow="1"/>
              <a:tblGrid>
                <a:gridCol w="31432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764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84773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27688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909452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  <a:defRPr/>
                      </a:pPr>
                      <a:r>
                        <a:rPr lang="ru-RU" sz="900">
                          <a:latin typeface="Times New Roman"/>
                          <a:ea typeface="Calibri"/>
                          <a:cs typeface="Times New Roman"/>
                        </a:rPr>
                        <a:t>№</a:t>
                      </a:r>
                      <a:endParaRPr lang="ru-RU" sz="8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  <a:defRPr/>
                      </a:pPr>
                      <a:r>
                        <a:rPr lang="ru-RU" sz="900"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802" marR="51802" marT="0" marB="0">
                    <a:lnL w="12700" algn="ctr">
                      <a:solidFill>
                        <a:srgbClr val="000000"/>
                      </a:solidFill>
                    </a:lnL>
                    <a:lnR w="12700" algn="ctr">
                      <a:solidFill>
                        <a:srgbClr val="000000"/>
                      </a:solidFill>
                    </a:lnR>
                    <a:lnT w="12700" algn="ctr">
                      <a:solidFill>
                        <a:srgbClr val="000000"/>
                      </a:solidFill>
                    </a:lnT>
                    <a:lnB w="12700" algn="ctr">
                      <a:solidFill>
                        <a:srgbClr val="000000"/>
                      </a:solidFill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  <a:defRPr/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Этапы работы над мультфильмом </a:t>
                      </a:r>
                      <a:endParaRPr/>
                    </a:p>
                  </a:txBody>
                  <a:tcPr marL="51802" marR="51802" marT="0" marB="0">
                    <a:lnL w="12700" algn="ctr">
                      <a:solidFill>
                        <a:srgbClr val="000000"/>
                      </a:solidFill>
                    </a:lnL>
                    <a:lnR w="12700" algn="ctr">
                      <a:solidFill>
                        <a:srgbClr val="000000"/>
                      </a:solidFill>
                    </a:lnR>
                    <a:lnT w="12700" algn="ctr">
                      <a:solidFill>
                        <a:srgbClr val="000000"/>
                      </a:solidFill>
                    </a:lnT>
                    <a:lnB w="12700" algn="ctr">
                      <a:solidFill>
                        <a:srgbClr val="000000"/>
                      </a:solidFill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  <a:defRPr/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Последовательность  выполнения работы</a:t>
                      </a:r>
                      <a:endParaRPr/>
                    </a:p>
                  </a:txBody>
                  <a:tcPr marL="51802" marR="51802" marT="0" marB="0">
                    <a:lnL w="12700" algn="ctr">
                      <a:solidFill>
                        <a:srgbClr val="000000"/>
                      </a:solidFill>
                    </a:lnL>
                    <a:lnR w="12700" algn="ctr">
                      <a:solidFill>
                        <a:srgbClr val="000000"/>
                      </a:solidFill>
                    </a:lnR>
                    <a:lnT w="12700" algn="ctr">
                      <a:solidFill>
                        <a:srgbClr val="000000"/>
                      </a:solidFill>
                    </a:lnT>
                    <a:lnB w="12700" algn="ctr">
                      <a:solidFill>
                        <a:srgbClr val="000000"/>
                      </a:solidFill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  <a:defRPr/>
                      </a:pPr>
                      <a:r>
                        <a:rPr lang="en-US" sz="1200">
                          <a:latin typeface="Times New Roman"/>
                          <a:ea typeface="Calibri"/>
                          <a:cs typeface="Times New Roman"/>
                        </a:rPr>
                        <a:t>Инструменты, приспособления, </a:t>
                      </a: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оборудование, </a:t>
                      </a:r>
                      <a:r>
                        <a:rPr lang="en-US" sz="1200">
                          <a:latin typeface="Times New Roman"/>
                          <a:ea typeface="Calibri"/>
                          <a:cs typeface="Times New Roman"/>
                        </a:rPr>
                        <a:t>материалы</a:t>
                      </a:r>
                      <a:endParaRPr lang="ru-RU" sz="12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51802" marR="51802" marT="0" marB="0">
                    <a:lnL w="12700" algn="ctr">
                      <a:solidFill>
                        <a:srgbClr val="000000"/>
                      </a:solidFill>
                    </a:lnL>
                    <a:lnR w="12700" algn="ctr">
                      <a:solidFill>
                        <a:srgbClr val="000000"/>
                      </a:solidFill>
                    </a:lnR>
                    <a:lnT w="12700" algn="ctr">
                      <a:solidFill>
                        <a:srgbClr val="000000"/>
                      </a:solidFill>
                    </a:lnT>
                    <a:lnB w="12700" algn="ctr">
                      <a:solidFill>
                        <a:srgbClr val="000000"/>
                      </a:solidFill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82089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  <a:defRPr/>
                      </a:pPr>
                      <a:r>
                        <a:rPr lang="ru-RU" sz="900">
                          <a:latin typeface="Times New Roman"/>
                          <a:ea typeface="Calibri"/>
                          <a:cs typeface="Times New Roman"/>
                        </a:rPr>
                        <a:t>1.</a:t>
                      </a:r>
                      <a:endParaRPr lang="ru-RU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802" marR="51802" marT="0" marB="0">
                    <a:lnL w="12700" algn="ctr">
                      <a:solidFill>
                        <a:srgbClr val="000000"/>
                      </a:solidFill>
                    </a:lnL>
                    <a:lnR w="12700" algn="ctr">
                      <a:solidFill>
                        <a:srgbClr val="000000"/>
                      </a:solidFill>
                    </a:lnR>
                    <a:lnT w="12700" algn="ctr">
                      <a:solidFill>
                        <a:srgbClr val="000000"/>
                      </a:solidFill>
                    </a:lnT>
                    <a:lnB w="12700" algn="ctr">
                      <a:solidFill>
                        <a:srgbClr val="000000"/>
                      </a:solidFill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  <a:defRPr/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Создание сюжета, сценария </a:t>
                      </a:r>
                      <a:endParaRPr/>
                    </a:p>
                  </a:txBody>
                  <a:tcPr marL="51802" marR="51802" marT="0" marB="0">
                    <a:lnL w="12700" algn="ctr">
                      <a:solidFill>
                        <a:srgbClr val="000000"/>
                      </a:solidFill>
                    </a:lnL>
                    <a:lnR w="12700" algn="ctr">
                      <a:solidFill>
                        <a:srgbClr val="000000"/>
                      </a:solidFill>
                    </a:lnR>
                    <a:lnT w="12700" algn="ctr">
                      <a:solidFill>
                        <a:srgbClr val="000000"/>
                      </a:solidFill>
                    </a:lnT>
                    <a:lnB w="12700" algn="ctr">
                      <a:solidFill>
                        <a:srgbClr val="000000"/>
                      </a:solidFill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  <a:defRPr/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Создание сценария, согласно сюжетной линии, задумки. Приложение2</a:t>
                      </a:r>
                      <a:endParaRPr/>
                    </a:p>
                  </a:txBody>
                  <a:tcPr marL="51802" marR="51802" marT="0" marB="0">
                    <a:lnL w="12700" algn="ctr">
                      <a:solidFill>
                        <a:srgbClr val="000000"/>
                      </a:solidFill>
                    </a:lnL>
                    <a:lnR w="12700" algn="ctr">
                      <a:solidFill>
                        <a:srgbClr val="000000"/>
                      </a:solidFill>
                    </a:lnR>
                    <a:lnT w="12700" algn="ctr">
                      <a:solidFill>
                        <a:srgbClr val="000000"/>
                      </a:solidFill>
                    </a:lnT>
                    <a:lnB w="12700" algn="ctr">
                      <a:solidFill>
                        <a:srgbClr val="000000"/>
                      </a:solidFill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  <a:defRPr/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Ноутбук, ручка, бумага</a:t>
                      </a:r>
                      <a:endParaRPr/>
                    </a:p>
                  </a:txBody>
                  <a:tcPr marL="51802" marR="51802" marT="0" marB="0">
                    <a:lnL w="12700" algn="ctr">
                      <a:solidFill>
                        <a:srgbClr val="000000"/>
                      </a:solidFill>
                    </a:lnL>
                    <a:lnR w="12700" algn="ctr">
                      <a:solidFill>
                        <a:srgbClr val="000000"/>
                      </a:solidFill>
                    </a:lnR>
                    <a:lnT w="12700" algn="ctr">
                      <a:solidFill>
                        <a:srgbClr val="000000"/>
                      </a:solidFill>
                    </a:lnT>
                    <a:lnB w="12700" algn="ctr">
                      <a:solidFill>
                        <a:srgbClr val="000000"/>
                      </a:solidFill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14362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  <a:defRPr/>
                      </a:pPr>
                      <a:r>
                        <a:rPr lang="ru-RU" sz="900">
                          <a:latin typeface="Times New Roman"/>
                          <a:ea typeface="Calibri"/>
                          <a:cs typeface="Times New Roman"/>
                        </a:rPr>
                        <a:t>2</a:t>
                      </a:r>
                      <a:endParaRPr lang="ru-RU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802" marR="51802" marT="0" marB="0">
                    <a:lnL w="12700" algn="ctr">
                      <a:solidFill>
                        <a:srgbClr val="000000"/>
                      </a:solidFill>
                    </a:lnL>
                    <a:lnR w="12700" algn="ctr">
                      <a:solidFill>
                        <a:srgbClr val="000000"/>
                      </a:solidFill>
                    </a:lnR>
                    <a:lnT w="12700" algn="ctr">
                      <a:solidFill>
                        <a:srgbClr val="000000"/>
                      </a:solidFill>
                    </a:lnT>
                    <a:lnB w="12700" algn="ctr">
                      <a:solidFill>
                        <a:srgbClr val="000000"/>
                      </a:solidFill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  <a:defRPr/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Раскадровка</a:t>
                      </a:r>
                      <a:endParaRPr/>
                    </a:p>
                  </a:txBody>
                  <a:tcPr marL="51802" marR="51802" marT="0" marB="0">
                    <a:lnL w="12700" algn="ctr">
                      <a:solidFill>
                        <a:srgbClr val="000000"/>
                      </a:solidFill>
                    </a:lnL>
                    <a:lnR w="12700" algn="ctr">
                      <a:solidFill>
                        <a:srgbClr val="000000"/>
                      </a:solidFill>
                    </a:lnR>
                    <a:lnT w="12700" algn="ctr">
                      <a:solidFill>
                        <a:srgbClr val="000000"/>
                      </a:solidFill>
                    </a:lnT>
                    <a:lnB w="12700" algn="ctr">
                      <a:solidFill>
                        <a:srgbClr val="000000"/>
                      </a:solidFill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  <a:defRPr/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Рисование последовательности эпизодов мультфильма</a:t>
                      </a:r>
                      <a:endParaRPr/>
                    </a:p>
                  </a:txBody>
                  <a:tcPr marL="51802" marR="51802" marT="0" marB="0">
                    <a:lnL w="12700" algn="ctr">
                      <a:solidFill>
                        <a:srgbClr val="000000"/>
                      </a:solidFill>
                    </a:lnL>
                    <a:lnR w="12700" algn="ctr">
                      <a:solidFill>
                        <a:srgbClr val="000000"/>
                      </a:solidFill>
                    </a:lnR>
                    <a:lnT w="12700" algn="ctr">
                      <a:solidFill>
                        <a:srgbClr val="000000"/>
                      </a:solidFill>
                    </a:lnT>
                    <a:lnB w="12700" algn="ctr">
                      <a:solidFill>
                        <a:srgbClr val="000000"/>
                      </a:solidFill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  <a:defRPr/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Карандаши, фломастер, альбом для скетчинга</a:t>
                      </a:r>
                      <a:endParaRPr/>
                    </a:p>
                  </a:txBody>
                  <a:tcPr marL="51802" marR="51802" marT="0" marB="0">
                    <a:lnL w="12700" algn="ctr">
                      <a:solidFill>
                        <a:srgbClr val="000000"/>
                      </a:solidFill>
                    </a:lnL>
                    <a:lnR w="12700" algn="ctr">
                      <a:solidFill>
                        <a:srgbClr val="000000"/>
                      </a:solidFill>
                    </a:lnR>
                    <a:lnT w="12700" algn="ctr">
                      <a:solidFill>
                        <a:srgbClr val="000000"/>
                      </a:solidFill>
                    </a:lnT>
                    <a:lnB w="12700" algn="ctr">
                      <a:solidFill>
                        <a:srgbClr val="000000"/>
                      </a:solidFill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82089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  <a:defRPr/>
                      </a:pPr>
                      <a:r>
                        <a:rPr lang="ru-RU" sz="900">
                          <a:latin typeface="Times New Roman"/>
                          <a:ea typeface="Calibri"/>
                          <a:cs typeface="Times New Roman"/>
                        </a:rPr>
                        <a:t>3</a:t>
                      </a:r>
                      <a:endParaRPr lang="ru-RU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802" marR="51802" marT="0" marB="0">
                    <a:lnL w="12700" algn="ctr">
                      <a:solidFill>
                        <a:srgbClr val="000000"/>
                      </a:solidFill>
                    </a:lnL>
                    <a:lnR w="12700" algn="ctr">
                      <a:solidFill>
                        <a:srgbClr val="000000"/>
                      </a:solidFill>
                    </a:lnR>
                    <a:lnT w="12700" algn="ctr">
                      <a:solidFill>
                        <a:srgbClr val="000000"/>
                      </a:solidFill>
                    </a:lnT>
                    <a:lnB w="12700" algn="ctr">
                      <a:solidFill>
                        <a:srgbClr val="000000"/>
                      </a:solidFill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  <a:defRPr/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Создание персонажей мультфильма</a:t>
                      </a:r>
                      <a:endParaRPr/>
                    </a:p>
                  </a:txBody>
                  <a:tcPr marL="51802" marR="51802" marT="0" marB="0">
                    <a:lnL w="12700" algn="ctr">
                      <a:solidFill>
                        <a:srgbClr val="000000"/>
                      </a:solidFill>
                    </a:lnL>
                    <a:lnR w="12700" algn="ctr">
                      <a:solidFill>
                        <a:srgbClr val="000000"/>
                      </a:solidFill>
                    </a:lnR>
                    <a:lnT w="12700" algn="ctr">
                      <a:solidFill>
                        <a:srgbClr val="000000"/>
                      </a:solidFill>
                    </a:lnT>
                    <a:lnB w="12700" algn="ctr">
                      <a:solidFill>
                        <a:srgbClr val="000000"/>
                      </a:solidFill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  <a:defRPr/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 Лепка героев из пластилина</a:t>
                      </a:r>
                      <a:endParaRPr/>
                    </a:p>
                  </a:txBody>
                  <a:tcPr marL="51802" marR="51802" marT="0" marB="0">
                    <a:lnL w="12700" algn="ctr">
                      <a:solidFill>
                        <a:srgbClr val="000000"/>
                      </a:solidFill>
                    </a:lnL>
                    <a:lnR w="12700" algn="ctr">
                      <a:solidFill>
                        <a:srgbClr val="000000"/>
                      </a:solidFill>
                    </a:lnR>
                    <a:lnT w="12700" algn="ctr">
                      <a:solidFill>
                        <a:srgbClr val="000000"/>
                      </a:solidFill>
                    </a:lnT>
                    <a:lnB w="12700" algn="ctr">
                      <a:solidFill>
                        <a:srgbClr val="000000"/>
                      </a:solidFill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  <a:defRPr/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Пластилин, стеки</a:t>
                      </a:r>
                      <a:endParaRPr/>
                    </a:p>
                  </a:txBody>
                  <a:tcPr marL="51802" marR="51802" marT="0" marB="0">
                    <a:lnL w="12700" algn="ctr">
                      <a:solidFill>
                        <a:srgbClr val="000000"/>
                      </a:solidFill>
                    </a:lnL>
                    <a:lnR w="12700" algn="ctr">
                      <a:solidFill>
                        <a:srgbClr val="000000"/>
                      </a:solidFill>
                    </a:lnR>
                    <a:lnT w="12700" algn="ctr">
                      <a:solidFill>
                        <a:srgbClr val="000000"/>
                      </a:solidFill>
                    </a:lnT>
                    <a:lnB w="12700" algn="ctr">
                      <a:solidFill>
                        <a:srgbClr val="000000"/>
                      </a:solidFill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4726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  <a:defRPr/>
                      </a:pPr>
                      <a:r>
                        <a:rPr lang="ru-RU" sz="900">
                          <a:latin typeface="Times New Roman"/>
                          <a:ea typeface="Calibri"/>
                          <a:cs typeface="Times New Roman"/>
                        </a:rPr>
                        <a:t>4</a:t>
                      </a:r>
                      <a:endParaRPr lang="ru-RU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802" marR="51802" marT="0" marB="0">
                    <a:lnL w="12700" algn="ctr">
                      <a:solidFill>
                        <a:srgbClr val="000000"/>
                      </a:solidFill>
                    </a:lnL>
                    <a:lnR w="12700" algn="ctr">
                      <a:solidFill>
                        <a:srgbClr val="000000"/>
                      </a:solidFill>
                    </a:lnR>
                    <a:lnT w="12700" algn="ctr">
                      <a:solidFill>
                        <a:srgbClr val="000000"/>
                      </a:solidFill>
                    </a:lnT>
                    <a:lnB w="12700" algn="ctr">
                      <a:solidFill>
                        <a:srgbClr val="000000"/>
                      </a:solidFill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  <a:defRPr/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Изготовление декораций</a:t>
                      </a:r>
                      <a:endParaRPr/>
                    </a:p>
                  </a:txBody>
                  <a:tcPr marL="51802" marR="51802" marT="0" marB="0">
                    <a:lnL w="12700" algn="ctr">
                      <a:solidFill>
                        <a:srgbClr val="000000"/>
                      </a:solidFill>
                    </a:lnL>
                    <a:lnR w="12700" algn="ctr">
                      <a:solidFill>
                        <a:srgbClr val="000000"/>
                      </a:solidFill>
                    </a:lnR>
                    <a:lnT w="12700" algn="ctr">
                      <a:solidFill>
                        <a:srgbClr val="000000"/>
                      </a:solidFill>
                    </a:lnT>
                    <a:lnB w="12700" algn="ctr">
                      <a:solidFill>
                        <a:srgbClr val="000000"/>
                      </a:solidFill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  <a:defRPr/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Лепка декораций из пластилина</a:t>
                      </a:r>
                      <a:endParaRPr/>
                    </a:p>
                  </a:txBody>
                  <a:tcPr marL="51802" marR="51802" marT="0" marB="0">
                    <a:lnL w="12700" algn="ctr">
                      <a:solidFill>
                        <a:srgbClr val="000000"/>
                      </a:solidFill>
                    </a:lnL>
                    <a:lnR w="12700" algn="ctr">
                      <a:solidFill>
                        <a:srgbClr val="000000"/>
                      </a:solidFill>
                    </a:lnR>
                    <a:lnT w="12700" algn="ctr">
                      <a:solidFill>
                        <a:srgbClr val="000000"/>
                      </a:solidFill>
                    </a:lnT>
                    <a:lnB w="12700" algn="ctr">
                      <a:solidFill>
                        <a:srgbClr val="000000"/>
                      </a:solidFill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  <a:defRPr/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Пластилин, картон, стеки</a:t>
                      </a:r>
                      <a:endParaRPr/>
                    </a:p>
                  </a:txBody>
                  <a:tcPr marL="51802" marR="51802" marT="0" marB="0">
                    <a:lnL w="12700" algn="ctr">
                      <a:solidFill>
                        <a:srgbClr val="000000"/>
                      </a:solidFill>
                    </a:lnL>
                    <a:lnR w="12700" algn="ctr">
                      <a:solidFill>
                        <a:srgbClr val="000000"/>
                      </a:solidFill>
                    </a:lnR>
                    <a:lnT w="12700" algn="ctr">
                      <a:solidFill>
                        <a:srgbClr val="000000"/>
                      </a:solidFill>
                    </a:lnT>
                    <a:lnB w="12700" algn="ctr">
                      <a:solidFill>
                        <a:srgbClr val="000000"/>
                      </a:solidFill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82089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  <a:defRPr/>
                      </a:pPr>
                      <a:r>
                        <a:rPr lang="ru-RU" sz="900">
                          <a:latin typeface="Times New Roman"/>
                          <a:ea typeface="Calibri"/>
                          <a:cs typeface="Times New Roman"/>
                        </a:rPr>
                        <a:t>5</a:t>
                      </a:r>
                      <a:endParaRPr lang="ru-RU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802" marR="51802" marT="0" marB="0">
                    <a:lnL w="12700" algn="ctr">
                      <a:solidFill>
                        <a:srgbClr val="000000"/>
                      </a:solidFill>
                    </a:lnL>
                    <a:lnR w="12700" algn="ctr">
                      <a:solidFill>
                        <a:srgbClr val="000000"/>
                      </a:solidFill>
                    </a:lnR>
                    <a:lnT w="12700" algn="ctr">
                      <a:solidFill>
                        <a:srgbClr val="000000"/>
                      </a:solidFill>
                    </a:lnT>
                    <a:lnB w="12700" algn="ctr">
                      <a:solidFill>
                        <a:srgbClr val="000000"/>
                      </a:solidFill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  <a:defRPr/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Создание рисованных декораций </a:t>
                      </a:r>
                      <a:endParaRPr/>
                    </a:p>
                  </a:txBody>
                  <a:tcPr marL="51802" marR="51802" marT="0" marB="0">
                    <a:lnL w="12700" algn="ctr">
                      <a:solidFill>
                        <a:srgbClr val="000000"/>
                      </a:solidFill>
                    </a:lnL>
                    <a:lnR w="12700" algn="ctr">
                      <a:solidFill>
                        <a:srgbClr val="000000"/>
                      </a:solidFill>
                    </a:lnR>
                    <a:lnT w="12700" algn="ctr">
                      <a:solidFill>
                        <a:srgbClr val="000000"/>
                      </a:solidFill>
                    </a:lnT>
                    <a:lnB w="12700" algn="ctr">
                      <a:solidFill>
                        <a:srgbClr val="000000"/>
                      </a:solidFill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  <a:defRPr/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Рисование фона для декораций красками на северную тематику.</a:t>
                      </a:r>
                      <a:endParaRPr/>
                    </a:p>
                  </a:txBody>
                  <a:tcPr marL="51802" marR="51802" marT="0" marB="0">
                    <a:lnL w="12700" algn="ctr">
                      <a:solidFill>
                        <a:srgbClr val="000000"/>
                      </a:solidFill>
                    </a:lnL>
                    <a:lnR w="12700" algn="ctr">
                      <a:solidFill>
                        <a:srgbClr val="000000"/>
                      </a:solidFill>
                    </a:lnR>
                    <a:lnT w="12700" algn="ctr">
                      <a:solidFill>
                        <a:srgbClr val="000000"/>
                      </a:solidFill>
                    </a:lnT>
                    <a:lnB w="12700" algn="ctr">
                      <a:solidFill>
                        <a:srgbClr val="000000"/>
                      </a:solidFill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  <a:defRPr/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Краска гуашь, кисти, карандаш</a:t>
                      </a:r>
                      <a:endParaRPr/>
                    </a:p>
                  </a:txBody>
                  <a:tcPr marL="51802" marR="51802" marT="0" marB="0">
                    <a:lnL w="12700" algn="ctr">
                      <a:solidFill>
                        <a:srgbClr val="000000"/>
                      </a:solidFill>
                    </a:lnL>
                    <a:lnR w="12700" algn="ctr">
                      <a:solidFill>
                        <a:srgbClr val="000000"/>
                      </a:solidFill>
                    </a:lnR>
                    <a:lnT w="12700" algn="ctr">
                      <a:solidFill>
                        <a:srgbClr val="000000"/>
                      </a:solidFill>
                    </a:lnT>
                    <a:lnB w="12700" algn="ctr">
                      <a:solidFill>
                        <a:srgbClr val="000000"/>
                      </a:solidFill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06153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  <a:defRPr/>
                      </a:pPr>
                      <a:r>
                        <a:rPr lang="ru-RU" sz="900">
                          <a:latin typeface="Times New Roman"/>
                          <a:ea typeface="Calibri"/>
                          <a:cs typeface="Times New Roman"/>
                        </a:rPr>
                        <a:t>6</a:t>
                      </a:r>
                      <a:endParaRPr lang="ru-RU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802" marR="51802" marT="0" marB="0">
                    <a:lnL w="12700" algn="ctr">
                      <a:solidFill>
                        <a:srgbClr val="000000"/>
                      </a:solidFill>
                    </a:lnL>
                    <a:lnR w="12700" algn="ctr">
                      <a:solidFill>
                        <a:srgbClr val="000000"/>
                      </a:solidFill>
                    </a:lnR>
                    <a:lnT w="12700" algn="ctr">
                      <a:solidFill>
                        <a:srgbClr val="000000"/>
                      </a:solidFill>
                    </a:lnT>
                    <a:lnB w="12700" algn="ctr">
                      <a:solidFill>
                        <a:srgbClr val="000000"/>
                      </a:solidFill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  <a:defRPr/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Съёмка мультфильма по эпизодам </a:t>
                      </a:r>
                      <a:endParaRPr/>
                    </a:p>
                  </a:txBody>
                  <a:tcPr marL="51802" marR="51802" marT="0" marB="0">
                    <a:lnL w="12700" algn="ctr">
                      <a:solidFill>
                        <a:srgbClr val="000000"/>
                      </a:solidFill>
                    </a:lnL>
                    <a:lnR w="12700" algn="ctr">
                      <a:solidFill>
                        <a:srgbClr val="000000"/>
                      </a:solidFill>
                    </a:lnR>
                    <a:lnT w="12700" algn="ctr">
                      <a:solidFill>
                        <a:srgbClr val="000000"/>
                      </a:solidFill>
                    </a:lnT>
                    <a:lnB w="12700" algn="ctr">
                      <a:solidFill>
                        <a:srgbClr val="000000"/>
                      </a:solidFill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  <a:defRPr/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Покадровая съёмка мультфильма </a:t>
                      </a:r>
                      <a:endParaRPr/>
                    </a:p>
                  </a:txBody>
                  <a:tcPr marL="51802" marR="51802" marT="0" marB="0">
                    <a:lnL w="12700" algn="ctr">
                      <a:solidFill>
                        <a:srgbClr val="000000"/>
                      </a:solidFill>
                    </a:lnL>
                    <a:lnR w="12700" algn="ctr">
                      <a:solidFill>
                        <a:srgbClr val="000000"/>
                      </a:solidFill>
                    </a:lnR>
                    <a:lnT w="12700" algn="ctr">
                      <a:solidFill>
                        <a:srgbClr val="000000"/>
                      </a:solidFill>
                    </a:lnT>
                    <a:lnB w="12700" algn="ctr">
                      <a:solidFill>
                        <a:srgbClr val="000000"/>
                      </a:solidFill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  <a:defRPr/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Фотоаппарат, ноутбук, штатив, персонажи, декорации, сценарий.</a:t>
                      </a:r>
                      <a:endParaRPr/>
                    </a:p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  <a:defRPr/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/>
                    </a:p>
                  </a:txBody>
                  <a:tcPr marL="51802" marR="51802" marT="0" marB="0">
                    <a:lnL w="12700" algn="ctr">
                      <a:solidFill>
                        <a:srgbClr val="000000"/>
                      </a:solidFill>
                    </a:lnL>
                    <a:lnR w="12700" algn="ctr">
                      <a:solidFill>
                        <a:srgbClr val="000000"/>
                      </a:solidFill>
                    </a:lnR>
                    <a:lnT w="12700" algn="ctr">
                      <a:solidFill>
                        <a:srgbClr val="000000"/>
                      </a:solidFill>
                    </a:lnT>
                    <a:lnB w="12700" algn="ctr">
                      <a:solidFill>
                        <a:srgbClr val="000000"/>
                      </a:solidFill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3" name="Rectangle 6"/>
          <p:cNvSpPr>
            <a:spLocks noChangeArrowheads="1"/>
          </p:cNvSpPr>
          <p:nvPr/>
        </p:nvSpPr>
        <p:spPr bwMode="auto">
          <a:xfrm>
            <a:off x="749653" y="413856"/>
            <a:ext cx="15025575" cy="70107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ru-RU" sz="2000" b="1" i="0" u="none" strike="noStrike" cap="none">
                <a:ln>
                  <a:noFill/>
                </a:ln>
                <a:solidFill>
                  <a:srgbClr val="000000"/>
                </a:solidFill>
                <a:latin typeface="Times New Roman"/>
                <a:ea typeface="Calibri"/>
                <a:cs typeface="Times New Roman"/>
              </a:rPr>
              <a:t>                                    Технологическая карта работы над мультфильмом.</a:t>
            </a:r>
            <a:endParaRPr lang="ru-RU" sz="2000" b="0" i="0" u="none" strike="noStrike" cap="none">
              <a:ln>
                <a:noFill/>
              </a:ln>
              <a:solidFill>
                <a:schemeClr val="tx1"/>
              </a:solidFill>
              <a:latin typeface="Times New Roman"/>
              <a:cs typeface="Times New Roman"/>
            </a:endParaRPr>
          </a:p>
          <a:p>
            <a:pPr marL="0" marR="0" lvl="0" indent="0" algn="just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ru-RU" sz="2000" b="1" i="0" u="none" strike="noStrike" cap="none">
                <a:ln>
                  <a:noFill/>
                </a:ln>
                <a:solidFill>
                  <a:srgbClr val="000000"/>
                </a:solidFill>
                <a:latin typeface="Times New Roman"/>
                <a:ea typeface="Calibri"/>
                <a:cs typeface="Times New Roman"/>
              </a:rPr>
              <a:t>Цель: </a:t>
            </a:r>
            <a:r>
              <a:rPr lang="ru-RU" sz="2000" b="0" i="0" u="none" strike="noStrike" cap="none">
                <a:ln>
                  <a:noFill/>
                </a:ln>
                <a:solidFill>
                  <a:srgbClr val="000000"/>
                </a:solidFill>
                <a:latin typeface="Times New Roman"/>
                <a:ea typeface="Calibri"/>
                <a:cs typeface="Times New Roman"/>
              </a:rPr>
              <a:t>обучение основным способам и приёмам работы над мультфильмом</a:t>
            </a:r>
            <a:endParaRPr lang="ru-RU" sz="2000" b="0" i="0" u="none" strike="noStrike" cap="none">
              <a:ln>
                <a:noFill/>
              </a:ln>
              <a:solidFill>
                <a:schemeClr val="tx1"/>
              </a:solidFill>
              <a:latin typeface="Times New Roman"/>
              <a:cs typeface="Times New Roman"/>
            </a:endParaRPr>
          </a:p>
        </p:txBody>
      </p:sp>
      <p:sp>
        <p:nvSpPr>
          <p:cNvPr id="5" name="Rectangle 8"/>
          <p:cNvSpPr>
            <a:spLocks noChangeArrowheads="1"/>
          </p:cNvSpPr>
          <p:nvPr/>
        </p:nvSpPr>
        <p:spPr bwMode="auto">
          <a:xfrm>
            <a:off x="3732213" y="2740024"/>
            <a:ext cx="12192000" cy="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>
              <a:defRPr/>
            </a:pPr>
            <a:endParaRPr lang="ru-RU"/>
          </a:p>
        </p:txBody>
      </p:sp>
      <p:sp>
        <p:nvSpPr>
          <p:cNvPr id="8" name="Rectangle 9"/>
          <p:cNvSpPr>
            <a:spLocks noChangeArrowheads="1"/>
          </p:cNvSpPr>
          <p:nvPr/>
        </p:nvSpPr>
        <p:spPr bwMode="auto">
          <a:xfrm>
            <a:off x="3732213" y="3987800"/>
            <a:ext cx="12192000" cy="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>
              <a:defRPr/>
            </a:pPr>
            <a:endParaRPr lang="ru-RU"/>
          </a:p>
        </p:txBody>
      </p:sp>
      <p:pic>
        <p:nvPicPr>
          <p:cNvPr id="879453369" name="Рисунок 879453368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 flipH="1">
            <a:off x="9960582" y="2077853"/>
            <a:ext cx="1627572" cy="297713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w="http://schemas.openxmlformats.org/wordprocessingml/2006/main" xmlns:m="http://schemas.openxmlformats.org/officeDocument/2006/math" xmlns="">
      <p:transition advClick="1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839073" y="3010164"/>
            <a:ext cx="6484038" cy="3629891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 bwMode="auto">
          <a:xfrm>
            <a:off x="484908" y="332508"/>
            <a:ext cx="11057654" cy="18288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2400" b="1"/>
              <a:t>Итоговый этап.</a:t>
            </a:r>
            <a:endParaRPr/>
          </a:p>
          <a:p>
            <a:pPr>
              <a:defRPr/>
            </a:pPr>
            <a:endParaRPr lang="ru-RU"/>
          </a:p>
          <a:p>
            <a:pPr algn="just">
              <a:defRPr/>
            </a:pPr>
            <a:r>
              <a:rPr lang="ru-RU">
                <a:latin typeface="Times New Roman"/>
                <a:cs typeface="Times New Roman"/>
              </a:rPr>
              <a:t> Вторичный мини-опрос по определению знаний учащихся «Что вы знаете о русской тельняшке?» </a:t>
            </a:r>
            <a:endParaRPr/>
          </a:p>
          <a:p>
            <a:pPr algn="just">
              <a:defRPr/>
            </a:pPr>
            <a:endParaRPr/>
          </a:p>
          <a:p>
            <a:pPr algn="just">
              <a:defRPr/>
            </a:pPr>
            <a:r>
              <a:rPr lang="ru-RU">
                <a:latin typeface="Times New Roman"/>
                <a:cs typeface="Times New Roman"/>
              </a:rPr>
              <a:t>В результате итогового опроса уровень знаний о происхождении русской тельняшки повысился и показал, что 90% ребят теперь знают историю происхождения русской тельняшки.</a:t>
            </a:r>
            <a:endParaRPr/>
          </a:p>
        </p:txBody>
      </p:sp>
      <p:pic>
        <p:nvPicPr>
          <p:cNvPr id="254626253" name="Рисунок 254626252"/>
          <p:cNvPicPr>
            <a:picLocks noChangeAspect="1"/>
          </p:cNvPicPr>
          <p:nvPr/>
        </p:nvPicPr>
        <p:blipFill>
          <a:blip r:embed="rId3"/>
          <a:stretch/>
        </p:blipFill>
        <p:spPr bwMode="auto">
          <a:xfrm flipH="1">
            <a:off x="8767645" y="3336543"/>
            <a:ext cx="1680282" cy="297713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w="http://schemas.openxmlformats.org/wordprocessingml/2006/main" xmlns:m="http://schemas.openxmlformats.org/officeDocument/2006/math" xmlns="">
      <p:transition advClick="1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4" name="Скругленный прямоугольник 13"/>
          <p:cNvSpPr/>
          <p:nvPr/>
        </p:nvSpPr>
        <p:spPr bwMode="auto">
          <a:xfrm>
            <a:off x="3376310" y="239972"/>
            <a:ext cx="7368558" cy="758475"/>
          </a:xfrm>
          <a:prstGeom prst="roundRect">
            <a:avLst>
              <a:gd name="adj" fmla="val 16667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ru-RU" sz="2800" i="1">
                <a:solidFill>
                  <a:schemeClr val="tx1"/>
                </a:solidFill>
                <a:latin typeface="Times New Roman"/>
                <a:cs typeface="Times New Roman"/>
              </a:rPr>
              <a:t>Процесс съёмки мультфильма</a:t>
            </a:r>
            <a:endParaRPr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342261" y="4985017"/>
            <a:ext cx="2235449" cy="1676587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/>
        </p:blipFill>
        <p:spPr bwMode="auto">
          <a:xfrm>
            <a:off x="3494808" y="1132037"/>
            <a:ext cx="3810000" cy="285750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/>
        </p:blipFill>
        <p:spPr bwMode="auto">
          <a:xfrm>
            <a:off x="8883698" y="3969306"/>
            <a:ext cx="2708563" cy="2031422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/>
          <a:stretch/>
        </p:blipFill>
        <p:spPr bwMode="auto">
          <a:xfrm>
            <a:off x="255669" y="539301"/>
            <a:ext cx="2408631" cy="1806473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6"/>
          <a:stretch/>
        </p:blipFill>
        <p:spPr bwMode="auto">
          <a:xfrm>
            <a:off x="8354290" y="1151156"/>
            <a:ext cx="2958318" cy="2222780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7"/>
          <a:stretch/>
        </p:blipFill>
        <p:spPr bwMode="auto">
          <a:xfrm>
            <a:off x="3196841" y="4137969"/>
            <a:ext cx="2642953" cy="1982215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8"/>
          <a:srcRect l="1271" t="5728" r="-2429" b="2628"/>
          <a:stretch/>
        </p:blipFill>
        <p:spPr bwMode="auto">
          <a:xfrm>
            <a:off x="1199950" y="2560787"/>
            <a:ext cx="1770117" cy="2138162"/>
          </a:xfrm>
          <a:prstGeom prst="rect">
            <a:avLst/>
          </a:prstGeom>
        </p:spPr>
      </p:pic>
      <p:sp>
        <p:nvSpPr>
          <p:cNvPr id="1789924407" name="TextBox 1789924406"/>
          <p:cNvSpPr txBox="1"/>
          <p:nvPr/>
        </p:nvSpPr>
        <p:spPr bwMode="auto">
          <a:xfrm>
            <a:off x="3376310" y="6399320"/>
            <a:ext cx="4794412" cy="365795"/>
          </a:xfrm>
          <a:prstGeom prst="rect">
            <a:avLst/>
          </a:prstGeom>
          <a:noFill/>
        </p:spPr>
        <p:txBody>
          <a:bodyPr vertOverflow="overflow" horzOverflow="overflow" vert="horz" wrap="none" lIns="91440" tIns="45720" rIns="91440" bIns="45720" numCol="1" spcCol="0" rtlCol="0" fromWordArt="0" anchor="t" anchorCtr="0" forceAA="0" compatLnSpc="0">
            <a:spAutoFit/>
          </a:bodyPr>
          <a:lstStyle/>
          <a:p>
            <a:pPr>
              <a:defRPr/>
            </a:pPr>
            <a:r>
              <a:rPr/>
              <a:t>Мультфильм создан - гипотеза подтвердилась!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9"/>
          <a:stretch/>
        </p:blipFill>
        <p:spPr bwMode="auto">
          <a:xfrm>
            <a:off x="6314691" y="3645024"/>
            <a:ext cx="1886806" cy="251574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w="http://schemas.openxmlformats.org/wordprocessingml/2006/main" xmlns:m="http://schemas.openxmlformats.org/officeDocument/2006/math" xmlns="">
      <p:transition advClick="1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 bwMode="auto">
          <a:xfrm>
            <a:off x="424049" y="2626785"/>
            <a:ext cx="11441145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defRPr/>
            </a:pPr>
            <a:r>
              <a:rPr lang="ru-RU" sz="6600" b="1">
                <a:solidFill>
                  <a:srgbClr val="C00000"/>
                </a:solidFill>
                <a:latin typeface="Times New Roman"/>
                <a:cs typeface="Times New Roman"/>
              </a:rPr>
              <a:t>СПАСИБО ЗА ВНИМАНИЕ!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w="http://schemas.openxmlformats.org/wordprocessingml/2006/main" xmlns:m="http://schemas.openxmlformats.org/officeDocument/2006/math" xmlns="">
      <p:transition advClick="1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Arial"/>
        <a:cs typeface="Arial"/>
      </a:majorFont>
      <a:minorFont>
        <a:latin typeface="Calibri"/>
        <a:ea typeface="Arial"/>
        <a:cs typeface="Arial"/>
      </a:minorFont>
    </a:fontScheme>
    <a:fmtScheme name="Стандартная">
      <a:fillStyleLst>
        <a:solidFill>
          <a:schemeClr val="phClr"/>
        </a:solidFill>
        <a:gradFill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</TotalTime>
  <Words>734</Words>
  <Application>Microsoft Office PowerPoint</Application>
  <DocSecurity>0</DocSecurity>
  <PresentationFormat>Широкоэкранный</PresentationFormat>
  <Paragraphs>166</Paragraphs>
  <Slides>12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8" baseType="lpstr">
      <vt:lpstr>Arial</vt:lpstr>
      <vt:lpstr>Calibri</vt:lpstr>
      <vt:lpstr>Calibri Light</vt:lpstr>
      <vt:lpstr>Times New Roman</vt:lpstr>
      <vt:lpstr>Wingdings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Исследовательский этап.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subject/>
  <dc:creator>Пользователь</dc:creator>
  <cp:keywords/>
  <dc:description/>
  <cp:lastModifiedBy>User</cp:lastModifiedBy>
  <cp:revision>96</cp:revision>
  <dcterms:created xsi:type="dcterms:W3CDTF">2018-01-19T10:45:45Z</dcterms:created>
  <dcterms:modified xsi:type="dcterms:W3CDTF">2025-01-15T04:34:59Z</dcterms:modified>
  <cp:category/>
  <dc:identifier/>
  <cp:contentStatus/>
  <dc:language/>
  <cp:version/>
</cp:coreProperties>
</file>