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71" r:id="rId3"/>
    <p:sldId id="262" r:id="rId4"/>
    <p:sldId id="263" r:id="rId5"/>
    <p:sldId id="266" r:id="rId6"/>
    <p:sldId id="293" r:id="rId7"/>
    <p:sldId id="290" r:id="rId8"/>
    <p:sldId id="291" r:id="rId9"/>
    <p:sldId id="296" r:id="rId10"/>
    <p:sldId id="285" r:id="rId11"/>
    <p:sldId id="265" r:id="rId12"/>
    <p:sldId id="283" r:id="rId13"/>
    <p:sldId id="284" r:id="rId14"/>
    <p:sldId id="267" r:id="rId15"/>
    <p:sldId id="272" r:id="rId16"/>
    <p:sldId id="274" r:id="rId17"/>
    <p:sldId id="276" r:id="rId18"/>
    <p:sldId id="277" r:id="rId19"/>
    <p:sldId id="286" r:id="rId20"/>
    <p:sldId id="294" r:id="rId21"/>
    <p:sldId id="288" r:id="rId22"/>
    <p:sldId id="298" r:id="rId23"/>
    <p:sldId id="287" r:id="rId24"/>
    <p:sldId id="297" r:id="rId25"/>
    <p:sldId id="299" r:id="rId26"/>
    <p:sldId id="295"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AFC41E1-DAF3-4A99-BF5D-DBE96F149103}" type="datetimeFigureOut">
              <a:rPr lang="ru-RU" smtClean="0"/>
              <a:pPr/>
              <a:t>12.03.2021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B25DAB-A1B2-4BB3-82B6-386AD22D05F2}"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AFC41E1-DAF3-4A99-BF5D-DBE96F149103}" type="datetimeFigureOut">
              <a:rPr lang="ru-RU" smtClean="0"/>
              <a:pPr/>
              <a:t>12.03.2021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B25DAB-A1B2-4BB3-82B6-386AD22D05F2}"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AFC41E1-DAF3-4A99-BF5D-DBE96F149103}" type="datetimeFigureOut">
              <a:rPr lang="ru-RU" smtClean="0"/>
              <a:pPr/>
              <a:t>12.03.2021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B25DAB-A1B2-4BB3-82B6-386AD22D05F2}"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AFC41E1-DAF3-4A99-BF5D-DBE96F149103}" type="datetimeFigureOut">
              <a:rPr lang="ru-RU" smtClean="0"/>
              <a:pPr/>
              <a:t>12.03.2021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BB25DAB-A1B2-4BB3-82B6-386AD22D05F2}"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AFC41E1-DAF3-4A99-BF5D-DBE96F149103}" type="datetimeFigureOut">
              <a:rPr lang="ru-RU" smtClean="0"/>
              <a:pPr/>
              <a:t>12.03.2021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BB25DAB-A1B2-4BB3-82B6-386AD22D05F2}"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AFC41E1-DAF3-4A99-BF5D-DBE96F149103}" type="datetimeFigureOut">
              <a:rPr lang="ru-RU" smtClean="0"/>
              <a:pPr/>
              <a:t>12.03.2021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BB25DAB-A1B2-4BB3-82B6-386AD22D05F2}"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AFC41E1-DAF3-4A99-BF5D-DBE96F149103}" type="datetimeFigureOut">
              <a:rPr lang="ru-RU" smtClean="0"/>
              <a:pPr/>
              <a:t>12.03.2021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BB25DAB-A1B2-4BB3-82B6-386AD22D05F2}"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AFC41E1-DAF3-4A99-BF5D-DBE96F149103}" type="datetimeFigureOut">
              <a:rPr lang="ru-RU" smtClean="0"/>
              <a:pPr/>
              <a:t>12.03.2021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BB25DAB-A1B2-4BB3-82B6-386AD22D05F2}"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AFC41E1-DAF3-4A99-BF5D-DBE96F149103}" type="datetimeFigureOut">
              <a:rPr lang="ru-RU" smtClean="0"/>
              <a:pPr/>
              <a:t>12.03.2021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BB25DAB-A1B2-4BB3-82B6-386AD22D05F2}"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AFC41E1-DAF3-4A99-BF5D-DBE96F149103}" type="datetimeFigureOut">
              <a:rPr lang="ru-RU" smtClean="0"/>
              <a:pPr/>
              <a:t>12.03.2021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B25DAB-A1B2-4BB3-82B6-386AD22D05F2}"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AFC41E1-DAF3-4A99-BF5D-DBE96F149103}" type="datetimeFigureOut">
              <a:rPr lang="ru-RU" smtClean="0"/>
              <a:pPr/>
              <a:t>12.03.2021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BB25DAB-A1B2-4BB3-82B6-386AD22D05F2}"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AFC41E1-DAF3-4A99-BF5D-DBE96F149103}" type="datetimeFigureOut">
              <a:rPr lang="ru-RU" smtClean="0"/>
              <a:pPr/>
              <a:t>12.03.2021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B25DAB-A1B2-4BB3-82B6-386AD22D05F2}"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alldoshkol.ru/process/razvitie-voobrazheniya-doshkolnika" TargetMode="External"/><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https://alldoshkol.ru/deyatelnost/konstruktivnaya-deyatelnost" TargetMode="External"/><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6.xml"/><Relationship Id="rId5" Type="http://schemas.openxmlformats.org/officeDocument/2006/relationships/image" Target="../media/image11.jpe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8.jpeg"/><Relationship Id="rId1" Type="http://schemas.openxmlformats.org/officeDocument/2006/relationships/slideLayout" Target="../slideLayouts/slideLayout6.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4.jpeg"/><Relationship Id="rId1" Type="http://schemas.openxmlformats.org/officeDocument/2006/relationships/slideLayout" Target="../slideLayouts/slideLayout6.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4.jpeg"/><Relationship Id="rId1" Type="http://schemas.openxmlformats.org/officeDocument/2006/relationships/slideLayout" Target="../slideLayouts/slideLayout6.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4.jpeg"/><Relationship Id="rId1" Type="http://schemas.openxmlformats.org/officeDocument/2006/relationships/slideLayout" Target="../slideLayouts/slideLayout6.xml"/><Relationship Id="rId5" Type="http://schemas.openxmlformats.org/officeDocument/2006/relationships/image" Target="../media/image33.jpeg"/><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4.jpeg"/><Relationship Id="rId1" Type="http://schemas.openxmlformats.org/officeDocument/2006/relationships/slideLayout" Target="../slideLayouts/slideLayout6.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4.jpeg"/><Relationship Id="rId1" Type="http://schemas.openxmlformats.org/officeDocument/2006/relationships/slideLayout" Target="../slideLayouts/slideLayout6.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9.xml.rels><?xml version="1.0" encoding="UTF-8" standalone="yes"?>
<Relationships xmlns="http://schemas.openxmlformats.org/package/2006/relationships"><Relationship Id="rId3" Type="http://schemas.openxmlformats.org/officeDocument/2006/relationships/image" Target="../media/image43.jpeg"/><Relationship Id="rId7" Type="http://schemas.openxmlformats.org/officeDocument/2006/relationships/image" Target="../media/image47.jpeg"/><Relationship Id="rId2" Type="http://schemas.openxmlformats.org/officeDocument/2006/relationships/image" Target="../media/image42.jpeg"/><Relationship Id="rId1" Type="http://schemas.openxmlformats.org/officeDocument/2006/relationships/slideLayout" Target="../slideLayouts/slideLayout6.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2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image" Target="../media/image49.jpeg"/><Relationship Id="rId7" Type="http://schemas.openxmlformats.org/officeDocument/2006/relationships/image" Target="../media/image53.jpeg"/><Relationship Id="rId2" Type="http://schemas.openxmlformats.org/officeDocument/2006/relationships/image" Target="../media/image42.jpeg"/><Relationship Id="rId1" Type="http://schemas.openxmlformats.org/officeDocument/2006/relationships/slideLayout" Target="../slideLayouts/slideLayout6.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22.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55.jpeg"/><Relationship Id="rId7" Type="http://schemas.openxmlformats.org/officeDocument/2006/relationships/image" Target="../media/image59.jpeg"/><Relationship Id="rId2" Type="http://schemas.openxmlformats.org/officeDocument/2006/relationships/image" Target="../media/image42.jpeg"/><Relationship Id="rId1" Type="http://schemas.openxmlformats.org/officeDocument/2006/relationships/slideLayout" Target="../slideLayouts/slideLayout6.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2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42.jpeg"/><Relationship Id="rId1" Type="http://schemas.openxmlformats.org/officeDocument/2006/relationships/slideLayout" Target="../slideLayouts/slideLayout6.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62.jpeg"/></Relationships>
</file>

<file path=ppt/slides/_rels/slide24.xml.rels><?xml version="1.0" encoding="UTF-8" standalone="yes"?>
<Relationships xmlns="http://schemas.openxmlformats.org/package/2006/relationships"><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3.jpeg"/><Relationship Id="rId1" Type="http://schemas.openxmlformats.org/officeDocument/2006/relationships/slideLayout" Target="../slideLayouts/slideLayout6.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 (2).jp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457200" y="0"/>
            <a:ext cx="8229600" cy="3068960"/>
          </a:xfrm>
        </p:spPr>
        <p:txBody>
          <a:bodyPr>
            <a:normAutofit fontScale="90000"/>
          </a:bodyPr>
          <a:lstStyle/>
          <a:p>
            <a:r>
              <a:rPr lang="ru-RU" sz="2400" b="1" dirty="0" smtClean="0">
                <a:latin typeface="Times New Roman" pitchFamily="18" charset="0"/>
                <a:cs typeface="Times New Roman" pitchFamily="18" charset="0"/>
              </a:rPr>
              <a:t>                                         МАДОУ «</a:t>
            </a:r>
            <a:r>
              <a:rPr lang="ru-RU" sz="2400" b="1" dirty="0" err="1" smtClean="0">
                <a:latin typeface="Times New Roman" pitchFamily="18" charset="0"/>
                <a:cs typeface="Times New Roman" pitchFamily="18" charset="0"/>
              </a:rPr>
              <a:t>Лесовичок</a:t>
            </a:r>
            <a:r>
              <a:rPr lang="ru-RU" sz="2400" b="1" dirty="0" smtClean="0">
                <a:latin typeface="Times New Roman" pitchFamily="18" charset="0"/>
                <a:cs typeface="Times New Roman" pitchFamily="18" charset="0"/>
              </a:rPr>
              <a:t>» пос. Лесное</a:t>
            </a:r>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Презентация - проект</a:t>
            </a:r>
            <a:br>
              <a:rPr lang="ru-RU" sz="2800" b="1" dirty="0" smtClean="0">
                <a:latin typeface="Times New Roman" pitchFamily="18" charset="0"/>
                <a:cs typeface="Times New Roman" pitchFamily="18" charset="0"/>
              </a:rPr>
            </a:br>
            <a:r>
              <a:rPr lang="ru-RU" sz="2800" b="1" dirty="0" smtClean="0">
                <a:solidFill>
                  <a:srgbClr val="7030A0"/>
                </a:solidFill>
                <a:latin typeface="Times New Roman" pitchFamily="18" charset="0"/>
                <a:cs typeface="Times New Roman" pitchFamily="18" charset="0"/>
              </a:rPr>
              <a:t>«Конструирование как одно из видов художественной деятельности»</a:t>
            </a:r>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2800" b="1" dirty="0" smtClean="0">
                <a:latin typeface="Times New Roman" pitchFamily="18" charset="0"/>
                <a:cs typeface="Times New Roman" pitchFamily="18" charset="0"/>
              </a:rPr>
              <a:t/>
            </a:r>
            <a:br>
              <a:rPr lang="ru-RU" sz="2800" b="1" dirty="0" smtClean="0">
                <a:latin typeface="Times New Roman" pitchFamily="18" charset="0"/>
                <a:cs typeface="Times New Roman" pitchFamily="18" charset="0"/>
              </a:rPr>
            </a:br>
            <a:r>
              <a:rPr lang="ru-RU" sz="2800" b="1" dirty="0" smtClean="0">
                <a:solidFill>
                  <a:srgbClr val="002060"/>
                </a:solidFill>
                <a:latin typeface="Times New Roman" pitchFamily="18" charset="0"/>
                <a:cs typeface="Times New Roman" pitchFamily="18" charset="0"/>
              </a:rPr>
              <a:t>Создание образов в конструировании</a:t>
            </a:r>
            <a:br>
              <a:rPr lang="ru-RU" sz="2800" b="1" dirty="0" smtClean="0">
                <a:solidFill>
                  <a:srgbClr val="002060"/>
                </a:solidFill>
                <a:latin typeface="Times New Roman" pitchFamily="18" charset="0"/>
                <a:cs typeface="Times New Roman" pitchFamily="18" charset="0"/>
              </a:rPr>
            </a:br>
            <a:r>
              <a:rPr lang="ru-RU" sz="2400" b="1" dirty="0" smtClean="0">
                <a:solidFill>
                  <a:srgbClr val="002060"/>
                </a:solidFill>
                <a:latin typeface="Times New Roman" pitchFamily="18" charset="0"/>
                <a:cs typeface="Times New Roman" pitchFamily="18" charset="0"/>
              </a:rPr>
              <a:t>воспитатели: Денисова Е.Н</a:t>
            </a:r>
            <a:br>
              <a:rPr lang="ru-RU" sz="2400" b="1" dirty="0" smtClean="0">
                <a:solidFill>
                  <a:srgbClr val="002060"/>
                </a:solidFill>
                <a:latin typeface="Times New Roman" pitchFamily="18" charset="0"/>
                <a:cs typeface="Times New Roman" pitchFamily="18" charset="0"/>
              </a:rPr>
            </a:br>
            <a:r>
              <a:rPr lang="ru-RU" sz="2400" b="1" dirty="0" smtClean="0">
                <a:solidFill>
                  <a:srgbClr val="002060"/>
                </a:solidFill>
                <a:latin typeface="Times New Roman" pitchFamily="18" charset="0"/>
                <a:cs typeface="Times New Roman" pitchFamily="18" charset="0"/>
              </a:rPr>
              <a:t>                 </a:t>
            </a:r>
            <a:r>
              <a:rPr lang="ru-RU" sz="2400" b="1" dirty="0" err="1" smtClean="0">
                <a:solidFill>
                  <a:srgbClr val="002060"/>
                </a:solidFill>
                <a:latin typeface="Times New Roman" pitchFamily="18" charset="0"/>
                <a:cs typeface="Times New Roman" pitchFamily="18" charset="0"/>
              </a:rPr>
              <a:t>Гума</a:t>
            </a:r>
            <a:r>
              <a:rPr lang="ru-RU" sz="2400" b="1" dirty="0" smtClean="0">
                <a:solidFill>
                  <a:srgbClr val="002060"/>
                </a:solidFill>
                <a:latin typeface="Times New Roman" pitchFamily="18" charset="0"/>
                <a:cs typeface="Times New Roman" pitchFamily="18" charset="0"/>
              </a:rPr>
              <a:t> Н.А.</a:t>
            </a:r>
            <a:endParaRPr lang="ru-RU" sz="2800" dirty="0">
              <a:solidFill>
                <a:srgbClr val="002060"/>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hello_html_132aa3c3.jp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971600" y="274638"/>
            <a:ext cx="7200800" cy="6034682"/>
          </a:xfrm>
        </p:spPr>
        <p:txBody>
          <a:bodyPr>
            <a:normAutofit/>
          </a:bodyPr>
          <a:lstStyle/>
          <a:p>
            <a:r>
              <a:rPr lang="ru-RU" sz="3200" dirty="0" smtClean="0">
                <a:latin typeface="Times New Roman" pitchFamily="18" charset="0"/>
                <a:cs typeface="Times New Roman" pitchFamily="18" charset="0"/>
              </a:rPr>
              <a:t>Художественная деятельность как средство самовыражения дошкольников </a:t>
            </a:r>
            <a:r>
              <a:rPr lang="ru-RU" sz="1600" dirty="0" smtClean="0"/>
              <a:t/>
            </a:r>
            <a:br>
              <a:rPr lang="ru-RU" sz="1600" dirty="0" smtClean="0"/>
            </a:br>
            <a:r>
              <a:rPr lang="ru-RU" sz="1600" dirty="0" smtClean="0"/>
              <a:t/>
            </a:r>
            <a:br>
              <a:rPr lang="ru-RU" sz="1600" dirty="0" smtClean="0"/>
            </a:br>
            <a:r>
              <a:rPr lang="ru-RU" sz="1600" dirty="0" smtClean="0"/>
              <a:t/>
            </a:r>
            <a:br>
              <a:rPr lang="ru-RU" sz="1600" dirty="0" smtClean="0"/>
            </a:br>
            <a:r>
              <a:rPr lang="ru-RU" sz="2000" dirty="0" smtClean="0">
                <a:latin typeface="Times New Roman" pitchFamily="18" charset="0"/>
                <a:cs typeface="Times New Roman" pitchFamily="18" charset="0"/>
              </a:rPr>
              <a:t>Творчество – ключик к познанию и развитию человека любого возраста. Тем более, такого маленького, который еще не ходит в школу. Не зря психологи, чтобы лучше понять ребенка, просят его нарисовать сюжетный рисунок. Художественная деятельность дошкольников является увлекательным развивающим занятием, а также служит доступным средством выразить свои интересы, переживания. </a:t>
            </a:r>
            <a:endParaRPr lang="ru-RU"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jp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457200" y="274638"/>
            <a:ext cx="8229600" cy="6322714"/>
          </a:xfrm>
        </p:spPr>
        <p:txBody>
          <a:bodyPr>
            <a:normAutofit fontScale="90000"/>
          </a:bodyPr>
          <a:lstStyle/>
          <a:p>
            <a:pPr fontAlgn="base"/>
            <a:r>
              <a:rPr lang="ru-RU" sz="1900" dirty="0">
                <a:latin typeface="Times New Roman" pitchFamily="18" charset="0"/>
                <a:cs typeface="Times New Roman" pitchFamily="18" charset="0"/>
              </a:rPr>
              <a:t>Художественное творчество в деятельности дошкольников</a:t>
            </a:r>
            <a:br>
              <a:rPr lang="ru-RU" sz="1900" dirty="0">
                <a:latin typeface="Times New Roman" pitchFamily="18" charset="0"/>
                <a:cs typeface="Times New Roman" pitchFamily="18" charset="0"/>
              </a:rPr>
            </a:br>
            <a:r>
              <a:rPr lang="ru-RU" sz="1900" dirty="0">
                <a:latin typeface="Times New Roman" pitchFamily="18" charset="0"/>
                <a:cs typeface="Times New Roman" pitchFamily="18" charset="0"/>
              </a:rPr>
              <a:t>Творчество тесно связано с </a:t>
            </a:r>
            <a:r>
              <a:rPr lang="ru-RU" sz="1900" dirty="0">
                <a:latin typeface="Times New Roman" pitchFamily="18" charset="0"/>
                <a:cs typeface="Times New Roman" pitchFamily="18" charset="0"/>
                <a:hlinkClick r:id="rId3"/>
              </a:rPr>
              <a:t>воображением</a:t>
            </a:r>
            <a:r>
              <a:rPr lang="ru-RU" sz="1900" dirty="0">
                <a:latin typeface="Times New Roman" pitchFamily="18" charset="0"/>
                <a:cs typeface="Times New Roman" pitchFamily="18" charset="0"/>
              </a:rPr>
              <a:t>. Этот психический процесс стремительно развивается в дошкольном возрасте, позволяя детям фантазировать и оригинальничать везде, за что бы они не взялись.</a:t>
            </a:r>
            <a:br>
              <a:rPr lang="ru-RU" sz="1900" dirty="0">
                <a:latin typeface="Times New Roman" pitchFamily="18" charset="0"/>
                <a:cs typeface="Times New Roman" pitchFamily="18" charset="0"/>
              </a:rPr>
            </a:br>
            <a:r>
              <a:rPr lang="ru-RU" sz="1900" dirty="0">
                <a:latin typeface="Times New Roman" pitchFamily="18" charset="0"/>
                <a:cs typeface="Times New Roman" pitchFamily="18" charset="0"/>
              </a:rPr>
              <a:t>Творческий подход предоставляет возможность мысленно действовать в воображаемых обстоятельствах. Свои идеи дети также пытаются проверить или воплотить в деятельности.</a:t>
            </a:r>
            <a:br>
              <a:rPr lang="ru-RU" sz="1900" dirty="0">
                <a:latin typeface="Times New Roman" pitchFamily="18" charset="0"/>
                <a:cs typeface="Times New Roman" pitchFamily="18" charset="0"/>
              </a:rPr>
            </a:br>
            <a:r>
              <a:rPr lang="ru-RU" sz="1900" dirty="0">
                <a:latin typeface="Times New Roman" pitchFamily="18" charset="0"/>
                <a:cs typeface="Times New Roman" pitchFamily="18" charset="0"/>
              </a:rPr>
              <a:t>Простор для фантазии открывается как в игре, так и в рисовании, создании аппликаций, придумывании историй, восприятии музыки, в танцевальных движениях. Деятельность дошкольников, непосредственно связанная с различными видами искусств, называется художественно эстетической.</a:t>
            </a:r>
            <a:br>
              <a:rPr lang="ru-RU" sz="1900" dirty="0">
                <a:latin typeface="Times New Roman" pitchFamily="18" charset="0"/>
                <a:cs typeface="Times New Roman" pitchFamily="18" charset="0"/>
              </a:rPr>
            </a:br>
            <a:r>
              <a:rPr lang="ru-RU" sz="1900" dirty="0">
                <a:latin typeface="Times New Roman" pitchFamily="18" charset="0"/>
                <a:cs typeface="Times New Roman" pitchFamily="18" charset="0"/>
              </a:rPr>
              <a:t>К миру художеств дети причастны двояко. С одной стороны, они как зрители и слушатели познают изобразительное, литературное, театральное искусство. Ребенок слушает сказки, рассматривает картины, посещает детские представления, благодаря чему получает опыт </a:t>
            </a:r>
            <a:r>
              <a:rPr lang="ru-RU" sz="1900" b="1" dirty="0">
                <a:latin typeface="Times New Roman" pitchFamily="18" charset="0"/>
                <a:cs typeface="Times New Roman" pitchFamily="18" charset="0"/>
              </a:rPr>
              <a:t>эстетических впечатлений</a:t>
            </a:r>
            <a:r>
              <a:rPr lang="ru-RU" sz="1900" dirty="0">
                <a:latin typeface="Times New Roman" pitchFamily="18" charset="0"/>
                <a:cs typeface="Times New Roman" pitchFamily="18" charset="0"/>
              </a:rPr>
              <a:t>. Все это расширяет познание окружающего мира, приносит новые знания, воздействует на зарождающиеся эстетические чувства.</a:t>
            </a:r>
            <a:br>
              <a:rPr lang="ru-RU" sz="1900" dirty="0">
                <a:latin typeface="Times New Roman" pitchFamily="18" charset="0"/>
                <a:cs typeface="Times New Roman" pitchFamily="18" charset="0"/>
              </a:rPr>
            </a:br>
            <a:r>
              <a:rPr lang="ru-RU" sz="1900" dirty="0">
                <a:latin typeface="Times New Roman" pitchFamily="18" charset="0"/>
                <a:cs typeface="Times New Roman" pitchFamily="18" charset="0"/>
              </a:rPr>
              <a:t>С другой стороны, дошкольник, как по собственной инициативе, так и при помощи взрослого систематически вовлекается в художественную деятельность. Первые рисунки, постижение цветовой гаммы, лепка незамысловатых фигурок, декламация стишков и проигрывание сюжетов – неполный перечень того, что формирует опыт </a:t>
            </a:r>
            <a:r>
              <a:rPr lang="ru-RU" sz="1900" b="1" dirty="0">
                <a:latin typeface="Times New Roman" pitchFamily="18" charset="0"/>
                <a:cs typeface="Times New Roman" pitchFamily="18" charset="0"/>
              </a:rPr>
              <a:t>эстетических умений</a:t>
            </a:r>
            <a:r>
              <a:rPr lang="ru-RU" sz="1900" dirty="0">
                <a:latin typeface="Times New Roman" pitchFamily="18" charset="0"/>
                <a:cs typeface="Times New Roman" pitchFamily="18" charset="0"/>
              </a:rPr>
              <a:t> малыша.</a:t>
            </a:r>
            <a:br>
              <a:rPr lang="ru-RU" sz="1900" dirty="0">
                <a:latin typeface="Times New Roman" pitchFamily="18" charset="0"/>
                <a:cs typeface="Times New Roman" pitchFamily="18" charset="0"/>
              </a:rPr>
            </a:br>
            <a:r>
              <a:rPr lang="ru-RU" sz="1900" dirty="0">
                <a:latin typeface="Times New Roman" pitchFamily="18" charset="0"/>
                <a:cs typeface="Times New Roman" pitchFamily="18" charset="0"/>
              </a:rPr>
              <a:t>Развитие художественной деятельности дошкольников, начиная с первых лет жизни, является необходимым условием формирования гармоничной личности.</a:t>
            </a:r>
            <a:r>
              <a:rPr lang="ru-RU" sz="1600" dirty="0"/>
              <a:t/>
            </a:r>
            <a:br>
              <a:rPr lang="ru-RU" sz="1600" dirty="0"/>
            </a:br>
            <a:endParaRPr lang="ru-RU" sz="16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img2.jp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457200" y="274638"/>
            <a:ext cx="8229600" cy="6322714"/>
          </a:xfrm>
        </p:spPr>
        <p:txBody>
          <a:bodyPr>
            <a:normAutofit/>
          </a:bodyPr>
          <a:lstStyle/>
          <a:p>
            <a:pPr fontAlgn="base"/>
            <a:r>
              <a:rPr lang="ru-RU" sz="2400" b="1" dirty="0">
                <a:latin typeface="Times New Roman" pitchFamily="18" charset="0"/>
                <a:cs typeface="Times New Roman" pitchFamily="18" charset="0"/>
              </a:rPr>
              <a:t>Виды художественной деятельности дошкольников</a:t>
            </a:r>
            <a:r>
              <a:rPr lang="ru-RU" sz="1700" dirty="0">
                <a:latin typeface="Times New Roman" pitchFamily="18" charset="0"/>
                <a:cs typeface="Times New Roman" pitchFamily="18" charset="0"/>
              </a:rPr>
              <a:t/>
            </a:r>
            <a:br>
              <a:rPr lang="ru-RU" sz="1700" dirty="0">
                <a:latin typeface="Times New Roman" pitchFamily="18" charset="0"/>
                <a:cs typeface="Times New Roman" pitchFamily="18" charset="0"/>
              </a:rPr>
            </a:br>
            <a:r>
              <a:rPr lang="ru-RU" sz="1700" dirty="0" smtClean="0">
                <a:latin typeface="Times New Roman" pitchFamily="18" charset="0"/>
                <a:cs typeface="Times New Roman" pitchFamily="18" charset="0"/>
              </a:rPr>
              <a:t/>
            </a:r>
            <a:br>
              <a:rPr lang="ru-RU" sz="1700" dirty="0" smtClean="0">
                <a:latin typeface="Times New Roman" pitchFamily="18" charset="0"/>
                <a:cs typeface="Times New Roman" pitchFamily="18" charset="0"/>
              </a:rPr>
            </a:br>
            <a:r>
              <a:rPr lang="ru-RU" sz="1700" dirty="0" smtClean="0">
                <a:latin typeface="Times New Roman" pitchFamily="18" charset="0"/>
                <a:cs typeface="Times New Roman" pitchFamily="18" charset="0"/>
              </a:rPr>
              <a:t>Художественная </a:t>
            </a:r>
            <a:r>
              <a:rPr lang="ru-RU" sz="1700" dirty="0">
                <a:latin typeface="Times New Roman" pitchFamily="18" charset="0"/>
                <a:cs typeface="Times New Roman" pitchFamily="18" charset="0"/>
              </a:rPr>
              <a:t>и творческая деятельность применительно к дошкольному возрасту подразумевает практически одни и те же виды занятий. Ранее других творческих попыток малыш приобщается к рисованию. Следом идет конструирование различных фигур. С расширением словарного запаса дошкольник не желает оставаться пассивным слушателем детских произведений, а пробует свои силы в изменении сюжета или в исполнении роли понравившегося героя.</a:t>
            </a:r>
            <a:br>
              <a:rPr lang="ru-RU" sz="1700" dirty="0">
                <a:latin typeface="Times New Roman" pitchFamily="18" charset="0"/>
                <a:cs typeface="Times New Roman" pitchFamily="18" charset="0"/>
              </a:rPr>
            </a:br>
            <a:r>
              <a:rPr lang="ru-RU" sz="1700" dirty="0">
                <a:latin typeface="Times New Roman" pitchFamily="18" charset="0"/>
                <a:cs typeface="Times New Roman" pitchFamily="18" charset="0"/>
              </a:rPr>
              <a:t>Следовательно, среди разнообразия творческой деятельности в дошкольный период наибольший удельный вес имеют:</a:t>
            </a:r>
            <a:br>
              <a:rPr lang="ru-RU" sz="1700" dirty="0">
                <a:latin typeface="Times New Roman" pitchFamily="18" charset="0"/>
                <a:cs typeface="Times New Roman" pitchFamily="18" charset="0"/>
              </a:rPr>
            </a:br>
            <a:r>
              <a:rPr lang="ru-RU" sz="1700" dirty="0">
                <a:latin typeface="Times New Roman" pitchFamily="18" charset="0"/>
                <a:cs typeface="Times New Roman" pitchFamily="18" charset="0"/>
              </a:rPr>
              <a:t>Изобразительная</a:t>
            </a:r>
            <a:br>
              <a:rPr lang="ru-RU" sz="1700" dirty="0">
                <a:latin typeface="Times New Roman" pitchFamily="18" charset="0"/>
                <a:cs typeface="Times New Roman" pitchFamily="18" charset="0"/>
              </a:rPr>
            </a:br>
            <a:r>
              <a:rPr lang="ru-RU" sz="1700" dirty="0">
                <a:latin typeface="Times New Roman" pitchFamily="18" charset="0"/>
                <a:cs typeface="Times New Roman" pitchFamily="18" charset="0"/>
              </a:rPr>
              <a:t>Конструктивная</a:t>
            </a:r>
            <a:br>
              <a:rPr lang="ru-RU" sz="1700" dirty="0">
                <a:latin typeface="Times New Roman" pitchFamily="18" charset="0"/>
                <a:cs typeface="Times New Roman" pitchFamily="18" charset="0"/>
              </a:rPr>
            </a:br>
            <a:r>
              <a:rPr lang="ru-RU" sz="1700" dirty="0">
                <a:latin typeface="Times New Roman" pitchFamily="18" charset="0"/>
                <a:cs typeface="Times New Roman" pitchFamily="18" charset="0"/>
              </a:rPr>
              <a:t>Художественно-речевая</a:t>
            </a:r>
            <a:br>
              <a:rPr lang="ru-RU" sz="1700" dirty="0">
                <a:latin typeface="Times New Roman" pitchFamily="18" charset="0"/>
                <a:cs typeface="Times New Roman" pitchFamily="18" charset="0"/>
              </a:rPr>
            </a:br>
            <a:r>
              <a:rPr lang="ru-RU" sz="1700" dirty="0">
                <a:latin typeface="Times New Roman" pitchFamily="18" charset="0"/>
                <a:cs typeface="Times New Roman" pitchFamily="18" charset="0"/>
              </a:rPr>
              <a:t>Музыкально-ритмичная</a:t>
            </a:r>
            <a:br>
              <a:rPr lang="ru-RU" sz="1700" dirty="0">
                <a:latin typeface="Times New Roman" pitchFamily="18" charset="0"/>
                <a:cs typeface="Times New Roman" pitchFamily="18" charset="0"/>
              </a:rPr>
            </a:br>
            <a:r>
              <a:rPr lang="ru-RU" sz="1700" dirty="0">
                <a:latin typeface="Times New Roman" pitchFamily="18" charset="0"/>
                <a:cs typeface="Times New Roman" pitchFamily="18" charset="0"/>
              </a:rPr>
              <a:t>В перечисленных основных видах художественной деятельности дошкольник может практиковаться, ориентируясь исключительно на образец. Но не следует видеть в этом элементарное подражание и отсутствие творческого компонента. Умения и навыки развиваются благодаря тренировкам. Рассмотрим краткую характеристику данных видов деятельности с точки зрения условий для развития детского творчества.</a:t>
            </a:r>
            <a:br>
              <a:rPr lang="ru-RU" sz="1700" dirty="0">
                <a:latin typeface="Times New Roman" pitchFamily="18" charset="0"/>
                <a:cs typeface="Times New Roman" pitchFamily="18" charset="0"/>
              </a:rPr>
            </a:br>
            <a:endParaRPr lang="ru-RU" sz="17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img2.jp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457200" y="274638"/>
            <a:ext cx="8229600" cy="6322714"/>
          </a:xfrm>
        </p:spPr>
        <p:txBody>
          <a:bodyPr>
            <a:normAutofit/>
          </a:bodyPr>
          <a:lstStyle/>
          <a:p>
            <a:pPr fontAlgn="base"/>
            <a:r>
              <a:rPr lang="ru-RU" sz="2400" b="1" dirty="0">
                <a:latin typeface="Times New Roman" pitchFamily="18" charset="0"/>
                <a:cs typeface="Times New Roman" pitchFamily="18" charset="0"/>
              </a:rPr>
              <a:t>Создание образов в конструировании</a:t>
            </a:r>
            <a:r>
              <a:rPr lang="ru-RU" sz="1800" dirty="0">
                <a:latin typeface="Times New Roman" pitchFamily="18" charset="0"/>
                <a:cs typeface="Times New Roman" pitchFamily="18" charset="0"/>
              </a:rPr>
              <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В конструктивной деятельности творчество проявляется на этапе зарождения замысла и в его реализации. Детей часто увлекает сам процесс сборки, особенно с появлением таких габаритных деталей как LEGO. Интересно соединять детали, обнаруживать похожесть с реальными предметами (например, мебелью), обустраивать пространство для игры, иначе использовать уже знакомые образы.</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Творческие дети любят </a:t>
            </a:r>
            <a:r>
              <a:rPr lang="ru-RU" sz="1800" dirty="0">
                <a:latin typeface="Times New Roman" pitchFamily="18" charset="0"/>
                <a:cs typeface="Times New Roman" pitchFamily="18" charset="0"/>
                <a:hlinkClick r:id="rId3"/>
              </a:rPr>
              <a:t>конструировать</a:t>
            </a:r>
            <a:r>
              <a:rPr lang="ru-RU" sz="1800" dirty="0">
                <a:latin typeface="Times New Roman" pitchFamily="18" charset="0"/>
                <a:cs typeface="Times New Roman" pitchFamily="18" charset="0"/>
              </a:rPr>
              <a:t> не по образцу, а в соответствии с собственным замыслом. Старшие дошкольники с интересом ищут новые способы воплощения своих замыслов.</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Идеи исходят от детей, без вмешательства взрослых. В этом возрасте конструирование больше проявляется как самостоятельная творческая деятельность дошкольников.</a:t>
            </a:r>
            <a:br>
              <a:rPr lang="ru-RU" sz="1800" dirty="0">
                <a:latin typeface="Times New Roman" pitchFamily="18" charset="0"/>
                <a:cs typeface="Times New Roman" pitchFamily="18" charset="0"/>
              </a:rPr>
            </a:br>
            <a:r>
              <a:rPr lang="ru-RU" sz="1800" dirty="0">
                <a:latin typeface="Times New Roman" pitchFamily="18" charset="0"/>
                <a:cs typeface="Times New Roman" pitchFamily="18" charset="0"/>
              </a:rPr>
              <a:t>Художественное конструирование из бумаги, наоборот, реализуется не только по инициативе взрослого, но и при его активном участии. Создание любой бумажной модели – это творчество по образцу. Причем, повторяется каждое действие. Только так получится соответствующий результат. В этом виде деятельности дошкольник развивает творческие способности, придумывая характер образов: что получилось, как использовать.</a:t>
            </a:r>
            <a:br>
              <a:rPr lang="ru-RU" sz="1800" dirty="0">
                <a:latin typeface="Times New Roman" pitchFamily="18" charset="0"/>
                <a:cs typeface="Times New Roman" pitchFamily="18" charset="0"/>
              </a:rPr>
            </a:br>
            <a:endParaRPr lang="ru-RU" sz="18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descr="http://900igr.net/up/datas/254874/002.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026" name="Picture 2" descr="https://cf2.ppt-online.org/files2/slide/z/zKCEPDMvTFlc8npbLRj4u3XoHxQWO0VwJh79siZe6S/slide-3.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 y="0"/>
            <a:ext cx="9144000" cy="68580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2365589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descr="https://cf2.ppt-online.org/files2/slide/n/nzvCj6wlkMgpSJB4TEsbK9f3hNi2qH7RWAXIGZFdY0/slide-26.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0"/>
            <a:ext cx="9144000" cy="789349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1037328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s1200.jpg"/>
          <p:cNvPicPr>
            <a:picLocks noChangeAspect="1"/>
          </p:cNvPicPr>
          <p:nvPr/>
        </p:nvPicPr>
        <p:blipFill>
          <a:blip r:embed="rId2" cstate="print"/>
          <a:stretch>
            <a:fillRect/>
          </a:stretch>
        </p:blipFill>
        <p:spPr>
          <a:xfrm>
            <a:off x="0" y="0"/>
            <a:ext cx="9143999" cy="6858000"/>
          </a:xfrm>
          <a:prstGeom prst="rect">
            <a:avLst/>
          </a:prstGeom>
        </p:spPr>
      </p:pic>
      <p:sp>
        <p:nvSpPr>
          <p:cNvPr id="2" name="Заголовок 1"/>
          <p:cNvSpPr>
            <a:spLocks noGrp="1"/>
          </p:cNvSpPr>
          <p:nvPr>
            <p:ph type="title"/>
          </p:nvPr>
        </p:nvSpPr>
        <p:spPr>
          <a:xfrm>
            <a:off x="1475656" y="274638"/>
            <a:ext cx="6048672" cy="4954562"/>
          </a:xfrm>
        </p:spPr>
        <p:txBody>
          <a:bodyPr>
            <a:normAutofit/>
          </a:bodyPr>
          <a:lstStyle/>
          <a:p>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ru-RU" sz="2400" b="1" dirty="0" smtClean="0">
                <a:latin typeface="Times New Roman" pitchFamily="18" charset="0"/>
                <a:cs typeface="Times New Roman" pitchFamily="18" charset="0"/>
              </a:rPr>
              <a:t>Ожидаемые </a:t>
            </a:r>
            <a:r>
              <a:rPr lang="ru-RU" sz="2400" b="1" dirty="0" smtClean="0">
                <a:latin typeface="Times New Roman" pitchFamily="18" charset="0"/>
                <a:cs typeface="Times New Roman" pitchFamily="18" charset="0"/>
              </a:rPr>
              <a:t>результаты: </a:t>
            </a:r>
            <a:r>
              <a:rPr lang="ru-RU" sz="2400" b="1" dirty="0" smtClean="0">
                <a:latin typeface="Times New Roman" pitchFamily="18" charset="0"/>
                <a:cs typeface="Times New Roman" pitchFamily="18" charset="0"/>
              </a:rPr>
              <a:t/>
            </a:r>
            <a:br>
              <a:rPr lang="ru-RU" sz="2400" b="1"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1</a:t>
            </a:r>
            <a:r>
              <a:rPr lang="ru-RU" sz="2400" dirty="0" smtClean="0">
                <a:latin typeface="Times New Roman" pitchFamily="18" charset="0"/>
                <a:cs typeface="Times New Roman" pitchFamily="18" charset="0"/>
              </a:rPr>
              <a:t>. Ребенок создает конструкции из разных видов конструкторов по собственному желанию. </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2</a:t>
            </a:r>
            <a:r>
              <a:rPr lang="ru-RU" sz="2400" dirty="0" smtClean="0">
                <a:latin typeface="Times New Roman" pitchFamily="18" charset="0"/>
                <a:cs typeface="Times New Roman" pitchFamily="18" charset="0"/>
              </a:rPr>
              <a:t>. Применяет разные средства для достижения результата (схемы, модели, рисунки, образцы</a:t>
            </a:r>
            <a:r>
              <a:rPr lang="ru-RU" sz="2400" dirty="0" smtClean="0">
                <a:latin typeface="Times New Roman" pitchFamily="18" charset="0"/>
                <a:cs typeface="Times New Roman" pitchFamily="18" charset="0"/>
              </a:rPr>
              <a:t>).</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3. Стремиться стать участником коллективной сюжетно-ролевой игры с использованием поделок из различных видов конструктора.</a:t>
            </a:r>
            <a:endParaRPr lang="ru-RU" sz="24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descr="My-Design.jpg"/>
          <p:cNvPicPr>
            <a:picLocks noChangeAspect="1"/>
          </p:cNvPicPr>
          <p:nvPr/>
        </p:nvPicPr>
        <p:blipFill>
          <a:blip r:embed="rId2" cstate="print"/>
          <a:stretch>
            <a:fillRect/>
          </a:stretch>
        </p:blipFill>
        <p:spPr>
          <a:xfrm>
            <a:off x="-73024" y="0"/>
            <a:ext cx="9397552" cy="6858000"/>
          </a:xfrm>
          <a:prstGeom prst="rect">
            <a:avLst/>
          </a:prstGeom>
        </p:spPr>
      </p:pic>
      <p:pic>
        <p:nvPicPr>
          <p:cNvPr id="8" name="Рисунок 7" descr="DSC05738.JPG"/>
          <p:cNvPicPr>
            <a:picLocks noChangeAspect="1"/>
          </p:cNvPicPr>
          <p:nvPr/>
        </p:nvPicPr>
        <p:blipFill>
          <a:blip r:embed="rId3" cstate="print"/>
          <a:stretch>
            <a:fillRect/>
          </a:stretch>
        </p:blipFill>
        <p:spPr>
          <a:xfrm>
            <a:off x="251520" y="188640"/>
            <a:ext cx="3744416" cy="4752528"/>
          </a:xfrm>
          <a:prstGeom prst="rect">
            <a:avLst/>
          </a:prstGeom>
        </p:spPr>
      </p:pic>
      <p:pic>
        <p:nvPicPr>
          <p:cNvPr id="9" name="Рисунок 8" descr="img11 (2).jpg"/>
          <p:cNvPicPr>
            <a:picLocks noChangeAspect="1"/>
          </p:cNvPicPr>
          <p:nvPr/>
        </p:nvPicPr>
        <p:blipFill>
          <a:blip r:embed="rId4" cstate="print"/>
          <a:stretch>
            <a:fillRect/>
          </a:stretch>
        </p:blipFill>
        <p:spPr>
          <a:xfrm>
            <a:off x="4716016" y="0"/>
            <a:ext cx="4067944" cy="4680520"/>
          </a:xfrm>
          <a:prstGeom prst="rect">
            <a:avLst/>
          </a:prstGeom>
        </p:spPr>
      </p:pic>
      <p:pic>
        <p:nvPicPr>
          <p:cNvPr id="5" name="Рисунок 4" descr="img11.jpg"/>
          <p:cNvPicPr>
            <a:picLocks noChangeAspect="1"/>
          </p:cNvPicPr>
          <p:nvPr/>
        </p:nvPicPr>
        <p:blipFill>
          <a:blip r:embed="rId5" cstate="print"/>
          <a:stretch>
            <a:fillRect/>
          </a:stretch>
        </p:blipFill>
        <p:spPr>
          <a:xfrm>
            <a:off x="4860032" y="4437112"/>
            <a:ext cx="3744416" cy="2232248"/>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My-Design.jp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457200" y="0"/>
            <a:ext cx="8229600" cy="620688"/>
          </a:xfrm>
        </p:spPr>
        <p:txBody>
          <a:bodyPr>
            <a:normAutofit/>
          </a:bodyPr>
          <a:lstStyle/>
          <a:p>
            <a:r>
              <a:rPr lang="ru-RU" sz="2400" dirty="0" smtClean="0">
                <a:latin typeface="Times New Roman" pitchFamily="18" charset="0"/>
                <a:cs typeface="Times New Roman" pitchFamily="18" charset="0"/>
              </a:rPr>
              <a:t>Конструктор «</a:t>
            </a:r>
            <a:r>
              <a:rPr lang="ru-RU" sz="2400" dirty="0" err="1" smtClean="0">
                <a:latin typeface="Times New Roman" pitchFamily="18" charset="0"/>
                <a:cs typeface="Times New Roman" pitchFamily="18" charset="0"/>
              </a:rPr>
              <a:t>Лего</a:t>
            </a:r>
            <a:r>
              <a:rPr lang="ru-RU" sz="2400" dirty="0" smtClean="0">
                <a:latin typeface="Times New Roman" pitchFamily="18" charset="0"/>
                <a:cs typeface="Times New Roman" pitchFamily="18" charset="0"/>
              </a:rPr>
              <a:t>» крупный</a:t>
            </a:r>
            <a:endParaRPr lang="ru-RU" sz="2400" dirty="0">
              <a:latin typeface="Times New Roman" pitchFamily="18" charset="0"/>
              <a:cs typeface="Times New Roman" pitchFamily="18" charset="0"/>
            </a:endParaRPr>
          </a:p>
        </p:txBody>
      </p:sp>
      <p:pic>
        <p:nvPicPr>
          <p:cNvPr id="3" name="Рисунок 2" descr="DSC05390.JPG"/>
          <p:cNvPicPr>
            <a:picLocks noChangeAspect="1"/>
          </p:cNvPicPr>
          <p:nvPr/>
        </p:nvPicPr>
        <p:blipFill>
          <a:blip r:embed="rId3" cstate="print"/>
          <a:stretch>
            <a:fillRect/>
          </a:stretch>
        </p:blipFill>
        <p:spPr>
          <a:xfrm>
            <a:off x="755576" y="980728"/>
            <a:ext cx="3672408" cy="4032448"/>
          </a:xfrm>
          <a:prstGeom prst="rect">
            <a:avLst/>
          </a:prstGeom>
        </p:spPr>
      </p:pic>
      <p:pic>
        <p:nvPicPr>
          <p:cNvPr id="4" name="Рисунок 3" descr="DSC05391.JPG"/>
          <p:cNvPicPr>
            <a:picLocks noChangeAspect="1"/>
          </p:cNvPicPr>
          <p:nvPr/>
        </p:nvPicPr>
        <p:blipFill>
          <a:blip r:embed="rId4" cstate="print"/>
          <a:stretch>
            <a:fillRect/>
          </a:stretch>
        </p:blipFill>
        <p:spPr>
          <a:xfrm>
            <a:off x="4788024" y="980728"/>
            <a:ext cx="3600400" cy="4032448"/>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 name="Рисунок 2" descr="1053206574.jpeg"/>
          <p:cNvPicPr>
            <a:picLocks noChangeAspect="1"/>
          </p:cNvPicPr>
          <p:nvPr/>
        </p:nvPicPr>
        <p:blipFill>
          <a:blip r:embed="rId2" cstate="print"/>
          <a:stretch>
            <a:fillRect/>
          </a:stretch>
        </p:blipFill>
        <p:spPr>
          <a:xfrm>
            <a:off x="0" y="0"/>
            <a:ext cx="9144000" cy="6858000"/>
          </a:xfrm>
          <a:prstGeom prst="rect">
            <a:avLst/>
          </a:prstGeom>
        </p:spPr>
      </p:pic>
      <p:pic>
        <p:nvPicPr>
          <p:cNvPr id="4" name="Рисунок 3" descr="DSC05739.JPG"/>
          <p:cNvPicPr>
            <a:picLocks noChangeAspect="1"/>
          </p:cNvPicPr>
          <p:nvPr/>
        </p:nvPicPr>
        <p:blipFill>
          <a:blip r:embed="rId3" cstate="print"/>
          <a:stretch>
            <a:fillRect/>
          </a:stretch>
        </p:blipFill>
        <p:spPr>
          <a:xfrm>
            <a:off x="539552" y="3501008"/>
            <a:ext cx="3744416" cy="3024337"/>
          </a:xfrm>
          <a:prstGeom prst="rect">
            <a:avLst/>
          </a:prstGeom>
        </p:spPr>
      </p:pic>
      <p:pic>
        <p:nvPicPr>
          <p:cNvPr id="5" name="Рисунок 4" descr="DSC05740.JPG"/>
          <p:cNvPicPr>
            <a:picLocks noChangeAspect="1"/>
          </p:cNvPicPr>
          <p:nvPr/>
        </p:nvPicPr>
        <p:blipFill>
          <a:blip r:embed="rId4" cstate="print"/>
          <a:stretch>
            <a:fillRect/>
          </a:stretch>
        </p:blipFill>
        <p:spPr>
          <a:xfrm>
            <a:off x="4644008" y="3501008"/>
            <a:ext cx="3888432" cy="3024337"/>
          </a:xfrm>
          <a:prstGeom prst="rect">
            <a:avLst/>
          </a:prstGeom>
        </p:spPr>
      </p:pic>
      <p:pic>
        <p:nvPicPr>
          <p:cNvPr id="6" name="Рисунок 5" descr="DSC05755.JPG"/>
          <p:cNvPicPr>
            <a:picLocks noChangeAspect="1"/>
          </p:cNvPicPr>
          <p:nvPr/>
        </p:nvPicPr>
        <p:blipFill>
          <a:blip r:embed="rId5" cstate="print"/>
          <a:stretch>
            <a:fillRect/>
          </a:stretch>
        </p:blipFill>
        <p:spPr>
          <a:xfrm>
            <a:off x="539552" y="404664"/>
            <a:ext cx="3672408" cy="2924944"/>
          </a:xfrm>
          <a:prstGeom prst="rect">
            <a:avLst/>
          </a:prstGeom>
        </p:spPr>
      </p:pic>
      <p:pic>
        <p:nvPicPr>
          <p:cNvPr id="7" name="Рисунок 6" descr="DSC05762.JPG"/>
          <p:cNvPicPr>
            <a:picLocks noChangeAspect="1"/>
          </p:cNvPicPr>
          <p:nvPr/>
        </p:nvPicPr>
        <p:blipFill>
          <a:blip r:embed="rId6" cstate="print"/>
          <a:stretch>
            <a:fillRect/>
          </a:stretch>
        </p:blipFill>
        <p:spPr>
          <a:xfrm>
            <a:off x="4644008" y="404664"/>
            <a:ext cx="3888433" cy="288032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 name="Рисунок 2" descr="1053206574.jpeg"/>
          <p:cNvPicPr>
            <a:picLocks noChangeAspect="1"/>
          </p:cNvPicPr>
          <p:nvPr/>
        </p:nvPicPr>
        <p:blipFill>
          <a:blip r:embed="rId2" cstate="print"/>
          <a:stretch>
            <a:fillRect/>
          </a:stretch>
        </p:blipFill>
        <p:spPr>
          <a:xfrm>
            <a:off x="0" y="0"/>
            <a:ext cx="9144000" cy="6858000"/>
          </a:xfrm>
          <a:prstGeom prst="rect">
            <a:avLst/>
          </a:prstGeom>
        </p:spPr>
      </p:pic>
      <p:pic>
        <p:nvPicPr>
          <p:cNvPr id="4" name="Рисунок 3" descr="DSC05765.JPG"/>
          <p:cNvPicPr>
            <a:picLocks noChangeAspect="1"/>
          </p:cNvPicPr>
          <p:nvPr/>
        </p:nvPicPr>
        <p:blipFill>
          <a:blip r:embed="rId3" cstate="print"/>
          <a:stretch>
            <a:fillRect/>
          </a:stretch>
        </p:blipFill>
        <p:spPr>
          <a:xfrm rot="21239280">
            <a:off x="820932" y="3606054"/>
            <a:ext cx="3528392" cy="2808313"/>
          </a:xfrm>
          <a:prstGeom prst="rect">
            <a:avLst/>
          </a:prstGeom>
        </p:spPr>
      </p:pic>
      <p:pic>
        <p:nvPicPr>
          <p:cNvPr id="5" name="Рисунок 4" descr="DSC05783.JPG"/>
          <p:cNvPicPr>
            <a:picLocks noChangeAspect="1"/>
          </p:cNvPicPr>
          <p:nvPr/>
        </p:nvPicPr>
        <p:blipFill>
          <a:blip r:embed="rId4" cstate="print"/>
          <a:stretch>
            <a:fillRect/>
          </a:stretch>
        </p:blipFill>
        <p:spPr>
          <a:xfrm rot="622305">
            <a:off x="5076056" y="3429000"/>
            <a:ext cx="3219822" cy="3068960"/>
          </a:xfrm>
          <a:prstGeom prst="rect">
            <a:avLst/>
          </a:prstGeom>
        </p:spPr>
      </p:pic>
      <p:pic>
        <p:nvPicPr>
          <p:cNvPr id="7" name="Рисунок 6" descr="DSC05750.JPG"/>
          <p:cNvPicPr>
            <a:picLocks noChangeAspect="1"/>
          </p:cNvPicPr>
          <p:nvPr/>
        </p:nvPicPr>
        <p:blipFill>
          <a:blip r:embed="rId5" cstate="print"/>
          <a:stretch>
            <a:fillRect/>
          </a:stretch>
        </p:blipFill>
        <p:spPr>
          <a:xfrm rot="324578">
            <a:off x="4979949" y="491223"/>
            <a:ext cx="3491880" cy="2708920"/>
          </a:xfrm>
          <a:prstGeom prst="rect">
            <a:avLst/>
          </a:prstGeom>
        </p:spPr>
      </p:pic>
      <p:pic>
        <p:nvPicPr>
          <p:cNvPr id="8" name="Рисунок 7" descr="DSC05743.JPG"/>
          <p:cNvPicPr>
            <a:picLocks noChangeAspect="1"/>
          </p:cNvPicPr>
          <p:nvPr/>
        </p:nvPicPr>
        <p:blipFill>
          <a:blip r:embed="rId6" cstate="print"/>
          <a:stretch>
            <a:fillRect/>
          </a:stretch>
        </p:blipFill>
        <p:spPr>
          <a:xfrm rot="21178877">
            <a:off x="611560" y="476672"/>
            <a:ext cx="3672408" cy="292494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1053206574.jpe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3635896" y="274638"/>
            <a:ext cx="2160240" cy="1498178"/>
          </a:xfrm>
        </p:spPr>
        <p:txBody>
          <a:bodyPr>
            <a:normAutofit/>
          </a:bodyPr>
          <a:lstStyle/>
          <a:p>
            <a:r>
              <a:rPr lang="ru-RU" sz="2000" b="1" dirty="0" smtClean="0">
                <a:latin typeface="Times New Roman" pitchFamily="18" charset="0"/>
                <a:cs typeface="Times New Roman" pitchFamily="18" charset="0"/>
              </a:rPr>
              <a:t>Кручу, верчу,</a:t>
            </a:r>
            <a:br>
              <a:rPr lang="ru-RU" sz="2000" b="1" dirty="0" smtClean="0">
                <a:latin typeface="Times New Roman" pitchFamily="18" charset="0"/>
                <a:cs typeface="Times New Roman" pitchFamily="18" charset="0"/>
              </a:rPr>
            </a:br>
            <a:r>
              <a:rPr lang="ru-RU" sz="2000" b="1" dirty="0" smtClean="0">
                <a:latin typeface="Times New Roman" pitchFamily="18" charset="0"/>
                <a:cs typeface="Times New Roman" pitchFamily="18" charset="0"/>
              </a:rPr>
              <a:t>конструировать хочу</a:t>
            </a:r>
            <a:endParaRPr lang="ru-RU" sz="2000" b="1" dirty="0">
              <a:latin typeface="Times New Roman" pitchFamily="18" charset="0"/>
              <a:cs typeface="Times New Roman" pitchFamily="18" charset="0"/>
            </a:endParaRPr>
          </a:p>
        </p:txBody>
      </p:sp>
      <p:pic>
        <p:nvPicPr>
          <p:cNvPr id="3" name="Рисунок 2" descr="DSC04890.JPG"/>
          <p:cNvPicPr>
            <a:picLocks noChangeAspect="1"/>
          </p:cNvPicPr>
          <p:nvPr/>
        </p:nvPicPr>
        <p:blipFill>
          <a:blip r:embed="rId3" cstate="print"/>
          <a:stretch>
            <a:fillRect/>
          </a:stretch>
        </p:blipFill>
        <p:spPr>
          <a:xfrm rot="21139110">
            <a:off x="789522" y="3488624"/>
            <a:ext cx="3240360" cy="2880320"/>
          </a:xfrm>
          <a:prstGeom prst="rect">
            <a:avLst/>
          </a:prstGeom>
        </p:spPr>
      </p:pic>
      <p:pic>
        <p:nvPicPr>
          <p:cNvPr id="5" name="Рисунок 4" descr="DSC05772.JPG"/>
          <p:cNvPicPr>
            <a:picLocks noChangeAspect="1"/>
          </p:cNvPicPr>
          <p:nvPr/>
        </p:nvPicPr>
        <p:blipFill>
          <a:blip r:embed="rId4" cstate="print"/>
          <a:stretch>
            <a:fillRect/>
          </a:stretch>
        </p:blipFill>
        <p:spPr>
          <a:xfrm rot="863159">
            <a:off x="5020768" y="3372223"/>
            <a:ext cx="3384376" cy="2880320"/>
          </a:xfrm>
          <a:prstGeom prst="rect">
            <a:avLst/>
          </a:prstGeom>
        </p:spPr>
      </p:pic>
      <p:pic>
        <p:nvPicPr>
          <p:cNvPr id="6" name="Рисунок 5" descr="DSC05781.JPG"/>
          <p:cNvPicPr>
            <a:picLocks noChangeAspect="1"/>
          </p:cNvPicPr>
          <p:nvPr/>
        </p:nvPicPr>
        <p:blipFill>
          <a:blip r:embed="rId5" cstate="print"/>
          <a:stretch>
            <a:fillRect/>
          </a:stretch>
        </p:blipFill>
        <p:spPr>
          <a:xfrm rot="20603355">
            <a:off x="504882" y="436011"/>
            <a:ext cx="3456384" cy="2780928"/>
          </a:xfrm>
          <a:prstGeom prst="rect">
            <a:avLst/>
          </a:prstGeom>
        </p:spPr>
      </p:pic>
      <p:pic>
        <p:nvPicPr>
          <p:cNvPr id="7" name="Рисунок 6" descr="DSC05771.JPG"/>
          <p:cNvPicPr>
            <a:picLocks noChangeAspect="1"/>
          </p:cNvPicPr>
          <p:nvPr/>
        </p:nvPicPr>
        <p:blipFill>
          <a:blip r:embed="rId6" cstate="print"/>
          <a:stretch>
            <a:fillRect/>
          </a:stretch>
        </p:blipFill>
        <p:spPr>
          <a:xfrm rot="462916">
            <a:off x="5508104" y="260648"/>
            <a:ext cx="3075806" cy="2808312"/>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descr="1053206574.jpe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1403648" y="274638"/>
            <a:ext cx="6480720" cy="490066"/>
          </a:xfrm>
        </p:spPr>
        <p:txBody>
          <a:bodyPr>
            <a:noAutofit/>
          </a:bodyPr>
          <a:lstStyle/>
          <a:p>
            <a:r>
              <a:rPr lang="ru-RU" sz="2800" dirty="0" smtClean="0">
                <a:latin typeface="Times New Roman" pitchFamily="18" charset="0"/>
                <a:cs typeface="Times New Roman" pitchFamily="18" charset="0"/>
              </a:rPr>
              <a:t>Магнитный конструктор</a:t>
            </a:r>
            <a:endParaRPr lang="ru-RU" sz="2800" dirty="0">
              <a:latin typeface="Times New Roman" pitchFamily="18" charset="0"/>
              <a:cs typeface="Times New Roman" pitchFamily="18" charset="0"/>
            </a:endParaRPr>
          </a:p>
        </p:txBody>
      </p:sp>
      <p:pic>
        <p:nvPicPr>
          <p:cNvPr id="3" name="Рисунок 2" descr="DSC05749.JPG"/>
          <p:cNvPicPr>
            <a:picLocks noChangeAspect="1"/>
          </p:cNvPicPr>
          <p:nvPr/>
        </p:nvPicPr>
        <p:blipFill>
          <a:blip r:embed="rId3" cstate="print"/>
          <a:stretch>
            <a:fillRect/>
          </a:stretch>
        </p:blipFill>
        <p:spPr>
          <a:xfrm>
            <a:off x="611560" y="764704"/>
            <a:ext cx="3600400" cy="2808313"/>
          </a:xfrm>
          <a:prstGeom prst="rect">
            <a:avLst/>
          </a:prstGeom>
        </p:spPr>
      </p:pic>
      <p:pic>
        <p:nvPicPr>
          <p:cNvPr id="5" name="Рисунок 4" descr="DSC05752.JPG"/>
          <p:cNvPicPr>
            <a:picLocks noChangeAspect="1"/>
          </p:cNvPicPr>
          <p:nvPr/>
        </p:nvPicPr>
        <p:blipFill>
          <a:blip r:embed="rId4" cstate="print"/>
          <a:stretch>
            <a:fillRect/>
          </a:stretch>
        </p:blipFill>
        <p:spPr>
          <a:xfrm>
            <a:off x="4788024" y="3717032"/>
            <a:ext cx="3744416" cy="2880321"/>
          </a:xfrm>
          <a:prstGeom prst="rect">
            <a:avLst/>
          </a:prstGeom>
        </p:spPr>
      </p:pic>
      <p:pic>
        <p:nvPicPr>
          <p:cNvPr id="6" name="Рисунок 5" descr="DSC05760.JPG"/>
          <p:cNvPicPr>
            <a:picLocks noChangeAspect="1"/>
          </p:cNvPicPr>
          <p:nvPr/>
        </p:nvPicPr>
        <p:blipFill>
          <a:blip r:embed="rId5" cstate="print"/>
          <a:stretch>
            <a:fillRect/>
          </a:stretch>
        </p:blipFill>
        <p:spPr>
          <a:xfrm>
            <a:off x="539552" y="3717032"/>
            <a:ext cx="3672408" cy="2852936"/>
          </a:xfrm>
          <a:prstGeom prst="rect">
            <a:avLst/>
          </a:prstGeom>
        </p:spPr>
      </p:pic>
      <p:pic>
        <p:nvPicPr>
          <p:cNvPr id="7" name="Рисунок 6" descr="DSC05763.JPG"/>
          <p:cNvPicPr>
            <a:picLocks noChangeAspect="1"/>
          </p:cNvPicPr>
          <p:nvPr/>
        </p:nvPicPr>
        <p:blipFill>
          <a:blip r:embed="rId6" cstate="print"/>
          <a:stretch>
            <a:fillRect/>
          </a:stretch>
        </p:blipFill>
        <p:spPr>
          <a:xfrm>
            <a:off x="4860032" y="764704"/>
            <a:ext cx="3528392" cy="2808312"/>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1053206574.jpe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4644008" y="692696"/>
            <a:ext cx="3672408" cy="724942"/>
          </a:xfrm>
        </p:spPr>
        <p:txBody>
          <a:bodyPr>
            <a:normAutofit fontScale="90000"/>
          </a:bodyPr>
          <a:lstStyle/>
          <a:p>
            <a:r>
              <a:rPr lang="ru-RU" sz="2000" dirty="0" smtClean="0">
                <a:latin typeface="Times New Roman" panose="02020603050405020304" pitchFamily="18" charset="0"/>
                <a:cs typeface="Times New Roman" panose="02020603050405020304" pitchFamily="18" charset="0"/>
              </a:rPr>
              <a:t>Волшебные магнитные палочки. Конструировать из них очень интересно. </a:t>
            </a:r>
            <a:endParaRPr lang="ru-RU" sz="2000" dirty="0">
              <a:latin typeface="Times New Roman" panose="02020603050405020304" pitchFamily="18" charset="0"/>
              <a:cs typeface="Times New Roman" panose="02020603050405020304" pitchFamily="18" charset="0"/>
            </a:endParaRPr>
          </a:p>
        </p:txBody>
      </p:sp>
      <p:pic>
        <p:nvPicPr>
          <p:cNvPr id="4" name="Рисунок 3" descr="DSC05759.JPG"/>
          <p:cNvPicPr>
            <a:picLocks noChangeAspect="1"/>
          </p:cNvPicPr>
          <p:nvPr/>
        </p:nvPicPr>
        <p:blipFill>
          <a:blip r:embed="rId3" cstate="print"/>
          <a:stretch>
            <a:fillRect/>
          </a:stretch>
        </p:blipFill>
        <p:spPr>
          <a:xfrm>
            <a:off x="683568" y="3356992"/>
            <a:ext cx="3698834" cy="3096344"/>
          </a:xfrm>
          <a:prstGeom prst="rect">
            <a:avLst/>
          </a:prstGeom>
        </p:spPr>
      </p:pic>
      <p:pic>
        <p:nvPicPr>
          <p:cNvPr id="5" name="Рисунок 4" descr="DSC05764.JPG"/>
          <p:cNvPicPr>
            <a:picLocks noChangeAspect="1"/>
          </p:cNvPicPr>
          <p:nvPr/>
        </p:nvPicPr>
        <p:blipFill>
          <a:blip r:embed="rId4" cstate="print"/>
          <a:stretch>
            <a:fillRect/>
          </a:stretch>
        </p:blipFill>
        <p:spPr>
          <a:xfrm>
            <a:off x="4788024" y="3284984"/>
            <a:ext cx="3672408" cy="3212975"/>
          </a:xfrm>
          <a:prstGeom prst="rect">
            <a:avLst/>
          </a:prstGeom>
        </p:spPr>
      </p:pic>
      <p:pic>
        <p:nvPicPr>
          <p:cNvPr id="6" name="Рисунок 5" descr="DSC05751.JPG"/>
          <p:cNvPicPr>
            <a:picLocks noChangeAspect="1"/>
          </p:cNvPicPr>
          <p:nvPr/>
        </p:nvPicPr>
        <p:blipFill>
          <a:blip r:embed="rId5" cstate="print"/>
          <a:stretch>
            <a:fillRect/>
          </a:stretch>
        </p:blipFill>
        <p:spPr>
          <a:xfrm>
            <a:off x="611560" y="404664"/>
            <a:ext cx="3816424" cy="288032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 name="Рисунок 2" descr="1053206574.jpeg"/>
          <p:cNvPicPr>
            <a:picLocks noChangeAspect="1"/>
          </p:cNvPicPr>
          <p:nvPr/>
        </p:nvPicPr>
        <p:blipFill>
          <a:blip r:embed="rId2" cstate="print"/>
          <a:stretch>
            <a:fillRect/>
          </a:stretch>
        </p:blipFill>
        <p:spPr>
          <a:xfrm>
            <a:off x="0" y="0"/>
            <a:ext cx="9144000" cy="6858000"/>
          </a:xfrm>
          <a:prstGeom prst="rect">
            <a:avLst/>
          </a:prstGeom>
        </p:spPr>
      </p:pic>
      <p:pic>
        <p:nvPicPr>
          <p:cNvPr id="6" name="Рисунок 5" descr="DSC05776.JPG"/>
          <p:cNvPicPr>
            <a:picLocks noChangeAspect="1"/>
          </p:cNvPicPr>
          <p:nvPr/>
        </p:nvPicPr>
        <p:blipFill>
          <a:blip r:embed="rId3" cstate="print"/>
          <a:stretch>
            <a:fillRect/>
          </a:stretch>
        </p:blipFill>
        <p:spPr>
          <a:xfrm rot="21213018">
            <a:off x="611560" y="3645024"/>
            <a:ext cx="4067944" cy="2564904"/>
          </a:xfrm>
          <a:prstGeom prst="rect">
            <a:avLst/>
          </a:prstGeom>
        </p:spPr>
      </p:pic>
      <p:pic>
        <p:nvPicPr>
          <p:cNvPr id="7" name="Рисунок 6" descr="DSC05784.JPG"/>
          <p:cNvPicPr>
            <a:picLocks noChangeAspect="1"/>
          </p:cNvPicPr>
          <p:nvPr/>
        </p:nvPicPr>
        <p:blipFill>
          <a:blip r:embed="rId4" cstate="print"/>
          <a:stretch>
            <a:fillRect/>
          </a:stretch>
        </p:blipFill>
        <p:spPr>
          <a:xfrm rot="980550">
            <a:off x="5101508" y="3557252"/>
            <a:ext cx="3347864" cy="2708920"/>
          </a:xfrm>
          <a:prstGeom prst="rect">
            <a:avLst/>
          </a:prstGeom>
        </p:spPr>
      </p:pic>
      <p:pic>
        <p:nvPicPr>
          <p:cNvPr id="8" name="Рисунок 7" descr="DSC05789.JPG"/>
          <p:cNvPicPr>
            <a:picLocks noChangeAspect="1"/>
          </p:cNvPicPr>
          <p:nvPr/>
        </p:nvPicPr>
        <p:blipFill>
          <a:blip r:embed="rId5" cstate="print"/>
          <a:stretch>
            <a:fillRect/>
          </a:stretch>
        </p:blipFill>
        <p:spPr>
          <a:xfrm rot="742413">
            <a:off x="4908337" y="565295"/>
            <a:ext cx="3147814" cy="2808312"/>
          </a:xfrm>
          <a:prstGeom prst="rect">
            <a:avLst/>
          </a:prstGeom>
        </p:spPr>
      </p:pic>
      <p:pic>
        <p:nvPicPr>
          <p:cNvPr id="9" name="Рисунок 8" descr="DSC05777.JPG"/>
          <p:cNvPicPr>
            <a:picLocks noChangeAspect="1"/>
          </p:cNvPicPr>
          <p:nvPr/>
        </p:nvPicPr>
        <p:blipFill>
          <a:blip r:embed="rId6" cstate="print"/>
          <a:stretch>
            <a:fillRect/>
          </a:stretch>
        </p:blipFill>
        <p:spPr>
          <a:xfrm rot="20960844">
            <a:off x="683568" y="332656"/>
            <a:ext cx="3240360" cy="3024336"/>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 name="Рисунок 2" descr="1053206574.jpeg"/>
          <p:cNvPicPr>
            <a:picLocks noChangeAspect="1"/>
          </p:cNvPicPr>
          <p:nvPr/>
        </p:nvPicPr>
        <p:blipFill>
          <a:blip r:embed="rId2" cstate="print"/>
          <a:stretch>
            <a:fillRect/>
          </a:stretch>
        </p:blipFill>
        <p:spPr>
          <a:xfrm>
            <a:off x="0" y="0"/>
            <a:ext cx="9144000" cy="6858000"/>
          </a:xfrm>
          <a:prstGeom prst="rect">
            <a:avLst/>
          </a:prstGeom>
        </p:spPr>
      </p:pic>
      <p:pic>
        <p:nvPicPr>
          <p:cNvPr id="4" name="Рисунок 3" descr="DSC05791.JPG"/>
          <p:cNvPicPr>
            <a:picLocks noChangeAspect="1"/>
          </p:cNvPicPr>
          <p:nvPr/>
        </p:nvPicPr>
        <p:blipFill>
          <a:blip r:embed="rId3" cstate="print"/>
          <a:stretch>
            <a:fillRect/>
          </a:stretch>
        </p:blipFill>
        <p:spPr>
          <a:xfrm rot="396898">
            <a:off x="4572000" y="3573016"/>
            <a:ext cx="3816424" cy="2880320"/>
          </a:xfrm>
          <a:prstGeom prst="rect">
            <a:avLst/>
          </a:prstGeom>
        </p:spPr>
      </p:pic>
      <p:pic>
        <p:nvPicPr>
          <p:cNvPr id="5" name="Рисунок 4" descr="DSC05787.JPG"/>
          <p:cNvPicPr>
            <a:picLocks noChangeAspect="1"/>
          </p:cNvPicPr>
          <p:nvPr/>
        </p:nvPicPr>
        <p:blipFill>
          <a:blip r:embed="rId4" cstate="print"/>
          <a:stretch>
            <a:fillRect/>
          </a:stretch>
        </p:blipFill>
        <p:spPr>
          <a:xfrm rot="561183">
            <a:off x="5148064" y="332656"/>
            <a:ext cx="3147814" cy="3068960"/>
          </a:xfrm>
          <a:prstGeom prst="rect">
            <a:avLst/>
          </a:prstGeom>
        </p:spPr>
      </p:pic>
      <p:pic>
        <p:nvPicPr>
          <p:cNvPr id="6" name="Рисунок 5" descr="DSC05792.JPG"/>
          <p:cNvPicPr>
            <a:picLocks noChangeAspect="1"/>
          </p:cNvPicPr>
          <p:nvPr/>
        </p:nvPicPr>
        <p:blipFill>
          <a:blip r:embed="rId5" cstate="print"/>
          <a:stretch>
            <a:fillRect/>
          </a:stretch>
        </p:blipFill>
        <p:spPr>
          <a:xfrm rot="21357389">
            <a:off x="755576" y="3284984"/>
            <a:ext cx="3168352" cy="3096344"/>
          </a:xfrm>
          <a:prstGeom prst="rect">
            <a:avLst/>
          </a:prstGeom>
        </p:spPr>
      </p:pic>
      <p:pic>
        <p:nvPicPr>
          <p:cNvPr id="7" name="Рисунок 6" descr="DSC05786.JPG"/>
          <p:cNvPicPr>
            <a:picLocks noChangeAspect="1"/>
          </p:cNvPicPr>
          <p:nvPr/>
        </p:nvPicPr>
        <p:blipFill>
          <a:blip r:embed="rId6" cstate="print"/>
          <a:stretch>
            <a:fillRect/>
          </a:stretch>
        </p:blipFill>
        <p:spPr>
          <a:xfrm rot="21314000">
            <a:off x="683568" y="476672"/>
            <a:ext cx="3600400" cy="259228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3_0.jp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3851920" y="274638"/>
            <a:ext cx="4834880" cy="562074"/>
          </a:xfrm>
        </p:spPr>
        <p:txBody>
          <a:bodyPr>
            <a:noAutofit/>
          </a:bodyPr>
          <a:lstStyle/>
          <a:p>
            <a:r>
              <a:rPr lang="ru-RU" sz="2000" b="1" dirty="0" smtClean="0">
                <a:latin typeface="Times New Roman" pitchFamily="18" charset="0"/>
                <a:cs typeface="Times New Roman" pitchFamily="18" charset="0"/>
              </a:rPr>
              <a:t>Малышам  тоже очень нравиться конструировать</a:t>
            </a:r>
            <a:endParaRPr lang="ru-RU" sz="2000" b="1" dirty="0">
              <a:latin typeface="Times New Roman" pitchFamily="18" charset="0"/>
              <a:cs typeface="Times New Roman" pitchFamily="18" charset="0"/>
            </a:endParaRPr>
          </a:p>
        </p:txBody>
      </p:sp>
      <p:pic>
        <p:nvPicPr>
          <p:cNvPr id="3" name="Рисунок 2"/>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4139952" y="1052736"/>
            <a:ext cx="3419872" cy="2528813"/>
          </a:xfrm>
          <a:prstGeom prst="rect">
            <a:avLst/>
          </a:prstGeom>
        </p:spPr>
      </p:pic>
      <p:pic>
        <p:nvPicPr>
          <p:cNvPr id="4" name="Рисунок 3"/>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rot="5400000">
            <a:off x="3097305" y="3607551"/>
            <a:ext cx="2479491" cy="2410422"/>
          </a:xfrm>
          <a:prstGeom prst="rect">
            <a:avLst/>
          </a:prstGeom>
        </p:spPr>
      </p:pic>
      <p:pic>
        <p:nvPicPr>
          <p:cNvPr id="6" name="Рисунок 5"/>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rot="5400000">
            <a:off x="256760" y="3169309"/>
            <a:ext cx="2852987" cy="2427734"/>
          </a:xfrm>
          <a:prstGeom prst="rect">
            <a:avLst/>
          </a:prstGeom>
        </p:spPr>
      </p:pic>
      <p:pic>
        <p:nvPicPr>
          <p:cNvPr id="7" name="Рисунок 6"/>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469387" y="241753"/>
            <a:ext cx="3536949" cy="2666240"/>
          </a:xfrm>
          <a:prstGeom prst="rect">
            <a:avLst/>
          </a:prstGeom>
        </p:spPr>
      </p:pic>
      <p:pic>
        <p:nvPicPr>
          <p:cNvPr id="8" name="Рисунок 7"/>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rot="5400000">
            <a:off x="5571372" y="3500054"/>
            <a:ext cx="3168352" cy="2787774"/>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37890" name="Picture 2" descr="https://ds05.infourok.ru/uploads/ex/0330/00021287-83caad4e/img8.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Рисунок 4" descr="3_0.jpg"/>
          <p:cNvPicPr>
            <a:picLocks noChangeAspect="1"/>
          </p:cNvPicPr>
          <p:nvPr/>
        </p:nvPicPr>
        <p:blipFill>
          <a:blip r:embed="rId2" cstate="print"/>
          <a:stretch>
            <a:fillRect/>
          </a:stretch>
        </p:blipFill>
        <p:spPr>
          <a:xfrm>
            <a:off x="0" y="0"/>
            <a:ext cx="9144000" cy="6858000"/>
          </a:xfrm>
          <a:prstGeom prst="rect">
            <a:avLst/>
          </a:prstGeom>
        </p:spPr>
      </p:pic>
      <p:pic>
        <p:nvPicPr>
          <p:cNvPr id="6" name="Рисунок 5" descr="IMG_20181116_162200.jpg"/>
          <p:cNvPicPr>
            <a:picLocks noChangeAspect="1"/>
          </p:cNvPicPr>
          <p:nvPr/>
        </p:nvPicPr>
        <p:blipFill>
          <a:blip r:embed="rId3" cstate="print"/>
          <a:stretch>
            <a:fillRect/>
          </a:stretch>
        </p:blipFill>
        <p:spPr>
          <a:xfrm>
            <a:off x="467544" y="260648"/>
            <a:ext cx="3312368" cy="1944216"/>
          </a:xfrm>
          <a:prstGeom prst="rect">
            <a:avLst/>
          </a:prstGeom>
        </p:spPr>
      </p:pic>
      <p:pic>
        <p:nvPicPr>
          <p:cNvPr id="7" name="Рисунок 6" descr="DSC03566.JPG"/>
          <p:cNvPicPr>
            <a:picLocks noChangeAspect="1"/>
          </p:cNvPicPr>
          <p:nvPr/>
        </p:nvPicPr>
        <p:blipFill>
          <a:blip r:embed="rId4" cstate="print"/>
          <a:stretch>
            <a:fillRect/>
          </a:stretch>
        </p:blipFill>
        <p:spPr>
          <a:xfrm>
            <a:off x="539552" y="2276872"/>
            <a:ext cx="3239344" cy="2016224"/>
          </a:xfrm>
          <a:prstGeom prst="rect">
            <a:avLst/>
          </a:prstGeom>
        </p:spPr>
      </p:pic>
      <p:pic>
        <p:nvPicPr>
          <p:cNvPr id="8" name="Рисунок 7" descr="IMG_20181116_171410.jpg"/>
          <p:cNvPicPr>
            <a:picLocks noChangeAspect="1"/>
          </p:cNvPicPr>
          <p:nvPr/>
        </p:nvPicPr>
        <p:blipFill>
          <a:blip r:embed="rId5" cstate="print"/>
          <a:stretch>
            <a:fillRect/>
          </a:stretch>
        </p:blipFill>
        <p:spPr>
          <a:xfrm>
            <a:off x="6300192" y="260648"/>
            <a:ext cx="2520279" cy="2880320"/>
          </a:xfrm>
          <a:prstGeom prst="rect">
            <a:avLst/>
          </a:prstGeom>
        </p:spPr>
      </p:pic>
      <p:pic>
        <p:nvPicPr>
          <p:cNvPr id="10" name="Рисунок 9" descr="DSC03604.JPG"/>
          <p:cNvPicPr>
            <a:picLocks noChangeAspect="1"/>
          </p:cNvPicPr>
          <p:nvPr/>
        </p:nvPicPr>
        <p:blipFill>
          <a:blip r:embed="rId6" cstate="print"/>
          <a:stretch>
            <a:fillRect/>
          </a:stretch>
        </p:blipFill>
        <p:spPr>
          <a:xfrm>
            <a:off x="1403648" y="4365104"/>
            <a:ext cx="3240360" cy="2160241"/>
          </a:xfrm>
          <a:prstGeom prst="rect">
            <a:avLst/>
          </a:prstGeom>
        </p:spPr>
      </p:pic>
      <p:pic>
        <p:nvPicPr>
          <p:cNvPr id="14" name="Рисунок 13" descr="DSC03563.JPG"/>
          <p:cNvPicPr>
            <a:picLocks noChangeAspect="1"/>
          </p:cNvPicPr>
          <p:nvPr/>
        </p:nvPicPr>
        <p:blipFill>
          <a:blip r:embed="rId7" cstate="print"/>
          <a:stretch>
            <a:fillRect/>
          </a:stretch>
        </p:blipFill>
        <p:spPr>
          <a:xfrm>
            <a:off x="5076056" y="3717032"/>
            <a:ext cx="3527376" cy="2592288"/>
          </a:xfrm>
          <a:prstGeom prst="rect">
            <a:avLst/>
          </a:prstGeom>
        </p:spPr>
      </p:pic>
      <p:pic>
        <p:nvPicPr>
          <p:cNvPr id="11" name="Рисунок 10" descr="IMG_20181114_173238.jpg"/>
          <p:cNvPicPr>
            <a:picLocks noChangeAspect="1"/>
          </p:cNvPicPr>
          <p:nvPr/>
        </p:nvPicPr>
        <p:blipFill>
          <a:blip r:embed="rId8" cstate="print"/>
          <a:stretch>
            <a:fillRect/>
          </a:stretch>
        </p:blipFill>
        <p:spPr>
          <a:xfrm>
            <a:off x="3923928" y="332656"/>
            <a:ext cx="2160240" cy="3312368"/>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Рисунок 4" descr="3_0.jpg"/>
          <p:cNvPicPr>
            <a:picLocks noChangeAspect="1"/>
          </p:cNvPicPr>
          <p:nvPr/>
        </p:nvPicPr>
        <p:blipFill>
          <a:blip r:embed="rId2" cstate="print"/>
          <a:stretch>
            <a:fillRect/>
          </a:stretch>
        </p:blipFill>
        <p:spPr>
          <a:xfrm>
            <a:off x="0" y="0"/>
            <a:ext cx="9144000" cy="6858000"/>
          </a:xfrm>
          <a:prstGeom prst="rect">
            <a:avLst/>
          </a:prstGeom>
        </p:spPr>
      </p:pic>
      <p:pic>
        <p:nvPicPr>
          <p:cNvPr id="6" name="Рисунок 5" descr="DSC05801.JPG"/>
          <p:cNvPicPr>
            <a:picLocks noChangeAspect="1"/>
          </p:cNvPicPr>
          <p:nvPr/>
        </p:nvPicPr>
        <p:blipFill>
          <a:blip r:embed="rId3" cstate="print"/>
          <a:stretch>
            <a:fillRect/>
          </a:stretch>
        </p:blipFill>
        <p:spPr>
          <a:xfrm>
            <a:off x="395536" y="188640"/>
            <a:ext cx="4114800" cy="2808312"/>
          </a:xfrm>
          <a:prstGeom prst="rect">
            <a:avLst/>
          </a:prstGeom>
        </p:spPr>
      </p:pic>
      <p:pic>
        <p:nvPicPr>
          <p:cNvPr id="9" name="Рисунок 8" descr="DSC05804.JPG"/>
          <p:cNvPicPr>
            <a:picLocks noChangeAspect="1"/>
          </p:cNvPicPr>
          <p:nvPr/>
        </p:nvPicPr>
        <p:blipFill>
          <a:blip r:embed="rId4" cstate="print"/>
          <a:stretch>
            <a:fillRect/>
          </a:stretch>
        </p:blipFill>
        <p:spPr>
          <a:xfrm>
            <a:off x="395536" y="3212976"/>
            <a:ext cx="3744416" cy="2448272"/>
          </a:xfrm>
          <a:prstGeom prst="rect">
            <a:avLst/>
          </a:prstGeom>
        </p:spPr>
      </p:pic>
      <p:pic>
        <p:nvPicPr>
          <p:cNvPr id="8" name="Рисунок 7" descr="DSC04799.JPG"/>
          <p:cNvPicPr>
            <a:picLocks noChangeAspect="1"/>
          </p:cNvPicPr>
          <p:nvPr/>
        </p:nvPicPr>
        <p:blipFill>
          <a:blip r:embed="rId5" cstate="print"/>
          <a:stretch>
            <a:fillRect/>
          </a:stretch>
        </p:blipFill>
        <p:spPr>
          <a:xfrm>
            <a:off x="4644008" y="2060848"/>
            <a:ext cx="1800200" cy="2016224"/>
          </a:xfrm>
          <a:prstGeom prst="rect">
            <a:avLst/>
          </a:prstGeom>
        </p:spPr>
      </p:pic>
      <p:pic>
        <p:nvPicPr>
          <p:cNvPr id="10" name="Рисунок 9" descr="DSC05141.JPG"/>
          <p:cNvPicPr>
            <a:picLocks noChangeAspect="1"/>
          </p:cNvPicPr>
          <p:nvPr/>
        </p:nvPicPr>
        <p:blipFill>
          <a:blip r:embed="rId6" cstate="print"/>
          <a:stretch>
            <a:fillRect/>
          </a:stretch>
        </p:blipFill>
        <p:spPr>
          <a:xfrm>
            <a:off x="4644008" y="332656"/>
            <a:ext cx="1872208" cy="1512168"/>
          </a:xfrm>
          <a:prstGeom prst="rect">
            <a:avLst/>
          </a:prstGeom>
        </p:spPr>
      </p:pic>
      <p:pic>
        <p:nvPicPr>
          <p:cNvPr id="12" name="Рисунок 11" descr="DSC05137.JPG"/>
          <p:cNvPicPr>
            <a:picLocks noChangeAspect="1"/>
          </p:cNvPicPr>
          <p:nvPr/>
        </p:nvPicPr>
        <p:blipFill>
          <a:blip r:embed="rId7" cstate="print"/>
          <a:stretch>
            <a:fillRect/>
          </a:stretch>
        </p:blipFill>
        <p:spPr>
          <a:xfrm>
            <a:off x="4211960" y="4509120"/>
            <a:ext cx="2160240" cy="1224136"/>
          </a:xfrm>
          <a:prstGeom prst="rect">
            <a:avLst/>
          </a:prstGeom>
        </p:spPr>
      </p:pic>
      <p:pic>
        <p:nvPicPr>
          <p:cNvPr id="13" name="Рисунок 12" descr="IMG_20181127_115328.jpg"/>
          <p:cNvPicPr>
            <a:picLocks noChangeAspect="1"/>
          </p:cNvPicPr>
          <p:nvPr/>
        </p:nvPicPr>
        <p:blipFill>
          <a:blip r:embed="rId8" cstate="print"/>
          <a:stretch>
            <a:fillRect/>
          </a:stretch>
        </p:blipFill>
        <p:spPr>
          <a:xfrm>
            <a:off x="6588224" y="404664"/>
            <a:ext cx="2000821" cy="3212976"/>
          </a:xfrm>
          <a:prstGeom prst="rect">
            <a:avLst/>
          </a:prstGeom>
        </p:spPr>
      </p:pic>
    </p:spTree>
    <p:extLst>
      <p:ext uri="{BB962C8B-B14F-4D97-AF65-F5344CB8AC3E}">
        <p14:creationId xmlns:p14="http://schemas.microsoft.com/office/powerpoint/2010/main" xmlns="" val="14777550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Рисунок 4" descr="3_0.jpg"/>
          <p:cNvPicPr>
            <a:picLocks noChangeAspect="1"/>
          </p:cNvPicPr>
          <p:nvPr/>
        </p:nvPicPr>
        <p:blipFill>
          <a:blip r:embed="rId2" cstate="print"/>
          <a:stretch>
            <a:fillRect/>
          </a:stretch>
        </p:blipFill>
        <p:spPr>
          <a:xfrm>
            <a:off x="0" y="0"/>
            <a:ext cx="9144000" cy="6858000"/>
          </a:xfrm>
          <a:prstGeom prst="rect">
            <a:avLst/>
          </a:prstGeom>
        </p:spPr>
      </p:pic>
      <p:pic>
        <p:nvPicPr>
          <p:cNvPr id="4" name="Рисунок 3" descr="IMG_20181116_173840.jpg"/>
          <p:cNvPicPr>
            <a:picLocks noChangeAspect="1"/>
          </p:cNvPicPr>
          <p:nvPr/>
        </p:nvPicPr>
        <p:blipFill>
          <a:blip r:embed="rId3" cstate="print"/>
          <a:stretch>
            <a:fillRect/>
          </a:stretch>
        </p:blipFill>
        <p:spPr>
          <a:xfrm>
            <a:off x="3851920" y="332656"/>
            <a:ext cx="2232248" cy="2880320"/>
          </a:xfrm>
          <a:prstGeom prst="rect">
            <a:avLst/>
          </a:prstGeom>
        </p:spPr>
      </p:pic>
      <p:pic>
        <p:nvPicPr>
          <p:cNvPr id="6" name="Рисунок 5" descr="DSC03641.JPG"/>
          <p:cNvPicPr>
            <a:picLocks noChangeAspect="1"/>
          </p:cNvPicPr>
          <p:nvPr/>
        </p:nvPicPr>
        <p:blipFill>
          <a:blip r:embed="rId4" cstate="print"/>
          <a:stretch>
            <a:fillRect/>
          </a:stretch>
        </p:blipFill>
        <p:spPr>
          <a:xfrm>
            <a:off x="611560" y="3645024"/>
            <a:ext cx="5760640" cy="2535394"/>
          </a:xfrm>
          <a:prstGeom prst="rect">
            <a:avLst/>
          </a:prstGeom>
        </p:spPr>
      </p:pic>
      <p:pic>
        <p:nvPicPr>
          <p:cNvPr id="10" name="Рисунок 9" descr="DSC03611.JPG"/>
          <p:cNvPicPr>
            <a:picLocks noChangeAspect="1"/>
          </p:cNvPicPr>
          <p:nvPr/>
        </p:nvPicPr>
        <p:blipFill>
          <a:blip r:embed="rId5" cstate="print"/>
          <a:stretch>
            <a:fillRect/>
          </a:stretch>
        </p:blipFill>
        <p:spPr>
          <a:xfrm>
            <a:off x="611560" y="260648"/>
            <a:ext cx="2808312" cy="2880320"/>
          </a:xfrm>
          <a:prstGeom prst="rect">
            <a:avLst/>
          </a:prstGeom>
        </p:spPr>
      </p:pic>
      <p:pic>
        <p:nvPicPr>
          <p:cNvPr id="9" name="Рисунок 8" descr="IMG_20181116_170533.jpg"/>
          <p:cNvPicPr>
            <a:picLocks noChangeAspect="1"/>
          </p:cNvPicPr>
          <p:nvPr/>
        </p:nvPicPr>
        <p:blipFill>
          <a:blip r:embed="rId6" cstate="print"/>
          <a:stretch>
            <a:fillRect/>
          </a:stretch>
        </p:blipFill>
        <p:spPr>
          <a:xfrm>
            <a:off x="6444208" y="620688"/>
            <a:ext cx="1872208" cy="2780928"/>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descr="img2.jp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251520" y="2708920"/>
            <a:ext cx="8435280" cy="288032"/>
          </a:xfrm>
        </p:spPr>
        <p:txBody>
          <a:bodyPr>
            <a:normAutofit fontScale="90000"/>
          </a:bodyPr>
          <a:lstStyle/>
          <a:p>
            <a:r>
              <a:rPr lang="ru-RU" sz="2400" dirty="0" smtClean="0">
                <a:latin typeface="Times New Roman" pitchFamily="18" charset="0"/>
                <a:cs typeface="Times New Roman" pitchFamily="18" charset="0"/>
              </a:rPr>
              <a:t>д</a:t>
            </a:r>
            <a:r>
              <a:rPr lang="ru-RU" sz="2400" dirty="0" smtClean="0">
                <a:latin typeface="Times New Roman" pitchFamily="18" charset="0"/>
                <a:cs typeface="Times New Roman" pitchFamily="18" charset="0"/>
              </a:rPr>
              <a:t>евочкам кошельки                мальчикам  самолеты</a:t>
            </a:r>
            <a:endParaRPr lang="ru-RU" sz="2400" dirty="0">
              <a:latin typeface="Times New Roman" pitchFamily="18" charset="0"/>
              <a:cs typeface="Times New Roman" pitchFamily="18" charset="0"/>
            </a:endParaRPr>
          </a:p>
        </p:txBody>
      </p:sp>
      <p:pic>
        <p:nvPicPr>
          <p:cNvPr id="3" name="Рисунок 2" descr="DSC05873.JPG"/>
          <p:cNvPicPr>
            <a:picLocks noChangeAspect="1"/>
          </p:cNvPicPr>
          <p:nvPr/>
        </p:nvPicPr>
        <p:blipFill>
          <a:blip r:embed="rId3" cstate="print"/>
          <a:stretch>
            <a:fillRect/>
          </a:stretch>
        </p:blipFill>
        <p:spPr>
          <a:xfrm>
            <a:off x="251520" y="188640"/>
            <a:ext cx="3888432" cy="2448272"/>
          </a:xfrm>
          <a:prstGeom prst="rect">
            <a:avLst/>
          </a:prstGeom>
        </p:spPr>
      </p:pic>
      <p:pic>
        <p:nvPicPr>
          <p:cNvPr id="4" name="Рисунок 3" descr="DSC05874.JPG"/>
          <p:cNvPicPr>
            <a:picLocks noChangeAspect="1"/>
          </p:cNvPicPr>
          <p:nvPr/>
        </p:nvPicPr>
        <p:blipFill>
          <a:blip r:embed="rId4" cstate="print"/>
          <a:stretch>
            <a:fillRect/>
          </a:stretch>
        </p:blipFill>
        <p:spPr>
          <a:xfrm>
            <a:off x="323528" y="3068960"/>
            <a:ext cx="3888432" cy="2492896"/>
          </a:xfrm>
          <a:prstGeom prst="rect">
            <a:avLst/>
          </a:prstGeom>
        </p:spPr>
      </p:pic>
      <p:pic>
        <p:nvPicPr>
          <p:cNvPr id="6" name="Рисунок 5" descr="DSC05876.JPG"/>
          <p:cNvPicPr>
            <a:picLocks noChangeAspect="1"/>
          </p:cNvPicPr>
          <p:nvPr/>
        </p:nvPicPr>
        <p:blipFill>
          <a:blip r:embed="rId5" cstate="print"/>
          <a:stretch>
            <a:fillRect/>
          </a:stretch>
        </p:blipFill>
        <p:spPr>
          <a:xfrm>
            <a:off x="4788024" y="188640"/>
            <a:ext cx="3995936" cy="2448272"/>
          </a:xfrm>
          <a:prstGeom prst="rect">
            <a:avLst/>
          </a:prstGeom>
        </p:spPr>
      </p:pic>
      <p:pic>
        <p:nvPicPr>
          <p:cNvPr id="8" name="Рисунок 7" descr="DSC05877.JPG"/>
          <p:cNvPicPr>
            <a:picLocks noChangeAspect="1"/>
          </p:cNvPicPr>
          <p:nvPr/>
        </p:nvPicPr>
        <p:blipFill>
          <a:blip r:embed="rId6" cstate="print"/>
          <a:stretch>
            <a:fillRect/>
          </a:stretch>
        </p:blipFill>
        <p:spPr>
          <a:xfrm>
            <a:off x="4572000" y="3068960"/>
            <a:ext cx="4139952" cy="2358529"/>
          </a:xfrm>
          <a:prstGeom prst="rect">
            <a:avLst/>
          </a:prstGeom>
        </p:spPr>
      </p:pic>
      <p:pic>
        <p:nvPicPr>
          <p:cNvPr id="10" name="Рисунок 9" descr="DSC05878.JPG"/>
          <p:cNvPicPr>
            <a:picLocks noChangeAspect="1"/>
          </p:cNvPicPr>
          <p:nvPr/>
        </p:nvPicPr>
        <p:blipFill>
          <a:blip r:embed="rId7" cstate="print"/>
          <a:stretch>
            <a:fillRect/>
          </a:stretch>
        </p:blipFill>
        <p:spPr>
          <a:xfrm>
            <a:off x="899592" y="5373216"/>
            <a:ext cx="7272808" cy="126876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1053206574.jpe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title"/>
          </p:nvPr>
        </p:nvSpPr>
        <p:spPr>
          <a:xfrm>
            <a:off x="457200" y="274638"/>
            <a:ext cx="8229600" cy="5818658"/>
          </a:xfrm>
        </p:spPr>
        <p:txBody>
          <a:bodyPr>
            <a:normAutofit/>
          </a:bodyPr>
          <a:lstStyle/>
          <a:p>
            <a:r>
              <a:rPr lang="ru-RU" sz="2400" b="1" dirty="0" smtClean="0">
                <a:latin typeface="Times New Roman" pitchFamily="18" charset="0"/>
                <a:cs typeface="Times New Roman" pitchFamily="18" charset="0"/>
              </a:rPr>
              <a:t>Заключение</a:t>
            </a:r>
            <a:r>
              <a:rPr lang="ru-RU" sz="2400" dirty="0" smtClean="0">
                <a:latin typeface="Times New Roman" pitchFamily="18" charset="0"/>
                <a:cs typeface="Times New Roman" pitchFamily="18" charset="0"/>
              </a:rPr>
              <a:t/>
            </a:r>
            <a:br>
              <a:rPr lang="ru-RU" sz="2400" dirty="0" smtClean="0">
                <a:latin typeface="Times New Roman" pitchFamily="18" charset="0"/>
                <a:cs typeface="Times New Roman" pitchFamily="18" charset="0"/>
              </a:rPr>
            </a:br>
            <a:r>
              <a:rPr lang="ru-RU" sz="2400" dirty="0" smtClean="0">
                <a:latin typeface="Times New Roman" pitchFamily="18" charset="0"/>
                <a:cs typeface="Times New Roman" pitchFamily="18" charset="0"/>
              </a:rPr>
              <a:t>Таким образом, конструирование имеет большое значение в жизни ребёнка. По примеру взрослого ребёнок учится выражать своё отношение к красивому и некрасивому, доброму и злому, ласковому и сердитому, радоваться положительному, откликаться на знакомые изобразительные образы. В конструктивных играх у детей формируется интерес к технике, развивается наблюдательность. Игры воспитывают у детей такие качества, которые непосредственно подготавливают их к труду: умение ставить цель, планировать свою работу, подбирать необходимый материал, творчески подходить к осуществлению поставленной цели. Конструирование способствует развитию мышления детей и воображения.</a:t>
            </a:r>
            <a:br>
              <a:rPr lang="ru-RU" sz="2400" dirty="0" smtClean="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ds04.infourok.ru/uploads/ex/12ae/00177ec5-1510e9cb/img7.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
        <p:nvSpPr>
          <p:cNvPr id="2" name="Заголовок 1"/>
          <p:cNvSpPr>
            <a:spLocks noGrp="1"/>
          </p:cNvSpPr>
          <p:nvPr>
            <p:ph type="title"/>
          </p:nvPr>
        </p:nvSpPr>
        <p:spPr>
          <a:xfrm>
            <a:off x="457200" y="620688"/>
            <a:ext cx="8229600" cy="5256584"/>
          </a:xfrm>
        </p:spPr>
        <p:txBody>
          <a:bodyPr>
            <a:normAutofit fontScale="90000"/>
          </a:bodyPr>
          <a:lstStyle/>
          <a:p>
            <a:r>
              <a:rPr lang="ru-RU" sz="5400" b="1" dirty="0" smtClean="0">
                <a:solidFill>
                  <a:srgbClr val="002060"/>
                </a:solidFill>
                <a:latin typeface="Times New Roman" pitchFamily="18" charset="0"/>
                <a:cs typeface="Times New Roman" pitchFamily="18" charset="0"/>
              </a:rPr>
              <a:t/>
            </a:r>
            <a:br>
              <a:rPr lang="ru-RU" sz="5400" b="1" dirty="0" smtClean="0">
                <a:solidFill>
                  <a:srgbClr val="002060"/>
                </a:solidFill>
                <a:latin typeface="Times New Roman" pitchFamily="18" charset="0"/>
                <a:cs typeface="Times New Roman" pitchFamily="18" charset="0"/>
              </a:rPr>
            </a:br>
            <a:r>
              <a:rPr lang="ru-RU" sz="7200" b="1" dirty="0" smtClean="0">
                <a:solidFill>
                  <a:srgbClr val="002060"/>
                </a:solidFill>
                <a:latin typeface="Times New Roman" pitchFamily="18" charset="0"/>
                <a:cs typeface="Times New Roman" pitchFamily="18" charset="0"/>
              </a:rPr>
              <a:t>Спасибо </a:t>
            </a:r>
            <a:br>
              <a:rPr lang="ru-RU" sz="7200" b="1" dirty="0" smtClean="0">
                <a:solidFill>
                  <a:srgbClr val="002060"/>
                </a:solidFill>
                <a:latin typeface="Times New Roman" pitchFamily="18" charset="0"/>
                <a:cs typeface="Times New Roman" pitchFamily="18" charset="0"/>
              </a:rPr>
            </a:br>
            <a:r>
              <a:rPr lang="ru-RU" sz="7200" b="1" dirty="0" smtClean="0">
                <a:solidFill>
                  <a:srgbClr val="002060"/>
                </a:solidFill>
                <a:latin typeface="Times New Roman" pitchFamily="18" charset="0"/>
                <a:cs typeface="Times New Roman" pitchFamily="18" charset="0"/>
              </a:rPr>
              <a:t/>
            </a:r>
            <a:br>
              <a:rPr lang="ru-RU" sz="7200" b="1" dirty="0" smtClean="0">
                <a:solidFill>
                  <a:srgbClr val="002060"/>
                </a:solidFill>
                <a:latin typeface="Times New Roman" pitchFamily="18" charset="0"/>
                <a:cs typeface="Times New Roman" pitchFamily="18" charset="0"/>
              </a:rPr>
            </a:br>
            <a:r>
              <a:rPr lang="ru-RU" sz="7200" b="1" dirty="0" smtClean="0">
                <a:solidFill>
                  <a:srgbClr val="002060"/>
                </a:solidFill>
                <a:latin typeface="Times New Roman" pitchFamily="18" charset="0"/>
                <a:cs typeface="Times New Roman" pitchFamily="18" charset="0"/>
              </a:rPr>
              <a:t>за </a:t>
            </a:r>
            <a:br>
              <a:rPr lang="ru-RU" sz="7200" b="1" dirty="0" smtClean="0">
                <a:solidFill>
                  <a:srgbClr val="002060"/>
                </a:solidFill>
                <a:latin typeface="Times New Roman" pitchFamily="18" charset="0"/>
                <a:cs typeface="Times New Roman" pitchFamily="18" charset="0"/>
              </a:rPr>
            </a:br>
            <a:r>
              <a:rPr lang="ru-RU" sz="7200" b="1" dirty="0" smtClean="0">
                <a:solidFill>
                  <a:srgbClr val="002060"/>
                </a:solidFill>
                <a:latin typeface="Times New Roman" pitchFamily="18" charset="0"/>
                <a:cs typeface="Times New Roman" pitchFamily="18" charset="0"/>
              </a:rPr>
              <a:t>внимание</a:t>
            </a:r>
            <a:r>
              <a:rPr lang="ru-RU" sz="7200" b="1" dirty="0" smtClean="0">
                <a:solidFill>
                  <a:srgbClr val="002060"/>
                </a:solidFill>
                <a:latin typeface="Times New Roman" pitchFamily="18" charset="0"/>
                <a:cs typeface="Times New Roman" pitchFamily="18" charset="0"/>
              </a:rPr>
              <a:t>!</a:t>
            </a:r>
            <a:endParaRPr lang="ru-RU" sz="7200" b="1" dirty="0">
              <a:solidFill>
                <a:srgbClr val="002060"/>
              </a:solidFill>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1835</TotalTime>
  <Words>58</Words>
  <Application>Microsoft Office PowerPoint</Application>
  <PresentationFormat>Экран (4:3)</PresentationFormat>
  <Paragraphs>14</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Тема Office</vt:lpstr>
      <vt:lpstr>                                         МАДОУ «Лесовичок» пос. Лесное Презентация - проект «Конструирование как одно из видов художественной деятельности»  Создание образов в конструировании воспитатели: Денисова Е.Н                  Гума Н.А.</vt:lpstr>
      <vt:lpstr>Художественная деятельность как средство самовыражения дошкольников    Творчество – ключик к познанию и развитию человека любого возраста. Тем более, такого маленького, который еще не ходит в школу. Не зря психологи, чтобы лучше понять ребенка, просят его нарисовать сюжетный рисунок. Художественная деятельность дошкольников является увлекательным развивающим занятием, а также служит доступным средством выразить свои интересы, переживания. </vt:lpstr>
      <vt:lpstr>Художественное творчество в деятельности дошкольников Творчество тесно связано с воображением. Этот психический процесс стремительно развивается в дошкольном возрасте, позволяя детям фантазировать и оригинальничать везде, за что бы они не взялись. Творческий подход предоставляет возможность мысленно действовать в воображаемых обстоятельствах. Свои идеи дети также пытаются проверить или воплотить в деятельности. Простор для фантазии открывается как в игре, так и в рисовании, создании аппликаций, придумывании историй, восприятии музыки, в танцевальных движениях. Деятельность дошкольников, непосредственно связанная с различными видами искусств, называется художественно эстетической. К миру художеств дети причастны двояко. С одной стороны, они как зрители и слушатели познают изобразительное, литературное, театральное искусство. Ребенок слушает сказки, рассматривает картины, посещает детские представления, благодаря чему получает опыт эстетических впечатлений. Все это расширяет познание окружающего мира, приносит новые знания, воздействует на зарождающиеся эстетические чувства. С другой стороны, дошкольник, как по собственной инициативе, так и при помощи взрослого систематически вовлекается в художественную деятельность. Первые рисунки, постижение цветовой гаммы, лепка незамысловатых фигурок, декламация стишков и проигрывание сюжетов – неполный перечень того, что формирует опыт эстетических умений малыша. Развитие художественной деятельности дошкольников, начиная с первых лет жизни, является необходимым условием формирования гармоничной личности. </vt:lpstr>
      <vt:lpstr>Виды художественной деятельности дошкольников  Художественная и творческая деятельность применительно к дошкольному возрасту подразумевает практически одни и те же виды занятий. Ранее других творческих попыток малыш приобщается к рисованию. Следом идет конструирование различных фигур. С расширением словарного запаса дошкольник не желает оставаться пассивным слушателем детских произведений, а пробует свои силы в изменении сюжета или в исполнении роли понравившегося героя. Следовательно, среди разнообразия творческой деятельности в дошкольный период наибольший удельный вес имеют: Изобразительная Конструктивная Художественно-речевая Музыкально-ритмичная В перечисленных основных видах художественной деятельности дошкольник может практиковаться, ориентируясь исключительно на образец. Но не следует видеть в этом элементарное подражание и отсутствие творческого компонента. Умения и навыки развиваются благодаря тренировкам. Рассмотрим краткую характеристику данных видов деятельности с точки зрения условий для развития детского творчества. </vt:lpstr>
      <vt:lpstr>Создание образов в конструировании В конструктивной деятельности творчество проявляется на этапе зарождения замысла и в его реализации. Детей часто увлекает сам процесс сборки, особенно с появлением таких габаритных деталей как LEGO. Интересно соединять детали, обнаруживать похожесть с реальными предметами (например, мебелью), обустраивать пространство для игры, иначе использовать уже знакомые образы. Творческие дети любят конструировать не по образцу, а в соответствии с собственным замыслом. Старшие дошкольники с интересом ищут новые способы воплощения своих замыслов. Идеи исходят от детей, без вмешательства взрослых. В этом возрасте конструирование больше проявляется как самостоятельная творческая деятельность дошкольников. Художественное конструирование из бумаги, наоборот, реализуется не только по инициативе взрослого, но и при его активном участии. Создание любой бумажной модели – это творчество по образцу. Причем, повторяется каждое действие. Только так получится соответствующий результат. В этом виде деятельности дошкольник развивает творческие способности, придумывая характер образов: что получилось, как использовать. </vt:lpstr>
      <vt:lpstr>Слайд 6</vt:lpstr>
      <vt:lpstr>Слайд 7</vt:lpstr>
      <vt:lpstr>Слайд 8</vt:lpstr>
      <vt:lpstr> Ожидаемые результаты:  1. Ребенок создает конструкции из разных видов конструкторов по собственному желанию.  2. Применяет разные средства для достижения результата (схемы, модели, рисунки, образцы).  3. Стремиться стать участником коллективной сюжетно-ролевой игры с использованием поделок из различных видов конструктора.</vt:lpstr>
      <vt:lpstr>Слайд 10</vt:lpstr>
      <vt:lpstr>Конструктор «Лего» крупный</vt:lpstr>
      <vt:lpstr>Слайд 12</vt:lpstr>
      <vt:lpstr>Слайд 13</vt:lpstr>
      <vt:lpstr>Кручу, верчу, конструировать хочу</vt:lpstr>
      <vt:lpstr>Магнитный конструктор</vt:lpstr>
      <vt:lpstr>Волшебные магнитные палочки. Конструировать из них очень интересно. </vt:lpstr>
      <vt:lpstr>Слайд 17</vt:lpstr>
      <vt:lpstr>Слайд 18</vt:lpstr>
      <vt:lpstr>Малышам  тоже очень нравиться конструировать</vt:lpstr>
      <vt:lpstr>Слайд 20</vt:lpstr>
      <vt:lpstr>Слайд 21</vt:lpstr>
      <vt:lpstr>Слайд 22</vt:lpstr>
      <vt:lpstr>Слайд 23</vt:lpstr>
      <vt:lpstr>девочкам кошельки                мальчикам  самолеты</vt:lpstr>
      <vt:lpstr>Заключение Таким образом, конструирование имеет большое значение в жизни ребёнка. По примеру взрослого ребёнок учится выражать своё отношение к красивому и некрасивому, доброму и злому, ласковому и сердитому, радоваться положительному, откликаться на знакомые изобразительные образы. В конструктивных играх у детей формируется интерес к технике, развивается наблюдательность. Игры воспитывают у детей такие качества, которые непосредственно подготавливают их к труду: умение ставить цель, планировать свою работу, подбирать необходимый материал, творчески подходить к осуществлению поставленной цели. Конструирование способствует развитию мышления детей и воображения. </vt:lpstr>
      <vt:lpstr> Спасибо   за  внимание!</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елена</dc:creator>
  <cp:lastModifiedBy>елена</cp:lastModifiedBy>
  <cp:revision>104</cp:revision>
  <dcterms:created xsi:type="dcterms:W3CDTF">2021-02-24T11:02:21Z</dcterms:created>
  <dcterms:modified xsi:type="dcterms:W3CDTF">2021-03-12T12:04:51Z</dcterms:modified>
</cp:coreProperties>
</file>