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</p:sldIdLst>
  <p:sldSz cx="9144000" cy="6858000" type="screen4x3"/>
  <p:notesSz cx="9144000" cy="6858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5980"/>
            <a:ext cx="77724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8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10/27/2024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3600" b="1" i="0">
                <a:solidFill>
                  <a:srgbClr val="00AF50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10/27/2024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10/27/2024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10/27/2024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10/27/2024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9144000" cy="6857997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09728" y="39618"/>
            <a:ext cx="8985123" cy="6699123"/>
          </a:xfrm>
          <a:prstGeom prst="rect">
            <a:avLst/>
          </a:prstGeom>
        </p:spPr>
      </p:pic>
      <p:sp>
        <p:nvSpPr>
          <p:cNvPr id="18" name="bg object 18"/>
          <p:cNvSpPr/>
          <p:nvPr/>
        </p:nvSpPr>
        <p:spPr>
          <a:xfrm>
            <a:off x="356615" y="286511"/>
            <a:ext cx="8501380" cy="6215380"/>
          </a:xfrm>
          <a:custGeom>
            <a:avLst/>
            <a:gdLst/>
            <a:ahLst/>
            <a:cxnLst/>
            <a:rect l="l" t="t" r="r" b="b"/>
            <a:pathLst>
              <a:path w="8501380" h="6215380">
                <a:moveTo>
                  <a:pt x="0" y="565912"/>
                </a:moveTo>
                <a:lnTo>
                  <a:pt x="2077" y="517082"/>
                </a:lnTo>
                <a:lnTo>
                  <a:pt x="8196" y="469406"/>
                </a:lnTo>
                <a:lnTo>
                  <a:pt x="18186" y="423054"/>
                </a:lnTo>
                <a:lnTo>
                  <a:pt x="31877" y="378194"/>
                </a:lnTo>
                <a:lnTo>
                  <a:pt x="49101" y="334998"/>
                </a:lnTo>
                <a:lnTo>
                  <a:pt x="69686" y="293635"/>
                </a:lnTo>
                <a:lnTo>
                  <a:pt x="93464" y="254274"/>
                </a:lnTo>
                <a:lnTo>
                  <a:pt x="120263" y="217087"/>
                </a:lnTo>
                <a:lnTo>
                  <a:pt x="149914" y="182241"/>
                </a:lnTo>
                <a:lnTo>
                  <a:pt x="182248" y="149909"/>
                </a:lnTo>
                <a:lnTo>
                  <a:pt x="217095" y="120258"/>
                </a:lnTo>
                <a:lnTo>
                  <a:pt x="254283" y="93460"/>
                </a:lnTo>
                <a:lnTo>
                  <a:pt x="293645" y="69683"/>
                </a:lnTo>
                <a:lnTo>
                  <a:pt x="335009" y="49099"/>
                </a:lnTo>
                <a:lnTo>
                  <a:pt x="378206" y="31876"/>
                </a:lnTo>
                <a:lnTo>
                  <a:pt x="423066" y="18185"/>
                </a:lnTo>
                <a:lnTo>
                  <a:pt x="469419" y="8195"/>
                </a:lnTo>
                <a:lnTo>
                  <a:pt x="517095" y="2077"/>
                </a:lnTo>
                <a:lnTo>
                  <a:pt x="565924" y="0"/>
                </a:lnTo>
                <a:lnTo>
                  <a:pt x="7934959" y="0"/>
                </a:lnTo>
                <a:lnTo>
                  <a:pt x="7983789" y="2077"/>
                </a:lnTo>
                <a:lnTo>
                  <a:pt x="8031465" y="8195"/>
                </a:lnTo>
                <a:lnTo>
                  <a:pt x="8077817" y="18185"/>
                </a:lnTo>
                <a:lnTo>
                  <a:pt x="8122677" y="31876"/>
                </a:lnTo>
                <a:lnTo>
                  <a:pt x="8165873" y="49099"/>
                </a:lnTo>
                <a:lnTo>
                  <a:pt x="8207236" y="69683"/>
                </a:lnTo>
                <a:lnTo>
                  <a:pt x="8246597" y="93460"/>
                </a:lnTo>
                <a:lnTo>
                  <a:pt x="8283784" y="120258"/>
                </a:lnTo>
                <a:lnTo>
                  <a:pt x="8318630" y="149909"/>
                </a:lnTo>
                <a:lnTo>
                  <a:pt x="8350962" y="182241"/>
                </a:lnTo>
                <a:lnTo>
                  <a:pt x="8380613" y="217087"/>
                </a:lnTo>
                <a:lnTo>
                  <a:pt x="8407411" y="254274"/>
                </a:lnTo>
                <a:lnTo>
                  <a:pt x="8431188" y="293635"/>
                </a:lnTo>
                <a:lnTo>
                  <a:pt x="8451772" y="334998"/>
                </a:lnTo>
                <a:lnTo>
                  <a:pt x="8468995" y="378194"/>
                </a:lnTo>
                <a:lnTo>
                  <a:pt x="8482686" y="423054"/>
                </a:lnTo>
                <a:lnTo>
                  <a:pt x="8492676" y="469406"/>
                </a:lnTo>
                <a:lnTo>
                  <a:pt x="8498794" y="517082"/>
                </a:lnTo>
                <a:lnTo>
                  <a:pt x="8500872" y="565912"/>
                </a:lnTo>
                <a:lnTo>
                  <a:pt x="8500872" y="5648947"/>
                </a:lnTo>
                <a:lnTo>
                  <a:pt x="8498794" y="5697776"/>
                </a:lnTo>
                <a:lnTo>
                  <a:pt x="8492676" y="5745452"/>
                </a:lnTo>
                <a:lnTo>
                  <a:pt x="8482686" y="5791805"/>
                </a:lnTo>
                <a:lnTo>
                  <a:pt x="8468995" y="5836665"/>
                </a:lnTo>
                <a:lnTo>
                  <a:pt x="8451772" y="5879862"/>
                </a:lnTo>
                <a:lnTo>
                  <a:pt x="8431188" y="5921226"/>
                </a:lnTo>
                <a:lnTo>
                  <a:pt x="8407411" y="5960588"/>
                </a:lnTo>
                <a:lnTo>
                  <a:pt x="8380613" y="5997776"/>
                </a:lnTo>
                <a:lnTo>
                  <a:pt x="8350962" y="6032623"/>
                </a:lnTo>
                <a:lnTo>
                  <a:pt x="8318630" y="6064957"/>
                </a:lnTo>
                <a:lnTo>
                  <a:pt x="8283784" y="6094608"/>
                </a:lnTo>
                <a:lnTo>
                  <a:pt x="8246597" y="6121407"/>
                </a:lnTo>
                <a:lnTo>
                  <a:pt x="8207236" y="6145185"/>
                </a:lnTo>
                <a:lnTo>
                  <a:pt x="8165873" y="6165770"/>
                </a:lnTo>
                <a:lnTo>
                  <a:pt x="8122677" y="6182994"/>
                </a:lnTo>
                <a:lnTo>
                  <a:pt x="8077817" y="6196685"/>
                </a:lnTo>
                <a:lnTo>
                  <a:pt x="8031465" y="6206675"/>
                </a:lnTo>
                <a:lnTo>
                  <a:pt x="7983789" y="6212794"/>
                </a:lnTo>
                <a:lnTo>
                  <a:pt x="7934959" y="6214872"/>
                </a:lnTo>
                <a:lnTo>
                  <a:pt x="565924" y="6214872"/>
                </a:lnTo>
                <a:lnTo>
                  <a:pt x="517095" y="6212794"/>
                </a:lnTo>
                <a:lnTo>
                  <a:pt x="469419" y="6206675"/>
                </a:lnTo>
                <a:lnTo>
                  <a:pt x="423066" y="6196685"/>
                </a:lnTo>
                <a:lnTo>
                  <a:pt x="378206" y="6182994"/>
                </a:lnTo>
                <a:lnTo>
                  <a:pt x="335009" y="6165770"/>
                </a:lnTo>
                <a:lnTo>
                  <a:pt x="293645" y="6145185"/>
                </a:lnTo>
                <a:lnTo>
                  <a:pt x="254283" y="6121407"/>
                </a:lnTo>
                <a:lnTo>
                  <a:pt x="217095" y="6094608"/>
                </a:lnTo>
                <a:lnTo>
                  <a:pt x="182248" y="6064957"/>
                </a:lnTo>
                <a:lnTo>
                  <a:pt x="149914" y="6032623"/>
                </a:lnTo>
                <a:lnTo>
                  <a:pt x="120263" y="5997776"/>
                </a:lnTo>
                <a:lnTo>
                  <a:pt x="93464" y="5960588"/>
                </a:lnTo>
                <a:lnTo>
                  <a:pt x="69686" y="5921226"/>
                </a:lnTo>
                <a:lnTo>
                  <a:pt x="49101" y="5879862"/>
                </a:lnTo>
                <a:lnTo>
                  <a:pt x="31877" y="5836665"/>
                </a:lnTo>
                <a:lnTo>
                  <a:pt x="18186" y="5791805"/>
                </a:lnTo>
                <a:lnTo>
                  <a:pt x="8196" y="5745452"/>
                </a:lnTo>
                <a:lnTo>
                  <a:pt x="2077" y="5697776"/>
                </a:lnTo>
                <a:lnTo>
                  <a:pt x="0" y="5648947"/>
                </a:lnTo>
                <a:lnTo>
                  <a:pt x="0" y="565912"/>
                </a:lnTo>
                <a:close/>
              </a:path>
            </a:pathLst>
          </a:custGeom>
          <a:ln w="24384">
            <a:solidFill>
              <a:srgbClr val="56D2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9" name="bg object 19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70103" y="70103"/>
            <a:ext cx="2002536" cy="2002536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994409" y="465200"/>
            <a:ext cx="7155180" cy="6953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244980" y="1875866"/>
            <a:ext cx="6654038" cy="330707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1" i="0">
                <a:solidFill>
                  <a:srgbClr val="00AF50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10/27/2024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raguda.ru/ou/diagnostika-umstvennogo-razvitija-detej.html" TargetMode="Externa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054351" y="795578"/>
            <a:ext cx="4994021" cy="122969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388870" y="943432"/>
            <a:ext cx="4294505" cy="6953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b="1" spc="-5" dirty="0">
                <a:solidFill>
                  <a:srgbClr val="00AF50"/>
                </a:solidFill>
                <a:latin typeface="Times New Roman"/>
                <a:cs typeface="Times New Roman"/>
              </a:rPr>
              <a:t>ПР</a:t>
            </a:r>
            <a:r>
              <a:rPr b="1" spc="25" dirty="0">
                <a:solidFill>
                  <a:srgbClr val="00AF50"/>
                </a:solidFill>
                <a:latin typeface="Times New Roman"/>
                <a:cs typeface="Times New Roman"/>
              </a:rPr>
              <a:t>Е</a:t>
            </a:r>
            <a:r>
              <a:rPr b="1" spc="-5" dirty="0">
                <a:solidFill>
                  <a:srgbClr val="00AF50"/>
                </a:solidFill>
                <a:latin typeface="Times New Roman"/>
                <a:cs typeface="Times New Roman"/>
              </a:rPr>
              <a:t>ЗЕН</a:t>
            </a:r>
            <a:r>
              <a:rPr b="1" spc="-229" dirty="0">
                <a:solidFill>
                  <a:srgbClr val="00AF50"/>
                </a:solidFill>
                <a:latin typeface="Times New Roman"/>
                <a:cs typeface="Times New Roman"/>
              </a:rPr>
              <a:t>Т</a:t>
            </a:r>
            <a:r>
              <a:rPr b="1" spc="-10" dirty="0">
                <a:solidFill>
                  <a:srgbClr val="00AF50"/>
                </a:solidFill>
                <a:latin typeface="Times New Roman"/>
                <a:cs typeface="Times New Roman"/>
              </a:rPr>
              <a:t>А</a:t>
            </a:r>
            <a:r>
              <a:rPr b="1" spc="-25" dirty="0">
                <a:solidFill>
                  <a:srgbClr val="00AF50"/>
                </a:solidFill>
                <a:latin typeface="Times New Roman"/>
                <a:cs typeface="Times New Roman"/>
              </a:rPr>
              <a:t>Ц</a:t>
            </a:r>
            <a:r>
              <a:rPr b="1" spc="-5" dirty="0">
                <a:solidFill>
                  <a:srgbClr val="00AF50"/>
                </a:solidFill>
                <a:latin typeface="Times New Roman"/>
                <a:cs typeface="Times New Roman"/>
              </a:rPr>
              <a:t>ИЯ</a:t>
            </a:r>
          </a:p>
        </p:txBody>
      </p:sp>
      <p:grpSp>
        <p:nvGrpSpPr>
          <p:cNvPr id="4" name="object 4"/>
          <p:cNvGrpSpPr/>
          <p:nvPr/>
        </p:nvGrpSpPr>
        <p:grpSpPr>
          <a:xfrm>
            <a:off x="1551432" y="1755686"/>
            <a:ext cx="6762115" cy="3741420"/>
            <a:chOff x="1551432" y="1755686"/>
            <a:chExt cx="6762115" cy="3741420"/>
          </a:xfrm>
        </p:grpSpPr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981200" y="1755686"/>
              <a:ext cx="5777230" cy="1010246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877312" y="2304326"/>
              <a:ext cx="4107053" cy="1010246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551432" y="2852966"/>
              <a:ext cx="6761733" cy="1010246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069592" y="3401606"/>
              <a:ext cx="5716397" cy="1010246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560576" y="3950246"/>
              <a:ext cx="6737350" cy="1010246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243328" y="4486693"/>
              <a:ext cx="5252974" cy="1010246"/>
            </a:xfrm>
            <a:prstGeom prst="rect">
              <a:avLst/>
            </a:prstGeom>
          </p:spPr>
        </p:pic>
      </p:grpSp>
      <p:sp>
        <p:nvSpPr>
          <p:cNvPr id="11" name="object 11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022350" marR="443865" algn="ctr">
              <a:lnSpc>
                <a:spcPct val="100000"/>
              </a:lnSpc>
              <a:spcBef>
                <a:spcPts val="100"/>
              </a:spcBef>
            </a:pPr>
            <a:r>
              <a:rPr spc="-25" dirty="0"/>
              <a:t>методического</a:t>
            </a:r>
            <a:r>
              <a:rPr spc="-20" dirty="0"/>
              <a:t> </a:t>
            </a:r>
            <a:r>
              <a:rPr spc="-5" dirty="0"/>
              <a:t>пособия</a:t>
            </a:r>
            <a:r>
              <a:rPr spc="15" dirty="0"/>
              <a:t> </a:t>
            </a:r>
            <a:r>
              <a:rPr dirty="0"/>
              <a:t>и </a:t>
            </a:r>
            <a:r>
              <a:rPr spc="-885" dirty="0"/>
              <a:t> </a:t>
            </a:r>
            <a:r>
              <a:rPr spc="-25" dirty="0"/>
              <a:t>рабочей</a:t>
            </a:r>
            <a:r>
              <a:rPr spc="-30" dirty="0"/>
              <a:t> </a:t>
            </a:r>
            <a:r>
              <a:rPr dirty="0"/>
              <a:t>тетради</a:t>
            </a:r>
          </a:p>
          <a:p>
            <a:pPr marL="592455" marR="5080" algn="ctr">
              <a:lnSpc>
                <a:spcPct val="99300"/>
              </a:lnSpc>
              <a:spcBef>
                <a:spcPts val="35"/>
              </a:spcBef>
            </a:pPr>
            <a:r>
              <a:rPr spc="-5" dirty="0"/>
              <a:t>по</a:t>
            </a:r>
            <a:r>
              <a:rPr spc="-10" dirty="0"/>
              <a:t> развитию</a:t>
            </a:r>
            <a:r>
              <a:rPr spc="35" dirty="0"/>
              <a:t> </a:t>
            </a:r>
            <a:r>
              <a:rPr spc="-15" dirty="0"/>
              <a:t>познавательной </a:t>
            </a:r>
            <a:r>
              <a:rPr spc="-885" dirty="0"/>
              <a:t> </a:t>
            </a:r>
            <a:r>
              <a:rPr spc="-10" dirty="0"/>
              <a:t>активности,</a:t>
            </a:r>
            <a:r>
              <a:rPr spc="50" dirty="0"/>
              <a:t> </a:t>
            </a:r>
            <a:r>
              <a:rPr spc="-10" dirty="0"/>
              <a:t>творческих </a:t>
            </a:r>
            <a:r>
              <a:rPr spc="-5" dirty="0"/>
              <a:t> способностей детей </a:t>
            </a:r>
            <a:r>
              <a:rPr spc="-15" dirty="0"/>
              <a:t>старшего </a:t>
            </a:r>
            <a:r>
              <a:rPr spc="-885" dirty="0"/>
              <a:t> </a:t>
            </a:r>
            <a:r>
              <a:rPr spc="-25" dirty="0"/>
              <a:t>дошкольного</a:t>
            </a:r>
            <a:r>
              <a:rPr spc="45" dirty="0"/>
              <a:t> </a:t>
            </a:r>
            <a:r>
              <a:rPr spc="-5" dirty="0"/>
              <a:t>возраста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774700">
              <a:lnSpc>
                <a:spcPct val="100000"/>
              </a:lnSpc>
              <a:spcBef>
                <a:spcPts val="90"/>
              </a:spcBef>
            </a:pPr>
            <a:r>
              <a:rPr spc="-5" dirty="0"/>
              <a:t>Состав</a:t>
            </a:r>
            <a:r>
              <a:rPr dirty="0"/>
              <a:t> </a:t>
            </a:r>
            <a:r>
              <a:rPr spc="-15" dirty="0"/>
              <a:t>творческой</a:t>
            </a:r>
            <a:r>
              <a:rPr spc="20" dirty="0"/>
              <a:t> </a:t>
            </a:r>
            <a:r>
              <a:rPr spc="-15" dirty="0"/>
              <a:t>группы: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6244" y="1517673"/>
            <a:ext cx="6883400" cy="3302379"/>
          </a:xfrm>
          <a:prstGeom prst="rect">
            <a:avLst/>
          </a:prstGeom>
        </p:spPr>
        <p:txBody>
          <a:bodyPr vert="horz" wrap="square" lIns="0" tIns="10541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335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2800" b="1" dirty="0">
                <a:latin typeface="Calibri"/>
                <a:cs typeface="Calibri"/>
              </a:rPr>
              <a:t>Коноплянкина</a:t>
            </a:r>
            <a:r>
              <a:rPr sz="2800" b="1" spc="-105" dirty="0">
                <a:latin typeface="Calibri"/>
                <a:cs typeface="Calibri"/>
              </a:rPr>
              <a:t> </a:t>
            </a:r>
            <a:r>
              <a:rPr sz="2800" b="1" spc="5" dirty="0">
                <a:latin typeface="Calibri"/>
                <a:cs typeface="Calibri"/>
              </a:rPr>
              <a:t>Любовь</a:t>
            </a:r>
            <a:r>
              <a:rPr sz="2800" b="1" spc="-50" dirty="0">
                <a:latin typeface="Calibri"/>
                <a:cs typeface="Calibri"/>
              </a:rPr>
              <a:t> </a:t>
            </a:r>
            <a:r>
              <a:rPr sz="2800" b="1" spc="-5" dirty="0">
                <a:latin typeface="Calibri"/>
                <a:cs typeface="Calibri"/>
              </a:rPr>
              <a:t>Николаевна,</a:t>
            </a:r>
            <a:endParaRPr sz="28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620"/>
              </a:spcBef>
            </a:pPr>
            <a:r>
              <a:rPr sz="2400" spc="-10" dirty="0">
                <a:latin typeface="Calibri"/>
                <a:cs typeface="Calibri"/>
              </a:rPr>
              <a:t>педагог-психолог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spc="-30" dirty="0">
                <a:latin typeface="Calibri"/>
                <a:cs typeface="Calibri"/>
              </a:rPr>
              <a:t>БДОУ</a:t>
            </a:r>
            <a:r>
              <a:rPr sz="2400" dirty="0">
                <a:latin typeface="Calibri"/>
                <a:cs typeface="Calibri"/>
              </a:rPr>
              <a:t> </a:t>
            </a:r>
            <a:r>
              <a:rPr sz="2400" spc="-55" dirty="0">
                <a:latin typeface="Calibri"/>
                <a:cs typeface="Calibri"/>
              </a:rPr>
              <a:t>г.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spc="-15" dirty="0">
                <a:latin typeface="Calibri"/>
                <a:cs typeface="Calibri"/>
              </a:rPr>
              <a:t>Омска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«Детский</a:t>
            </a:r>
            <a:r>
              <a:rPr sz="2400" spc="20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сад</a:t>
            </a:r>
            <a:r>
              <a:rPr sz="2400" dirty="0">
                <a:latin typeface="Calibri"/>
                <a:cs typeface="Calibri"/>
              </a:rPr>
              <a:t> №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10»</a:t>
            </a:r>
          </a:p>
          <a:p>
            <a:pPr>
              <a:lnSpc>
                <a:spcPct val="100000"/>
              </a:lnSpc>
            </a:pPr>
            <a:endParaRPr sz="335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2800" b="1" spc="-20" dirty="0">
                <a:latin typeface="Calibri"/>
                <a:cs typeface="Calibri"/>
              </a:rPr>
              <a:t>Гаязова</a:t>
            </a:r>
            <a:r>
              <a:rPr sz="2800" b="1" spc="-25" dirty="0">
                <a:latin typeface="Calibri"/>
                <a:cs typeface="Calibri"/>
              </a:rPr>
              <a:t> </a:t>
            </a:r>
            <a:r>
              <a:rPr sz="2800" b="1" spc="5" dirty="0">
                <a:latin typeface="Calibri"/>
                <a:cs typeface="Calibri"/>
              </a:rPr>
              <a:t>Лариса</a:t>
            </a:r>
            <a:r>
              <a:rPr sz="2800" b="1" spc="-40" dirty="0">
                <a:latin typeface="Calibri"/>
                <a:cs typeface="Calibri"/>
              </a:rPr>
              <a:t> </a:t>
            </a:r>
            <a:r>
              <a:rPr sz="2800" b="1" dirty="0">
                <a:latin typeface="Calibri"/>
                <a:cs typeface="Calibri"/>
              </a:rPr>
              <a:t>Михайловна,</a:t>
            </a:r>
            <a:endParaRPr sz="2800" dirty="0">
              <a:latin typeface="Calibri"/>
              <a:cs typeface="Calibri"/>
            </a:endParaRPr>
          </a:p>
          <a:p>
            <a:pPr marL="12700" marR="5715">
              <a:lnSpc>
                <a:spcPct val="120100"/>
              </a:lnSpc>
              <a:spcBef>
                <a:spcPts val="40"/>
              </a:spcBef>
            </a:pPr>
            <a:r>
              <a:rPr sz="2400" spc="-10" dirty="0">
                <a:latin typeface="Calibri"/>
                <a:cs typeface="Calibri"/>
              </a:rPr>
              <a:t>педагог-психолог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spc="-30" dirty="0">
                <a:latin typeface="Calibri"/>
                <a:cs typeface="Calibri"/>
              </a:rPr>
              <a:t>БДОУ</a:t>
            </a:r>
            <a:r>
              <a:rPr sz="2400" spc="5" dirty="0">
                <a:latin typeface="Calibri"/>
                <a:cs typeface="Calibri"/>
              </a:rPr>
              <a:t> </a:t>
            </a:r>
            <a:r>
              <a:rPr sz="2400" spc="-55" dirty="0">
                <a:latin typeface="Calibri"/>
                <a:cs typeface="Calibri"/>
              </a:rPr>
              <a:t>г.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spc="-15" dirty="0">
                <a:latin typeface="Calibri"/>
                <a:cs typeface="Calibri"/>
              </a:rPr>
              <a:t>Омска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«Детский</a:t>
            </a:r>
            <a:r>
              <a:rPr sz="2400" spc="20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сад </a:t>
            </a:r>
            <a:r>
              <a:rPr sz="2400" dirty="0">
                <a:latin typeface="Calibri"/>
                <a:cs typeface="Calibri"/>
              </a:rPr>
              <a:t>№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spc="5" dirty="0">
                <a:latin typeface="Calibri"/>
                <a:cs typeface="Calibri"/>
              </a:rPr>
              <a:t>313 </a:t>
            </a:r>
            <a:r>
              <a:rPr sz="2400" spc="-530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общеразвивающего</a:t>
            </a:r>
            <a:r>
              <a:rPr sz="2400" spc="-2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вида»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362455" y="1600200"/>
            <a:ext cx="6419088" cy="452628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627376" y="441959"/>
            <a:ext cx="4258056" cy="597408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36244" y="500888"/>
            <a:ext cx="8086725" cy="15627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24130" algn="r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Times New Roman"/>
                <a:cs typeface="Times New Roman"/>
              </a:rPr>
              <a:t>В </a:t>
            </a:r>
            <a:r>
              <a:rPr sz="1800" spc="-10" dirty="0">
                <a:latin typeface="Times New Roman"/>
                <a:cs typeface="Times New Roman"/>
              </a:rPr>
              <a:t>настоящее</a:t>
            </a:r>
            <a:r>
              <a:rPr sz="1800" spc="-2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время,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у</a:t>
            </a:r>
            <a:r>
              <a:rPr sz="1800" spc="-5" dirty="0">
                <a:latin typeface="Times New Roman"/>
                <a:cs typeface="Times New Roman"/>
              </a:rPr>
              <a:t> </a:t>
            </a:r>
            <a:r>
              <a:rPr sz="1800" spc="-10" dirty="0">
                <a:latin typeface="Times New Roman"/>
                <a:cs typeface="Times New Roman"/>
              </a:rPr>
              <a:t>современного </a:t>
            </a:r>
            <a:r>
              <a:rPr sz="1800" dirty="0">
                <a:latin typeface="Times New Roman"/>
                <a:cs typeface="Times New Roman"/>
              </a:rPr>
              <a:t>общества</a:t>
            </a:r>
            <a:r>
              <a:rPr sz="1800" spc="20" dirty="0">
                <a:latin typeface="Times New Roman"/>
                <a:cs typeface="Times New Roman"/>
              </a:rPr>
              <a:t> </a:t>
            </a:r>
            <a:r>
              <a:rPr sz="1800" spc="-10" dirty="0">
                <a:latin typeface="Times New Roman"/>
                <a:cs typeface="Times New Roman"/>
              </a:rPr>
              <a:t>возникла</a:t>
            </a:r>
            <a:r>
              <a:rPr sz="1800" spc="25" dirty="0">
                <a:latin typeface="Times New Roman"/>
                <a:cs typeface="Times New Roman"/>
              </a:rPr>
              <a:t> </a:t>
            </a:r>
            <a:r>
              <a:rPr sz="1800" spc="10" dirty="0">
                <a:latin typeface="Times New Roman"/>
                <a:cs typeface="Times New Roman"/>
              </a:rPr>
              <a:t>острая</a:t>
            </a:r>
            <a:endParaRPr sz="1800">
              <a:latin typeface="Times New Roman"/>
              <a:cs typeface="Times New Roman"/>
            </a:endParaRPr>
          </a:p>
          <a:p>
            <a:pPr marR="5080" algn="r">
              <a:lnSpc>
                <a:spcPct val="100000"/>
              </a:lnSpc>
            </a:pPr>
            <a:r>
              <a:rPr sz="1800" spc="5" dirty="0">
                <a:latin typeface="Times New Roman"/>
                <a:cs typeface="Times New Roman"/>
              </a:rPr>
              <a:t>потребность</a:t>
            </a:r>
            <a:r>
              <a:rPr sz="1800" spc="-2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в</a:t>
            </a:r>
            <a:r>
              <a:rPr sz="1800" spc="-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личности,</a:t>
            </a:r>
            <a:r>
              <a:rPr sz="1800" spc="-15" dirty="0">
                <a:latin typeface="Times New Roman"/>
                <a:cs typeface="Times New Roman"/>
              </a:rPr>
              <a:t> </a:t>
            </a:r>
            <a:r>
              <a:rPr sz="1800" spc="5" dirty="0">
                <a:latin typeface="Times New Roman"/>
                <a:cs typeface="Times New Roman"/>
              </a:rPr>
              <a:t>способной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изменять</a:t>
            </a:r>
            <a:r>
              <a:rPr sz="1800" spc="-2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стереотипы,</a:t>
            </a:r>
            <a:r>
              <a:rPr sz="1800" spc="1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формы</a:t>
            </a:r>
            <a:endParaRPr sz="1800">
              <a:latin typeface="Times New Roman"/>
              <a:cs typeface="Times New Roman"/>
            </a:endParaRPr>
          </a:p>
          <a:p>
            <a:pPr marR="6350" algn="ctr">
              <a:lnSpc>
                <a:spcPct val="100000"/>
              </a:lnSpc>
              <a:spcBef>
                <a:spcPts val="434"/>
              </a:spcBef>
            </a:pPr>
            <a:r>
              <a:rPr sz="1800" spc="-5" dirty="0">
                <a:latin typeface="Times New Roman"/>
                <a:cs typeface="Times New Roman"/>
              </a:rPr>
              <a:t>познания</a:t>
            </a:r>
            <a:r>
              <a:rPr sz="1800" spc="-1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и</a:t>
            </a:r>
            <a:r>
              <a:rPr sz="1800" spc="-1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действия</a:t>
            </a:r>
            <a:r>
              <a:rPr sz="1800" spc="1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.</a:t>
            </a:r>
            <a:r>
              <a:rPr sz="1800" spc="425" dirty="0">
                <a:latin typeface="Times New Roman"/>
                <a:cs typeface="Times New Roman"/>
              </a:rPr>
              <a:t> </a:t>
            </a:r>
            <a:r>
              <a:rPr sz="1800" spc="-25" dirty="0">
                <a:latin typeface="Times New Roman"/>
                <a:cs typeface="Times New Roman"/>
              </a:rPr>
              <a:t>Творческое,</a:t>
            </a:r>
            <a:r>
              <a:rPr sz="1800" spc="6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креативное</a:t>
            </a:r>
            <a:r>
              <a:rPr sz="1800" spc="35" dirty="0">
                <a:latin typeface="Times New Roman"/>
                <a:cs typeface="Times New Roman"/>
              </a:rPr>
              <a:t> </a:t>
            </a:r>
            <a:r>
              <a:rPr sz="1800" spc="-10" dirty="0">
                <a:latin typeface="Times New Roman"/>
                <a:cs typeface="Times New Roman"/>
              </a:rPr>
              <a:t>мышление</a:t>
            </a:r>
            <a:endParaRPr sz="1800">
              <a:latin typeface="Times New Roman"/>
              <a:cs typeface="Times New Roman"/>
            </a:endParaRPr>
          </a:p>
          <a:p>
            <a:pPr marL="40005" algn="ctr">
              <a:lnSpc>
                <a:spcPct val="100000"/>
              </a:lnSpc>
              <a:spcBef>
                <a:spcPts val="430"/>
              </a:spcBef>
            </a:pPr>
            <a:r>
              <a:rPr sz="1800" spc="-5" dirty="0">
                <a:latin typeface="Times New Roman"/>
                <a:cs typeface="Times New Roman"/>
              </a:rPr>
              <a:t>считается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теперь самым</a:t>
            </a:r>
            <a:r>
              <a:rPr sz="1800" spc="40" dirty="0">
                <a:latin typeface="Times New Roman"/>
                <a:cs typeface="Times New Roman"/>
              </a:rPr>
              <a:t> </a:t>
            </a:r>
            <a:r>
              <a:rPr sz="1800" spc="-10" dirty="0">
                <a:latin typeface="Times New Roman"/>
                <a:cs typeface="Times New Roman"/>
              </a:rPr>
              <a:t>драгоценным</a:t>
            </a:r>
            <a:r>
              <a:rPr sz="1800" spc="-15" dirty="0">
                <a:latin typeface="Times New Roman"/>
                <a:cs typeface="Times New Roman"/>
              </a:rPr>
              <a:t> качеством</a:t>
            </a:r>
            <a:r>
              <a:rPr sz="1800" spc="1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личности.</a:t>
            </a:r>
            <a:endParaRPr sz="1800">
              <a:latin typeface="Times New Roman"/>
              <a:cs typeface="Times New Roman"/>
            </a:endParaRPr>
          </a:p>
          <a:p>
            <a:pPr marR="6985" algn="ctr">
              <a:lnSpc>
                <a:spcPct val="100000"/>
              </a:lnSpc>
              <a:spcBef>
                <a:spcPts val="434"/>
              </a:spcBef>
            </a:pPr>
            <a:r>
              <a:rPr sz="1800" spc="-35" dirty="0">
                <a:latin typeface="Times New Roman"/>
                <a:cs typeface="Times New Roman"/>
              </a:rPr>
              <a:t>Поэтому,</a:t>
            </a:r>
            <a:r>
              <a:rPr sz="1800" spc="210" dirty="0">
                <a:latin typeface="Times New Roman"/>
                <a:cs typeface="Times New Roman"/>
              </a:rPr>
              <a:t> </a:t>
            </a:r>
            <a:r>
              <a:rPr sz="1800" spc="-20" dirty="0">
                <a:latin typeface="Times New Roman"/>
                <a:cs typeface="Times New Roman"/>
              </a:rPr>
              <a:t>уже</a:t>
            </a:r>
            <a:r>
              <a:rPr sz="1800" spc="17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в</a:t>
            </a:r>
            <a:r>
              <a:rPr sz="1800" spc="165" dirty="0">
                <a:latin typeface="Times New Roman"/>
                <a:cs typeface="Times New Roman"/>
              </a:rPr>
              <a:t> </a:t>
            </a:r>
            <a:r>
              <a:rPr sz="1800" spc="-15" dirty="0">
                <a:latin typeface="Times New Roman"/>
                <a:cs typeface="Times New Roman"/>
              </a:rPr>
              <a:t>дошкольном</a:t>
            </a:r>
            <a:r>
              <a:rPr sz="1800" spc="15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возрасте</a:t>
            </a:r>
            <a:r>
              <a:rPr sz="1800" spc="180" dirty="0">
                <a:latin typeface="Times New Roman"/>
                <a:cs typeface="Times New Roman"/>
              </a:rPr>
              <a:t> </a:t>
            </a:r>
            <a:r>
              <a:rPr sz="1800" spc="-25" dirty="0">
                <a:latin typeface="Times New Roman"/>
                <a:cs typeface="Times New Roman"/>
              </a:rPr>
              <a:t>необходимо</a:t>
            </a:r>
            <a:r>
              <a:rPr sz="1800" spc="190" dirty="0">
                <a:latin typeface="Times New Roman"/>
                <a:cs typeface="Times New Roman"/>
              </a:rPr>
              <a:t> </a:t>
            </a:r>
            <a:r>
              <a:rPr sz="1800" spc="-10" dirty="0">
                <a:latin typeface="Times New Roman"/>
                <a:cs typeface="Times New Roman"/>
              </a:rPr>
              <a:t>формировать</a:t>
            </a:r>
            <a:r>
              <a:rPr sz="1800" spc="20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у</a:t>
            </a:r>
            <a:r>
              <a:rPr sz="1800" spc="165" dirty="0">
                <a:latin typeface="Times New Roman"/>
                <a:cs typeface="Times New Roman"/>
              </a:rPr>
              <a:t> </a:t>
            </a:r>
            <a:r>
              <a:rPr sz="1800" spc="-10" dirty="0">
                <a:latin typeface="Times New Roman"/>
                <a:cs typeface="Times New Roman"/>
              </a:rPr>
              <a:t>воспитанников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36244" y="2037410"/>
            <a:ext cx="163068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509395" algn="l"/>
              </a:tabLst>
            </a:pPr>
            <a:r>
              <a:rPr sz="1800" spc="-5" dirty="0">
                <a:latin typeface="Times New Roman"/>
                <a:cs typeface="Times New Roman"/>
              </a:rPr>
              <a:t>п</a:t>
            </a:r>
            <a:r>
              <a:rPr sz="1800" spc="-20" dirty="0">
                <a:latin typeface="Times New Roman"/>
                <a:cs typeface="Times New Roman"/>
              </a:rPr>
              <a:t>о</a:t>
            </a:r>
            <a:r>
              <a:rPr sz="1800" spc="25" dirty="0">
                <a:latin typeface="Times New Roman"/>
                <a:cs typeface="Times New Roman"/>
              </a:rPr>
              <a:t>т</a:t>
            </a:r>
            <a:r>
              <a:rPr sz="1800" spc="5" dirty="0">
                <a:latin typeface="Times New Roman"/>
                <a:cs typeface="Times New Roman"/>
              </a:rPr>
              <a:t>р</a:t>
            </a:r>
            <a:r>
              <a:rPr sz="1800" spc="-10" dirty="0">
                <a:latin typeface="Times New Roman"/>
                <a:cs typeface="Times New Roman"/>
              </a:rPr>
              <a:t>е</a:t>
            </a:r>
            <a:r>
              <a:rPr sz="1800" spc="-5" dirty="0">
                <a:latin typeface="Times New Roman"/>
                <a:cs typeface="Times New Roman"/>
              </a:rPr>
              <a:t>бн</a:t>
            </a:r>
            <a:r>
              <a:rPr sz="1800" spc="50" dirty="0">
                <a:latin typeface="Times New Roman"/>
                <a:cs typeface="Times New Roman"/>
              </a:rPr>
              <a:t>о</a:t>
            </a:r>
            <a:r>
              <a:rPr sz="1800" spc="-10" dirty="0">
                <a:latin typeface="Times New Roman"/>
                <a:cs typeface="Times New Roman"/>
              </a:rPr>
              <a:t>с</a:t>
            </a:r>
            <a:r>
              <a:rPr sz="1800" dirty="0">
                <a:latin typeface="Times New Roman"/>
                <a:cs typeface="Times New Roman"/>
              </a:rPr>
              <a:t>ть	в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36244" y="2312289"/>
            <a:ext cx="165862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Times New Roman"/>
                <a:cs typeface="Times New Roman"/>
              </a:rPr>
              <a:t>нестандартность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417445" y="2037410"/>
            <a:ext cx="6191250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405890" algn="l"/>
                <a:tab pos="2622550" algn="l"/>
                <a:tab pos="4281170" algn="l"/>
              </a:tabLst>
            </a:pPr>
            <a:r>
              <a:rPr sz="1800" spc="-10" dirty="0">
                <a:latin typeface="Times New Roman"/>
                <a:cs typeface="Times New Roman"/>
              </a:rPr>
              <a:t>творчестве,	</a:t>
            </a:r>
            <a:r>
              <a:rPr sz="1800" spc="-15" dirty="0">
                <a:latin typeface="Times New Roman"/>
                <a:cs typeface="Times New Roman"/>
              </a:rPr>
              <a:t>развивать	</a:t>
            </a:r>
            <a:r>
              <a:rPr sz="1800" spc="-10" dirty="0">
                <a:latin typeface="Times New Roman"/>
                <a:cs typeface="Times New Roman"/>
              </a:rPr>
              <a:t>находчивость,	</a:t>
            </a:r>
            <a:r>
              <a:rPr sz="1800" spc="-5" dirty="0">
                <a:latin typeface="Times New Roman"/>
                <a:cs typeface="Times New Roman"/>
              </a:rPr>
              <a:t>сообразительность,</a:t>
            </a:r>
            <a:endParaRPr sz="1800">
              <a:latin typeface="Times New Roman"/>
              <a:cs typeface="Times New Roman"/>
            </a:endParaRPr>
          </a:p>
          <a:p>
            <a:pPr marL="88900">
              <a:lnSpc>
                <a:spcPct val="100000"/>
              </a:lnSpc>
              <a:spcBef>
                <a:spcPts val="5"/>
              </a:spcBef>
              <a:tabLst>
                <a:tab pos="1509395" algn="l"/>
                <a:tab pos="3125470" algn="l"/>
                <a:tab pos="5088890" algn="l"/>
              </a:tabLst>
            </a:pPr>
            <a:r>
              <a:rPr sz="1800" spc="-5" dirty="0">
                <a:latin typeface="Times New Roman"/>
                <a:cs typeface="Times New Roman"/>
              </a:rPr>
              <a:t>мышления,	</a:t>
            </a:r>
            <a:r>
              <a:rPr sz="1800" spc="-10" dirty="0">
                <a:latin typeface="Times New Roman"/>
                <a:cs typeface="Times New Roman"/>
              </a:rPr>
              <a:t>активировать	</a:t>
            </a:r>
            <a:r>
              <a:rPr sz="1800" spc="-5" dirty="0">
                <a:latin typeface="Times New Roman"/>
                <a:cs typeface="Times New Roman"/>
              </a:rPr>
              <a:t>индивидуальные	творческие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36244" y="2586304"/>
            <a:ext cx="8076565" cy="33743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100"/>
              </a:spcBef>
            </a:pPr>
            <a:r>
              <a:rPr sz="1800" spc="5" dirty="0">
                <a:latin typeface="Times New Roman"/>
                <a:cs typeface="Times New Roman"/>
              </a:rPr>
              <a:t>способности </a:t>
            </a:r>
            <a:r>
              <a:rPr sz="1800" spc="-10" dirty="0">
                <a:latin typeface="Times New Roman"/>
                <a:cs typeface="Times New Roman"/>
              </a:rPr>
              <a:t>(ФГОС) </a:t>
            </a:r>
            <a:r>
              <a:rPr sz="1800" spc="-5" dirty="0">
                <a:latin typeface="Times New Roman"/>
                <a:cs typeface="Times New Roman"/>
              </a:rPr>
              <a:t>Приобретает </a:t>
            </a:r>
            <a:r>
              <a:rPr sz="1800" spc="-10" dirty="0">
                <a:latin typeface="Times New Roman"/>
                <a:cs typeface="Times New Roman"/>
              </a:rPr>
              <a:t>всё большую </a:t>
            </a:r>
            <a:r>
              <a:rPr sz="1800" spc="-5" dirty="0">
                <a:latin typeface="Times New Roman"/>
                <a:cs typeface="Times New Roman"/>
              </a:rPr>
              <a:t>популярность </a:t>
            </a:r>
            <a:r>
              <a:rPr sz="1800" spc="-20" dirty="0">
                <a:latin typeface="Times New Roman"/>
                <a:cs typeface="Times New Roman"/>
              </a:rPr>
              <a:t>во </a:t>
            </a:r>
            <a:r>
              <a:rPr sz="1800" spc="-10" dirty="0">
                <a:latin typeface="Times New Roman"/>
                <a:cs typeface="Times New Roman"/>
              </a:rPr>
              <a:t>всём </a:t>
            </a:r>
            <a:r>
              <a:rPr sz="1800" dirty="0">
                <a:latin typeface="Times New Roman"/>
                <a:cs typeface="Times New Roman"/>
              </a:rPr>
              <a:t>мире и 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идеально </a:t>
            </a:r>
            <a:r>
              <a:rPr sz="1800" spc="-25" dirty="0">
                <a:latin typeface="Times New Roman"/>
                <a:cs typeface="Times New Roman"/>
              </a:rPr>
              <a:t>подходит </a:t>
            </a:r>
            <a:r>
              <a:rPr sz="1800" spc="-5" dirty="0">
                <a:latin typeface="Times New Roman"/>
                <a:cs typeface="Times New Roman"/>
              </a:rPr>
              <a:t>для занятий </a:t>
            </a:r>
            <a:r>
              <a:rPr sz="1800" dirty="0">
                <a:latin typeface="Times New Roman"/>
                <a:cs typeface="Times New Roman"/>
              </a:rPr>
              <a:t>с </a:t>
            </a:r>
            <a:r>
              <a:rPr sz="1800" spc="-15" dirty="0">
                <a:latin typeface="Times New Roman"/>
                <a:cs typeface="Times New Roman"/>
              </a:rPr>
              <a:t>дошкольниками </a:t>
            </a:r>
            <a:r>
              <a:rPr sz="1800" spc="-5" dirty="0">
                <a:latin typeface="Times New Roman"/>
                <a:cs typeface="Times New Roman"/>
              </a:rPr>
              <a:t>новая </a:t>
            </a:r>
            <a:r>
              <a:rPr sz="1800" spc="-10" dirty="0">
                <a:latin typeface="Times New Roman"/>
                <a:cs typeface="Times New Roman"/>
              </a:rPr>
              <a:t>релаксирующая техника </a:t>
            </a:r>
            <a:r>
              <a:rPr sz="1800" spc="-5" dirty="0">
                <a:latin typeface="Times New Roman"/>
                <a:cs typeface="Times New Roman"/>
              </a:rPr>
              <a:t> </a:t>
            </a:r>
            <a:r>
              <a:rPr sz="1800" spc="-15" dirty="0">
                <a:latin typeface="Times New Roman"/>
                <a:cs typeface="Times New Roman"/>
              </a:rPr>
              <a:t>рисования«</a:t>
            </a:r>
            <a:r>
              <a:rPr sz="1800" b="1" spc="-15" dirty="0">
                <a:latin typeface="Times New Roman"/>
                <a:cs typeface="Times New Roman"/>
              </a:rPr>
              <a:t>Зендудлинг</a:t>
            </a:r>
            <a:r>
              <a:rPr sz="1800" spc="-15" dirty="0">
                <a:latin typeface="Times New Roman"/>
                <a:cs typeface="Times New Roman"/>
              </a:rPr>
              <a:t>»,</a:t>
            </a:r>
            <a:r>
              <a:rPr sz="1800" spc="-10" dirty="0">
                <a:latin typeface="Times New Roman"/>
                <a:cs typeface="Times New Roman"/>
              </a:rPr>
              <a:t> как</a:t>
            </a:r>
            <a:r>
              <a:rPr sz="1800" spc="-5" dirty="0">
                <a:latin typeface="Times New Roman"/>
                <a:cs typeface="Times New Roman"/>
              </a:rPr>
              <a:t> </a:t>
            </a:r>
            <a:r>
              <a:rPr sz="1800" spc="5" dirty="0">
                <a:latin typeface="Times New Roman"/>
                <a:cs typeface="Times New Roman"/>
              </a:rPr>
              <a:t>способ</a:t>
            </a:r>
            <a:r>
              <a:rPr sz="1800" spc="1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развития</a:t>
            </a:r>
            <a:r>
              <a:rPr sz="1800" dirty="0">
                <a:latin typeface="Times New Roman"/>
                <a:cs typeface="Times New Roman"/>
              </a:rPr>
              <a:t> фантазии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и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25" dirty="0">
                <a:latin typeface="Times New Roman"/>
                <a:cs typeface="Times New Roman"/>
              </a:rPr>
              <a:t>художественного </a:t>
            </a:r>
            <a:r>
              <a:rPr sz="1800" spc="-434" dirty="0">
                <a:latin typeface="Times New Roman"/>
                <a:cs typeface="Times New Roman"/>
              </a:rPr>
              <a:t> </a:t>
            </a:r>
            <a:r>
              <a:rPr sz="1800" spc="-10" dirty="0">
                <a:latin typeface="Times New Roman"/>
                <a:cs typeface="Times New Roman"/>
              </a:rPr>
              <a:t>творчества </a:t>
            </a:r>
            <a:r>
              <a:rPr sz="1800" spc="-20" dirty="0">
                <a:latin typeface="Times New Roman"/>
                <a:cs typeface="Times New Roman"/>
              </a:rPr>
              <a:t>дошкольников </a:t>
            </a:r>
            <a:r>
              <a:rPr sz="1800" spc="-5" dirty="0">
                <a:latin typeface="Times New Roman"/>
                <a:cs typeface="Times New Roman"/>
              </a:rPr>
              <a:t>(ребёнку предлагается </a:t>
            </a:r>
            <a:r>
              <a:rPr sz="1800" spc="-10" dirty="0">
                <a:latin typeface="Times New Roman"/>
                <a:cs typeface="Times New Roman"/>
              </a:rPr>
              <a:t>заполнить </a:t>
            </a:r>
            <a:r>
              <a:rPr sz="1800" spc="-15" dirty="0">
                <a:latin typeface="Times New Roman"/>
                <a:cs typeface="Times New Roman"/>
              </a:rPr>
              <a:t>изображение-контур </a:t>
            </a:r>
            <a:r>
              <a:rPr sz="1800" spc="-10" dirty="0">
                <a:latin typeface="Times New Roman"/>
                <a:cs typeface="Times New Roman"/>
              </a:rPr>
              <a:t> животного,</a:t>
            </a:r>
            <a:r>
              <a:rPr sz="1800" spc="-5" dirty="0">
                <a:latin typeface="Times New Roman"/>
                <a:cs typeface="Times New Roman"/>
              </a:rPr>
              <a:t> </a:t>
            </a:r>
            <a:r>
              <a:rPr sz="1800" spc="-10" dirty="0">
                <a:latin typeface="Times New Roman"/>
                <a:cs typeface="Times New Roman"/>
              </a:rPr>
              <a:t>цветка,</a:t>
            </a:r>
            <a:r>
              <a:rPr sz="1800" spc="-5" dirty="0">
                <a:latin typeface="Times New Roman"/>
                <a:cs typeface="Times New Roman"/>
              </a:rPr>
              <a:t> птички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разнообразными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10" dirty="0">
                <a:latin typeface="Times New Roman"/>
                <a:cs typeface="Times New Roman"/>
              </a:rPr>
              <a:t>узорами,</a:t>
            </a:r>
            <a:r>
              <a:rPr sz="1800" spc="-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простыми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элементами</a:t>
            </a:r>
            <a:r>
              <a:rPr sz="1800" dirty="0">
                <a:latin typeface="Times New Roman"/>
                <a:cs typeface="Times New Roman"/>
              </a:rPr>
              <a:t> – 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20" dirty="0">
                <a:latin typeface="Times New Roman"/>
                <a:cs typeface="Times New Roman"/>
              </a:rPr>
              <a:t>кружочками, закорючками, </a:t>
            </a:r>
            <a:r>
              <a:rPr sz="1800" spc="-10" dirty="0">
                <a:latin typeface="Times New Roman"/>
                <a:cs typeface="Times New Roman"/>
              </a:rPr>
              <a:t>ромбиками, </a:t>
            </a:r>
            <a:r>
              <a:rPr sz="1800" spc="-20" dirty="0">
                <a:latin typeface="Times New Roman"/>
                <a:cs typeface="Times New Roman"/>
              </a:rPr>
              <a:t>точечками, </a:t>
            </a:r>
            <a:r>
              <a:rPr sz="1800" spc="-10" dirty="0">
                <a:latin typeface="Times New Roman"/>
                <a:cs typeface="Times New Roman"/>
              </a:rPr>
              <a:t>палочками, </a:t>
            </a:r>
            <a:r>
              <a:rPr sz="1800" spc="-15" dirty="0">
                <a:latin typeface="Times New Roman"/>
                <a:cs typeface="Times New Roman"/>
              </a:rPr>
              <a:t>потом </a:t>
            </a:r>
            <a:r>
              <a:rPr sz="1800" spc="-5" dirty="0">
                <a:latin typeface="Times New Roman"/>
                <a:cs typeface="Times New Roman"/>
              </a:rPr>
              <a:t>раскрасить, 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15" dirty="0">
                <a:latin typeface="Times New Roman"/>
                <a:cs typeface="Times New Roman"/>
              </a:rPr>
              <a:t>можно </a:t>
            </a:r>
            <a:r>
              <a:rPr sz="1800" spc="-10" dirty="0">
                <a:latin typeface="Times New Roman"/>
                <a:cs typeface="Times New Roman"/>
              </a:rPr>
              <a:t>усложнить </a:t>
            </a:r>
            <a:r>
              <a:rPr sz="1800" spc="-15" dirty="0">
                <a:latin typeface="Times New Roman"/>
                <a:cs typeface="Times New Roman"/>
              </a:rPr>
              <a:t>задачу </a:t>
            </a:r>
            <a:r>
              <a:rPr sz="1800" dirty="0">
                <a:latin typeface="Times New Roman"/>
                <a:cs typeface="Times New Roman"/>
              </a:rPr>
              <a:t>– </a:t>
            </a:r>
            <a:r>
              <a:rPr sz="1800" spc="-5" dirty="0">
                <a:latin typeface="Times New Roman"/>
                <a:cs typeface="Times New Roman"/>
              </a:rPr>
              <a:t>разбить </a:t>
            </a:r>
            <a:r>
              <a:rPr sz="1800" spc="-10" dirty="0">
                <a:latin typeface="Times New Roman"/>
                <a:cs typeface="Times New Roman"/>
              </a:rPr>
              <a:t>рисунок </a:t>
            </a:r>
            <a:r>
              <a:rPr sz="1800" spc="-5" dirty="0">
                <a:latin typeface="Times New Roman"/>
                <a:cs typeface="Times New Roman"/>
              </a:rPr>
              <a:t>на части </a:t>
            </a:r>
            <a:r>
              <a:rPr sz="1800" dirty="0">
                <a:latin typeface="Times New Roman"/>
                <a:cs typeface="Times New Roman"/>
              </a:rPr>
              <a:t>и </a:t>
            </a:r>
            <a:r>
              <a:rPr sz="1800" spc="-15" dirty="0">
                <a:latin typeface="Times New Roman"/>
                <a:cs typeface="Times New Roman"/>
              </a:rPr>
              <a:t>заполнить </a:t>
            </a:r>
            <a:r>
              <a:rPr sz="1800" spc="-5" dirty="0">
                <a:latin typeface="Times New Roman"/>
                <a:cs typeface="Times New Roman"/>
              </a:rPr>
              <a:t>получившиеся 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сегменты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разными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узорами.</a:t>
            </a:r>
            <a:r>
              <a:rPr sz="1800" dirty="0">
                <a:latin typeface="Times New Roman"/>
                <a:cs typeface="Times New Roman"/>
              </a:rPr>
              <a:t> Еще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10" dirty="0">
                <a:latin typeface="Times New Roman"/>
                <a:cs typeface="Times New Roman"/>
              </a:rPr>
              <a:t>вариант</a:t>
            </a:r>
            <a:r>
              <a:rPr sz="1800" spc="-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–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10" dirty="0">
                <a:latin typeface="Times New Roman"/>
                <a:cs typeface="Times New Roman"/>
              </a:rPr>
              <a:t>предложить</a:t>
            </a:r>
            <a:r>
              <a:rPr sz="1800" spc="-5" dirty="0">
                <a:latin typeface="Times New Roman"/>
                <a:cs typeface="Times New Roman"/>
              </a:rPr>
              <a:t> </a:t>
            </a:r>
            <a:r>
              <a:rPr sz="1800" spc="-10" dirty="0">
                <a:latin typeface="Times New Roman"/>
                <a:cs typeface="Times New Roman"/>
              </a:rPr>
              <a:t>ребенку</a:t>
            </a:r>
            <a:r>
              <a:rPr sz="1800" spc="-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по-разному 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10" dirty="0">
                <a:latin typeface="Times New Roman"/>
                <a:cs typeface="Times New Roman"/>
              </a:rPr>
              <a:t>заполнить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20" dirty="0">
                <a:latin typeface="Times New Roman"/>
                <a:cs typeface="Times New Roman"/>
              </a:rPr>
              <a:t>одинаковые</a:t>
            </a:r>
            <a:r>
              <a:rPr sz="1800" spc="2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изображения</a:t>
            </a:r>
            <a:r>
              <a:rPr sz="1800" spc="-20" dirty="0">
                <a:latin typeface="Times New Roman"/>
                <a:cs typeface="Times New Roman"/>
              </a:rPr>
              <a:t> </a:t>
            </a:r>
            <a:r>
              <a:rPr sz="1800" spc="-10" dirty="0">
                <a:latin typeface="Times New Roman"/>
                <a:cs typeface="Times New Roman"/>
              </a:rPr>
              <a:t>животных,</a:t>
            </a:r>
            <a:r>
              <a:rPr sz="1800" spc="30" dirty="0">
                <a:latin typeface="Times New Roman"/>
                <a:cs typeface="Times New Roman"/>
              </a:rPr>
              <a:t> </a:t>
            </a:r>
            <a:r>
              <a:rPr sz="1800" spc="-10" dirty="0">
                <a:latin typeface="Times New Roman"/>
                <a:cs typeface="Times New Roman"/>
              </a:rPr>
              <a:t>предметов</a:t>
            </a:r>
            <a:r>
              <a:rPr sz="1800" dirty="0">
                <a:latin typeface="Times New Roman"/>
                <a:cs typeface="Times New Roman"/>
              </a:rPr>
              <a:t> и др.)</a:t>
            </a:r>
            <a:endParaRPr sz="1800">
              <a:latin typeface="Times New Roman"/>
              <a:cs typeface="Times New Roman"/>
            </a:endParaRPr>
          </a:p>
          <a:p>
            <a:pPr marL="12700" marR="6985" algn="just">
              <a:lnSpc>
                <a:spcPct val="100000"/>
              </a:lnSpc>
              <a:spcBef>
                <a:spcPts val="434"/>
              </a:spcBef>
            </a:pPr>
            <a:r>
              <a:rPr sz="1800" spc="-10" dirty="0">
                <a:latin typeface="Times New Roman"/>
                <a:cs typeface="Times New Roman"/>
              </a:rPr>
              <a:t>Воображение</a:t>
            </a:r>
            <a:r>
              <a:rPr sz="1800" spc="-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у старших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25" dirty="0">
                <a:latin typeface="Times New Roman"/>
                <a:cs typeface="Times New Roman"/>
              </a:rPr>
              <a:t>дошкольников</a:t>
            </a:r>
            <a:r>
              <a:rPr sz="1800" spc="-2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-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10" dirty="0">
                <a:latin typeface="Times New Roman"/>
                <a:cs typeface="Times New Roman"/>
              </a:rPr>
              <a:t>это</a:t>
            </a:r>
            <a:r>
              <a:rPr sz="1800" spc="-5" dirty="0">
                <a:latin typeface="Times New Roman"/>
                <a:cs typeface="Times New Roman"/>
              </a:rPr>
              <a:t> </a:t>
            </a:r>
            <a:r>
              <a:rPr sz="1800" spc="-25" dirty="0">
                <a:latin typeface="Times New Roman"/>
                <a:cs typeface="Times New Roman"/>
              </a:rPr>
              <a:t>необходимая</a:t>
            </a:r>
            <a:r>
              <a:rPr sz="1800" spc="-20" dirty="0">
                <a:latin typeface="Times New Roman"/>
                <a:cs typeface="Times New Roman"/>
              </a:rPr>
              <a:t> </a:t>
            </a:r>
            <a:r>
              <a:rPr sz="1800" spc="-15" dirty="0">
                <a:latin typeface="Times New Roman"/>
                <a:cs typeface="Times New Roman"/>
              </a:rPr>
              <a:t>ступень</a:t>
            </a:r>
            <a:r>
              <a:rPr sz="1800" spc="-1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в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развитии 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20" dirty="0">
                <a:latin typeface="Times New Roman"/>
                <a:cs typeface="Times New Roman"/>
              </a:rPr>
              <a:t>творческого</a:t>
            </a:r>
            <a:r>
              <a:rPr sz="1800" spc="-15" dirty="0">
                <a:latin typeface="Times New Roman"/>
                <a:cs typeface="Times New Roman"/>
              </a:rPr>
              <a:t> </a:t>
            </a:r>
            <a:r>
              <a:rPr sz="1800" spc="-10" dirty="0">
                <a:latin typeface="Times New Roman"/>
                <a:cs typeface="Times New Roman"/>
              </a:rPr>
              <a:t>мышления,</a:t>
            </a:r>
            <a:r>
              <a:rPr sz="1800" spc="-5" dirty="0">
                <a:latin typeface="Times New Roman"/>
                <a:cs typeface="Times New Roman"/>
              </a:rPr>
              <a:t> </a:t>
            </a:r>
            <a:r>
              <a:rPr sz="1800" spc="-10" dirty="0">
                <a:latin typeface="Times New Roman"/>
                <a:cs typeface="Times New Roman"/>
              </a:rPr>
              <a:t>поэтому</a:t>
            </a:r>
            <a:r>
              <a:rPr sz="1800" spc="-5" dirty="0">
                <a:latin typeface="Times New Roman"/>
                <a:cs typeface="Times New Roman"/>
              </a:rPr>
              <a:t> </a:t>
            </a:r>
            <a:r>
              <a:rPr sz="1800" spc="-25" dirty="0">
                <a:latin typeface="Times New Roman"/>
                <a:cs typeface="Times New Roman"/>
              </a:rPr>
              <a:t>необходимо</a:t>
            </a:r>
            <a:r>
              <a:rPr sz="1800" spc="-20" dirty="0">
                <a:latin typeface="Times New Roman"/>
                <a:cs typeface="Times New Roman"/>
              </a:rPr>
              <a:t> </a:t>
            </a:r>
            <a:r>
              <a:rPr sz="1800" spc="-15" dirty="0">
                <a:latin typeface="Times New Roman"/>
                <a:cs typeface="Times New Roman"/>
              </a:rPr>
              <a:t>поддерживать</a:t>
            </a:r>
            <a:r>
              <a:rPr sz="1800" spc="-1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и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поощрять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20" dirty="0">
                <a:latin typeface="Times New Roman"/>
                <a:cs typeface="Times New Roman"/>
              </a:rPr>
              <a:t>его </a:t>
            </a:r>
            <a:r>
              <a:rPr sz="1800" spc="-1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развитие </a:t>
            </a:r>
            <a:r>
              <a:rPr sz="1800" spc="-10" dirty="0">
                <a:latin typeface="Times New Roman"/>
                <a:cs typeface="Times New Roman"/>
              </a:rPr>
              <a:t>путём</a:t>
            </a:r>
            <a:r>
              <a:rPr sz="1800" spc="4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создания</a:t>
            </a:r>
            <a:r>
              <a:rPr sz="1800" spc="-2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специально</a:t>
            </a:r>
            <a:r>
              <a:rPr sz="1800" spc="2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организованных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занятий</a:t>
            </a:r>
            <a:endParaRPr sz="18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07593" y="524382"/>
            <a:ext cx="8271509" cy="276860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R="5715" algn="r">
              <a:lnSpc>
                <a:spcPct val="100000"/>
              </a:lnSpc>
              <a:spcBef>
                <a:spcPts val="90"/>
              </a:spcBef>
            </a:pPr>
            <a:r>
              <a:rPr sz="2000" b="1" spc="-5" dirty="0">
                <a:latin typeface="Times New Roman"/>
                <a:cs typeface="Times New Roman"/>
              </a:rPr>
              <a:t>Цель:</a:t>
            </a:r>
            <a:r>
              <a:rPr sz="2000" b="1" spc="5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Развитие</a:t>
            </a:r>
            <a:r>
              <a:rPr sz="2000" spc="65" dirty="0">
                <a:latin typeface="Times New Roman"/>
                <a:cs typeface="Times New Roman"/>
              </a:rPr>
              <a:t> </a:t>
            </a:r>
            <a:r>
              <a:rPr sz="2000" spc="-15" dirty="0">
                <a:latin typeface="Times New Roman"/>
                <a:cs typeface="Times New Roman"/>
              </a:rPr>
              <a:t>познавательной</a:t>
            </a:r>
            <a:r>
              <a:rPr sz="2000" spc="100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активности,</a:t>
            </a:r>
            <a:r>
              <a:rPr sz="2000" spc="90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творческих</a:t>
            </a:r>
            <a:endParaRPr sz="2000">
              <a:latin typeface="Times New Roman"/>
              <a:cs typeface="Times New Roman"/>
            </a:endParaRPr>
          </a:p>
          <a:p>
            <a:pPr marR="8255" algn="r">
              <a:lnSpc>
                <a:spcPct val="100000"/>
              </a:lnSpc>
            </a:pPr>
            <a:r>
              <a:rPr sz="2000" dirty="0">
                <a:latin typeface="Times New Roman"/>
                <a:cs typeface="Times New Roman"/>
              </a:rPr>
              <a:t>способностей,</a:t>
            </a:r>
            <a:r>
              <a:rPr sz="2000" spc="60" dirty="0">
                <a:latin typeface="Times New Roman"/>
                <a:cs typeface="Times New Roman"/>
              </a:rPr>
              <a:t> </a:t>
            </a:r>
            <a:r>
              <a:rPr sz="2000" spc="-15" dirty="0">
                <a:latin typeface="Times New Roman"/>
                <a:cs typeface="Times New Roman"/>
              </a:rPr>
              <a:t>воображения,</a:t>
            </a:r>
            <a:r>
              <a:rPr sz="2000" spc="65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мышления,</a:t>
            </a:r>
            <a:r>
              <a:rPr sz="2000" spc="85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фантазии</a:t>
            </a:r>
            <a:r>
              <a:rPr sz="2000" spc="5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у</a:t>
            </a:r>
            <a:r>
              <a:rPr sz="2000" spc="2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детей</a:t>
            </a:r>
            <a:endParaRPr sz="2000">
              <a:latin typeface="Times New Roman"/>
              <a:cs typeface="Times New Roman"/>
            </a:endParaRPr>
          </a:p>
          <a:p>
            <a:pPr marL="2399665">
              <a:lnSpc>
                <a:spcPct val="100000"/>
              </a:lnSpc>
              <a:spcBef>
                <a:spcPts val="5"/>
              </a:spcBef>
            </a:pPr>
            <a:r>
              <a:rPr sz="2000" spc="-10" dirty="0">
                <a:latin typeface="Times New Roman"/>
                <a:cs typeface="Times New Roman"/>
              </a:rPr>
              <a:t>старшего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spc="-20" dirty="0">
                <a:latin typeface="Times New Roman"/>
                <a:cs typeface="Times New Roman"/>
              </a:rPr>
              <a:t>дошкольного</a:t>
            </a:r>
            <a:r>
              <a:rPr sz="2000" spc="3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возраста</a:t>
            </a:r>
            <a:endParaRPr sz="2000">
              <a:latin typeface="Times New Roman"/>
              <a:cs typeface="Times New Roman"/>
            </a:endParaRPr>
          </a:p>
          <a:p>
            <a:pPr marL="265430">
              <a:lnSpc>
                <a:spcPct val="100000"/>
              </a:lnSpc>
            </a:pPr>
            <a:r>
              <a:rPr sz="2000" b="1" spc="-15" dirty="0">
                <a:latin typeface="Times New Roman"/>
                <a:cs typeface="Times New Roman"/>
              </a:rPr>
              <a:t>Задачи:</a:t>
            </a:r>
            <a:endParaRPr sz="2000">
              <a:latin typeface="Times New Roman"/>
              <a:cs typeface="Times New Roman"/>
            </a:endParaRPr>
          </a:p>
          <a:p>
            <a:pPr marL="265430" marR="337185">
              <a:lnSpc>
                <a:spcPct val="100000"/>
              </a:lnSpc>
            </a:pPr>
            <a:r>
              <a:rPr sz="2000" spc="-10" dirty="0">
                <a:latin typeface="Times New Roman"/>
                <a:cs typeface="Times New Roman"/>
              </a:rPr>
              <a:t>1.Формировать </a:t>
            </a:r>
            <a:r>
              <a:rPr sz="2000" spc="-15" dirty="0">
                <a:latin typeface="Times New Roman"/>
                <a:cs typeface="Times New Roman"/>
              </a:rPr>
              <a:t>познавательную</a:t>
            </a:r>
            <a:r>
              <a:rPr sz="2000" spc="125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активность</a:t>
            </a:r>
            <a:r>
              <a:rPr sz="2000" spc="7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и</a:t>
            </a:r>
            <a:r>
              <a:rPr sz="2000" spc="20" dirty="0">
                <a:latin typeface="Times New Roman"/>
                <a:cs typeface="Times New Roman"/>
              </a:rPr>
              <a:t> </a:t>
            </a:r>
            <a:r>
              <a:rPr sz="2000" spc="-15" dirty="0">
                <a:latin typeface="Times New Roman"/>
                <a:cs typeface="Times New Roman"/>
              </a:rPr>
              <a:t>творческое</a:t>
            </a:r>
            <a:r>
              <a:rPr sz="2000" spc="10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воображение </a:t>
            </a:r>
            <a:r>
              <a:rPr sz="2000" spc="-484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2.Способствовать</a:t>
            </a:r>
            <a:r>
              <a:rPr sz="2000" spc="85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развитию</a:t>
            </a:r>
            <a:r>
              <a:rPr sz="2000" spc="60" dirty="0">
                <a:latin typeface="Times New Roman"/>
                <a:cs typeface="Times New Roman"/>
              </a:rPr>
              <a:t> </a:t>
            </a:r>
            <a:r>
              <a:rPr sz="2000" spc="-20" dirty="0">
                <a:latin typeface="Times New Roman"/>
                <a:cs typeface="Times New Roman"/>
              </a:rPr>
              <a:t>творческого</a:t>
            </a:r>
            <a:r>
              <a:rPr sz="2000" spc="25" dirty="0">
                <a:latin typeface="Times New Roman"/>
                <a:cs typeface="Times New Roman"/>
              </a:rPr>
              <a:t> </a:t>
            </a:r>
            <a:r>
              <a:rPr sz="2000" spc="-15" dirty="0">
                <a:latin typeface="Times New Roman"/>
                <a:cs typeface="Times New Roman"/>
              </a:rPr>
              <a:t>потенциала</a:t>
            </a:r>
            <a:r>
              <a:rPr sz="2000" spc="105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детей</a:t>
            </a:r>
            <a:endParaRPr sz="2000">
              <a:latin typeface="Times New Roman"/>
              <a:cs typeface="Times New Roman"/>
            </a:endParaRPr>
          </a:p>
          <a:p>
            <a:pPr marL="268605" marR="5080" indent="-3175">
              <a:lnSpc>
                <a:spcPct val="100000"/>
              </a:lnSpc>
              <a:spcBef>
                <a:spcPts val="5"/>
              </a:spcBef>
              <a:tabLst>
                <a:tab pos="2317115" algn="l"/>
                <a:tab pos="4525010" algn="l"/>
                <a:tab pos="5838825" algn="l"/>
              </a:tabLst>
            </a:pPr>
            <a:r>
              <a:rPr sz="2000" spc="-10" dirty="0">
                <a:latin typeface="Times New Roman"/>
                <a:cs typeface="Times New Roman"/>
              </a:rPr>
              <a:t>3.Развивать</a:t>
            </a:r>
            <a:r>
              <a:rPr sz="2000" spc="4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и</a:t>
            </a:r>
            <a:r>
              <a:rPr sz="2000" spc="15" dirty="0">
                <a:latin typeface="Times New Roman"/>
                <a:cs typeface="Times New Roman"/>
              </a:rPr>
              <a:t> </a:t>
            </a:r>
            <a:r>
              <a:rPr sz="2000" spc="-15" dirty="0">
                <a:latin typeface="Times New Roman"/>
                <a:cs typeface="Times New Roman"/>
              </a:rPr>
              <a:t>совершенствовать</a:t>
            </a:r>
            <a:r>
              <a:rPr sz="2000" spc="65" dirty="0">
                <a:latin typeface="Times New Roman"/>
                <a:cs typeface="Times New Roman"/>
              </a:rPr>
              <a:t> </a:t>
            </a:r>
            <a:r>
              <a:rPr sz="2000" spc="-15" dirty="0">
                <a:latin typeface="Times New Roman"/>
                <a:cs typeface="Times New Roman"/>
              </a:rPr>
              <a:t>заложенные</a:t>
            </a:r>
            <a:r>
              <a:rPr sz="2000" spc="65" dirty="0">
                <a:latin typeface="Times New Roman"/>
                <a:cs typeface="Times New Roman"/>
              </a:rPr>
              <a:t> </a:t>
            </a:r>
            <a:r>
              <a:rPr sz="2000" spc="-15" dirty="0">
                <a:latin typeface="Times New Roman"/>
                <a:cs typeface="Times New Roman"/>
              </a:rPr>
              <a:t>природой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15" dirty="0">
                <a:latin typeface="Times New Roman"/>
                <a:cs typeface="Times New Roman"/>
              </a:rPr>
              <a:t>задатки 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spc="5" dirty="0">
                <a:latin typeface="Times New Roman"/>
                <a:cs typeface="Times New Roman"/>
              </a:rPr>
              <a:t>4</a:t>
            </a:r>
            <a:r>
              <a:rPr sz="2000" dirty="0">
                <a:latin typeface="Times New Roman"/>
                <a:cs typeface="Times New Roman"/>
              </a:rPr>
              <a:t>.</a:t>
            </a:r>
            <a:r>
              <a:rPr sz="2000" spc="-10" dirty="0">
                <a:latin typeface="Times New Roman"/>
                <a:cs typeface="Times New Roman"/>
              </a:rPr>
              <a:t>Исп</a:t>
            </a:r>
            <a:r>
              <a:rPr sz="2000" spc="-25" dirty="0">
                <a:latin typeface="Times New Roman"/>
                <a:cs typeface="Times New Roman"/>
              </a:rPr>
              <a:t>о</a:t>
            </a:r>
            <a:r>
              <a:rPr sz="2000" spc="-15" dirty="0">
                <a:latin typeface="Times New Roman"/>
                <a:cs typeface="Times New Roman"/>
              </a:rPr>
              <a:t>л</a:t>
            </a:r>
            <a:r>
              <a:rPr sz="2000" spc="-10" dirty="0">
                <a:latin typeface="Times New Roman"/>
                <a:cs typeface="Times New Roman"/>
              </a:rPr>
              <a:t>ь</a:t>
            </a:r>
            <a:r>
              <a:rPr sz="2000" dirty="0">
                <a:latin typeface="Times New Roman"/>
                <a:cs typeface="Times New Roman"/>
              </a:rPr>
              <a:t>з</a:t>
            </a:r>
            <a:r>
              <a:rPr sz="2000" spc="5" dirty="0">
                <a:latin typeface="Times New Roman"/>
                <a:cs typeface="Times New Roman"/>
              </a:rPr>
              <a:t>о</a:t>
            </a:r>
            <a:r>
              <a:rPr sz="2000" spc="-35" dirty="0">
                <a:latin typeface="Times New Roman"/>
                <a:cs typeface="Times New Roman"/>
              </a:rPr>
              <a:t>в</a:t>
            </a:r>
            <a:r>
              <a:rPr sz="2000" spc="-50" dirty="0">
                <a:latin typeface="Times New Roman"/>
                <a:cs typeface="Times New Roman"/>
              </a:rPr>
              <a:t>а</a:t>
            </a:r>
            <a:r>
              <a:rPr sz="2000" spc="-15" dirty="0">
                <a:latin typeface="Times New Roman"/>
                <a:cs typeface="Times New Roman"/>
              </a:rPr>
              <a:t>т</a:t>
            </a:r>
            <a:r>
              <a:rPr sz="2000" spc="-5" dirty="0">
                <a:latin typeface="Times New Roman"/>
                <a:cs typeface="Times New Roman"/>
              </a:rPr>
              <a:t>ь</a:t>
            </a:r>
            <a:r>
              <a:rPr sz="2000" dirty="0">
                <a:latin typeface="Times New Roman"/>
                <a:cs typeface="Times New Roman"/>
              </a:rPr>
              <a:t>	</a:t>
            </a:r>
            <a:r>
              <a:rPr sz="2000" spc="-15" dirty="0">
                <a:latin typeface="Times New Roman"/>
                <a:cs typeface="Times New Roman"/>
              </a:rPr>
              <a:t>н</a:t>
            </a:r>
            <a:r>
              <a:rPr sz="2000" spc="-5" dirty="0">
                <a:latin typeface="Times New Roman"/>
                <a:cs typeface="Times New Roman"/>
              </a:rPr>
              <a:t>е</a:t>
            </a:r>
            <a:r>
              <a:rPr sz="2000" spc="15" dirty="0">
                <a:latin typeface="Times New Roman"/>
                <a:cs typeface="Times New Roman"/>
              </a:rPr>
              <a:t>т</a:t>
            </a:r>
            <a:r>
              <a:rPr sz="2000" spc="5" dirty="0">
                <a:latin typeface="Times New Roman"/>
                <a:cs typeface="Times New Roman"/>
              </a:rPr>
              <a:t>р</a:t>
            </a:r>
            <a:r>
              <a:rPr sz="2000" spc="-5" dirty="0">
                <a:latin typeface="Times New Roman"/>
                <a:cs typeface="Times New Roman"/>
              </a:rPr>
              <a:t>а</a:t>
            </a:r>
            <a:r>
              <a:rPr sz="2000" spc="15" dirty="0">
                <a:latin typeface="Times New Roman"/>
                <a:cs typeface="Times New Roman"/>
              </a:rPr>
              <a:t>д</a:t>
            </a:r>
            <a:r>
              <a:rPr sz="2000" spc="5" dirty="0">
                <a:latin typeface="Times New Roman"/>
                <a:cs typeface="Times New Roman"/>
              </a:rPr>
              <a:t>и</a:t>
            </a:r>
            <a:r>
              <a:rPr sz="2000" spc="-15" dirty="0">
                <a:latin typeface="Times New Roman"/>
                <a:cs typeface="Times New Roman"/>
              </a:rPr>
              <a:t>ци</a:t>
            </a:r>
            <a:r>
              <a:rPr sz="2000" spc="30" dirty="0">
                <a:latin typeface="Times New Roman"/>
                <a:cs typeface="Times New Roman"/>
              </a:rPr>
              <a:t>о</a:t>
            </a:r>
            <a:r>
              <a:rPr sz="2000" spc="5" dirty="0">
                <a:latin typeface="Times New Roman"/>
                <a:cs typeface="Times New Roman"/>
              </a:rPr>
              <a:t>н</a:t>
            </a:r>
            <a:r>
              <a:rPr sz="2000" spc="-15" dirty="0">
                <a:latin typeface="Times New Roman"/>
                <a:cs typeface="Times New Roman"/>
              </a:rPr>
              <a:t>н</a:t>
            </a:r>
            <a:r>
              <a:rPr sz="2000" spc="-5" dirty="0">
                <a:latin typeface="Times New Roman"/>
                <a:cs typeface="Times New Roman"/>
              </a:rPr>
              <a:t>ые</a:t>
            </a:r>
            <a:r>
              <a:rPr sz="2000" dirty="0">
                <a:latin typeface="Times New Roman"/>
                <a:cs typeface="Times New Roman"/>
              </a:rPr>
              <a:t>	</a:t>
            </a:r>
            <a:r>
              <a:rPr sz="2000" spc="-5" dirty="0">
                <a:latin typeface="Times New Roman"/>
                <a:cs typeface="Times New Roman"/>
              </a:rPr>
              <a:t>с</a:t>
            </a:r>
            <a:r>
              <a:rPr sz="2000" spc="5" dirty="0">
                <a:latin typeface="Times New Roman"/>
                <a:cs typeface="Times New Roman"/>
              </a:rPr>
              <a:t>р</a:t>
            </a:r>
            <a:r>
              <a:rPr sz="2000" spc="-25" dirty="0">
                <a:latin typeface="Times New Roman"/>
                <a:cs typeface="Times New Roman"/>
              </a:rPr>
              <a:t>е</a:t>
            </a:r>
            <a:r>
              <a:rPr sz="2000" spc="-5" dirty="0">
                <a:latin typeface="Times New Roman"/>
                <a:cs typeface="Times New Roman"/>
              </a:rPr>
              <a:t>дс</a:t>
            </a:r>
            <a:r>
              <a:rPr sz="2000" spc="-15" dirty="0">
                <a:latin typeface="Times New Roman"/>
                <a:cs typeface="Times New Roman"/>
              </a:rPr>
              <a:t>т</a:t>
            </a:r>
            <a:r>
              <a:rPr sz="2000" spc="-35" dirty="0">
                <a:latin typeface="Times New Roman"/>
                <a:cs typeface="Times New Roman"/>
              </a:rPr>
              <a:t>в</a:t>
            </a:r>
            <a:r>
              <a:rPr sz="2000" spc="-5" dirty="0">
                <a:latin typeface="Times New Roman"/>
                <a:cs typeface="Times New Roman"/>
              </a:rPr>
              <a:t>а</a:t>
            </a:r>
            <a:r>
              <a:rPr sz="2000" dirty="0">
                <a:latin typeface="Times New Roman"/>
                <a:cs typeface="Times New Roman"/>
              </a:rPr>
              <a:t>	</a:t>
            </a:r>
            <a:r>
              <a:rPr sz="2000" spc="-50" dirty="0">
                <a:latin typeface="Times New Roman"/>
                <a:cs typeface="Times New Roman"/>
              </a:rPr>
              <a:t>з</a:t>
            </a:r>
            <a:r>
              <a:rPr sz="2000" spc="10" dirty="0">
                <a:latin typeface="Times New Roman"/>
                <a:cs typeface="Times New Roman"/>
              </a:rPr>
              <a:t>д</a:t>
            </a:r>
            <a:r>
              <a:rPr sz="2000" spc="5" dirty="0">
                <a:latin typeface="Times New Roman"/>
                <a:cs typeface="Times New Roman"/>
              </a:rPr>
              <a:t>оро</a:t>
            </a:r>
            <a:r>
              <a:rPr sz="2000" spc="-10" dirty="0">
                <a:latin typeface="Times New Roman"/>
                <a:cs typeface="Times New Roman"/>
              </a:rPr>
              <a:t>вь</a:t>
            </a:r>
            <a:r>
              <a:rPr sz="2000" spc="40" dirty="0">
                <a:latin typeface="Times New Roman"/>
                <a:cs typeface="Times New Roman"/>
              </a:rPr>
              <a:t>е</a:t>
            </a:r>
            <a:r>
              <a:rPr sz="2000" spc="20" dirty="0">
                <a:latin typeface="Times New Roman"/>
                <a:cs typeface="Times New Roman"/>
              </a:rPr>
              <a:t>с</a:t>
            </a:r>
            <a:r>
              <a:rPr sz="2000" spc="-35" dirty="0">
                <a:latin typeface="Times New Roman"/>
                <a:cs typeface="Times New Roman"/>
              </a:rPr>
              <a:t>б</a:t>
            </a:r>
            <a:r>
              <a:rPr sz="2000" spc="-5" dirty="0">
                <a:latin typeface="Times New Roman"/>
                <a:cs typeface="Times New Roman"/>
              </a:rPr>
              <a:t>е</a:t>
            </a:r>
            <a:r>
              <a:rPr sz="2000" spc="5" dirty="0">
                <a:latin typeface="Times New Roman"/>
                <a:cs typeface="Times New Roman"/>
              </a:rPr>
              <a:t>р</a:t>
            </a:r>
            <a:r>
              <a:rPr sz="2000" spc="-5" dirty="0">
                <a:latin typeface="Times New Roman"/>
                <a:cs typeface="Times New Roman"/>
              </a:rPr>
              <a:t>ега</a:t>
            </a:r>
            <a:r>
              <a:rPr sz="2000" spc="-15" dirty="0">
                <a:latin typeface="Times New Roman"/>
                <a:cs typeface="Times New Roman"/>
              </a:rPr>
              <a:t>ю</a:t>
            </a:r>
            <a:r>
              <a:rPr sz="2000" spc="-10" dirty="0">
                <a:latin typeface="Times New Roman"/>
                <a:cs typeface="Times New Roman"/>
              </a:rPr>
              <a:t>щ</a:t>
            </a:r>
            <a:r>
              <a:rPr sz="2000" spc="5" dirty="0">
                <a:latin typeface="Times New Roman"/>
                <a:cs typeface="Times New Roman"/>
              </a:rPr>
              <a:t>и</a:t>
            </a:r>
            <a:r>
              <a:rPr sz="2000" spc="-5" dirty="0">
                <a:latin typeface="Times New Roman"/>
                <a:cs typeface="Times New Roman"/>
              </a:rPr>
              <a:t>х</a:t>
            </a:r>
            <a:endParaRPr sz="20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2000" spc="-15" dirty="0">
                <a:latin typeface="Times New Roman"/>
                <a:cs typeface="Times New Roman"/>
              </a:rPr>
              <a:t>технологий</a:t>
            </a:r>
            <a:r>
              <a:rPr sz="2000" spc="5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в</a:t>
            </a:r>
            <a:r>
              <a:rPr sz="2000" spc="10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оздоровлении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детей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07593" y="3268725"/>
            <a:ext cx="4677410" cy="63436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40335">
              <a:lnSpc>
                <a:spcPct val="100000"/>
              </a:lnSpc>
              <a:spcBef>
                <a:spcPts val="90"/>
              </a:spcBef>
              <a:tabLst>
                <a:tab pos="1683385" algn="l"/>
                <a:tab pos="3350895" algn="l"/>
              </a:tabLst>
            </a:pPr>
            <a:r>
              <a:rPr sz="2000" spc="-20" dirty="0">
                <a:latin typeface="Times New Roman"/>
                <a:cs typeface="Times New Roman"/>
              </a:rPr>
              <a:t>Сп</a:t>
            </a:r>
            <a:r>
              <a:rPr sz="2000" spc="20" dirty="0">
                <a:latin typeface="Times New Roman"/>
                <a:cs typeface="Times New Roman"/>
              </a:rPr>
              <a:t>е</a:t>
            </a:r>
            <a:r>
              <a:rPr sz="2000" spc="5" dirty="0">
                <a:latin typeface="Times New Roman"/>
                <a:cs typeface="Times New Roman"/>
              </a:rPr>
              <a:t>ц</a:t>
            </a:r>
            <a:r>
              <a:rPr sz="2000" spc="-20" dirty="0">
                <a:latin typeface="Times New Roman"/>
                <a:cs typeface="Times New Roman"/>
              </a:rPr>
              <a:t>и</a:t>
            </a:r>
            <a:r>
              <a:rPr sz="2000" spc="20" dirty="0">
                <a:latin typeface="Times New Roman"/>
                <a:cs typeface="Times New Roman"/>
              </a:rPr>
              <a:t>а</a:t>
            </a:r>
            <a:r>
              <a:rPr sz="2000" spc="-15" dirty="0">
                <a:latin typeface="Times New Roman"/>
                <a:cs typeface="Times New Roman"/>
              </a:rPr>
              <a:t>л</a:t>
            </a:r>
            <a:r>
              <a:rPr sz="2000" spc="20" dirty="0">
                <a:latin typeface="Times New Roman"/>
                <a:cs typeface="Times New Roman"/>
              </a:rPr>
              <a:t>ь</a:t>
            </a:r>
            <a:r>
              <a:rPr sz="2000" spc="-20" dirty="0">
                <a:latin typeface="Times New Roman"/>
                <a:cs typeface="Times New Roman"/>
              </a:rPr>
              <a:t>н</a:t>
            </a:r>
            <a:r>
              <a:rPr sz="2000" spc="-5" dirty="0">
                <a:latin typeface="Times New Roman"/>
                <a:cs typeface="Times New Roman"/>
              </a:rPr>
              <a:t>о</a:t>
            </a:r>
            <a:r>
              <a:rPr sz="2000" dirty="0">
                <a:latin typeface="Times New Roman"/>
                <a:cs typeface="Times New Roman"/>
              </a:rPr>
              <a:t>	</a:t>
            </a:r>
            <a:r>
              <a:rPr sz="2000" spc="-20" dirty="0">
                <a:latin typeface="Times New Roman"/>
                <a:cs typeface="Times New Roman"/>
              </a:rPr>
              <a:t>п</a:t>
            </a:r>
            <a:r>
              <a:rPr sz="2000" spc="-45" dirty="0">
                <a:latin typeface="Times New Roman"/>
                <a:cs typeface="Times New Roman"/>
              </a:rPr>
              <a:t>о</a:t>
            </a:r>
            <a:r>
              <a:rPr sz="2000" spc="-5" dirty="0">
                <a:latin typeface="Times New Roman"/>
                <a:cs typeface="Times New Roman"/>
              </a:rPr>
              <a:t>добра</a:t>
            </a:r>
            <a:r>
              <a:rPr sz="2000" spc="-15" dirty="0">
                <a:latin typeface="Times New Roman"/>
                <a:cs typeface="Times New Roman"/>
              </a:rPr>
              <a:t>н</a:t>
            </a:r>
            <a:r>
              <a:rPr sz="2000" spc="-20" dirty="0">
                <a:latin typeface="Times New Roman"/>
                <a:cs typeface="Times New Roman"/>
              </a:rPr>
              <a:t>н</a:t>
            </a:r>
            <a:r>
              <a:rPr sz="2000" spc="-5" dirty="0">
                <a:latin typeface="Times New Roman"/>
                <a:cs typeface="Times New Roman"/>
              </a:rPr>
              <a:t>ые</a:t>
            </a:r>
            <a:r>
              <a:rPr sz="2000" dirty="0">
                <a:latin typeface="Times New Roman"/>
                <a:cs typeface="Times New Roman"/>
              </a:rPr>
              <a:t>	</a:t>
            </a:r>
            <a:r>
              <a:rPr sz="2000" spc="-20" dirty="0">
                <a:latin typeface="Times New Roman"/>
                <a:cs typeface="Times New Roman"/>
              </a:rPr>
              <a:t>уп</a:t>
            </a:r>
            <a:r>
              <a:rPr sz="2000" spc="5" dirty="0">
                <a:latin typeface="Times New Roman"/>
                <a:cs typeface="Times New Roman"/>
              </a:rPr>
              <a:t>р</a:t>
            </a:r>
            <a:r>
              <a:rPr sz="2000" spc="-5" dirty="0">
                <a:latin typeface="Times New Roman"/>
                <a:cs typeface="Times New Roman"/>
              </a:rPr>
              <a:t>а</a:t>
            </a:r>
            <a:r>
              <a:rPr sz="2000" spc="5" dirty="0">
                <a:latin typeface="Times New Roman"/>
                <a:cs typeface="Times New Roman"/>
              </a:rPr>
              <a:t>ж</a:t>
            </a:r>
            <a:r>
              <a:rPr sz="2000" spc="-20" dirty="0">
                <a:latin typeface="Times New Roman"/>
                <a:cs typeface="Times New Roman"/>
              </a:rPr>
              <a:t>н</a:t>
            </a:r>
            <a:r>
              <a:rPr sz="2000" spc="20" dirty="0">
                <a:latin typeface="Times New Roman"/>
                <a:cs typeface="Times New Roman"/>
              </a:rPr>
              <a:t>е</a:t>
            </a:r>
            <a:r>
              <a:rPr sz="2000" spc="-20" dirty="0">
                <a:latin typeface="Times New Roman"/>
                <a:cs typeface="Times New Roman"/>
              </a:rPr>
              <a:t>н</a:t>
            </a:r>
            <a:r>
              <a:rPr sz="2000" spc="5" dirty="0">
                <a:latin typeface="Times New Roman"/>
                <a:cs typeface="Times New Roman"/>
              </a:rPr>
              <a:t>и</a:t>
            </a:r>
            <a:r>
              <a:rPr sz="2000" spc="-5" dirty="0">
                <a:latin typeface="Times New Roman"/>
                <a:cs typeface="Times New Roman"/>
              </a:rPr>
              <a:t>я</a:t>
            </a:r>
            <a:endParaRPr sz="20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tabLst>
                <a:tab pos="1377950" algn="l"/>
                <a:tab pos="3345179" algn="l"/>
              </a:tabLst>
            </a:pPr>
            <a:r>
              <a:rPr sz="2000" spc="-10" dirty="0">
                <a:latin typeface="Times New Roman"/>
                <a:cs typeface="Times New Roman"/>
              </a:rPr>
              <a:t>развивают	познавательные	</a:t>
            </a:r>
            <a:r>
              <a:rPr sz="2000" dirty="0">
                <a:latin typeface="Times New Roman"/>
                <a:cs typeface="Times New Roman"/>
              </a:rPr>
              <a:t>процессы,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187822" y="3268725"/>
            <a:ext cx="3591560" cy="63436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R="5715" algn="r">
              <a:lnSpc>
                <a:spcPct val="100000"/>
              </a:lnSpc>
              <a:spcBef>
                <a:spcPts val="90"/>
              </a:spcBef>
              <a:tabLst>
                <a:tab pos="1076325" algn="l"/>
                <a:tab pos="1426845" algn="l"/>
                <a:tab pos="2520950" algn="l"/>
              </a:tabLst>
            </a:pPr>
            <a:r>
              <a:rPr sz="2000" spc="-5" dirty="0">
                <a:latin typeface="Times New Roman"/>
                <a:cs typeface="Times New Roman"/>
              </a:rPr>
              <a:t>задания	в	</a:t>
            </a:r>
            <a:r>
              <a:rPr sz="2000" spc="-10" dirty="0">
                <a:latin typeface="Times New Roman"/>
                <a:cs typeface="Times New Roman"/>
              </a:rPr>
              <a:t>рабочей	</a:t>
            </a:r>
            <a:r>
              <a:rPr sz="2000" dirty="0">
                <a:latin typeface="Times New Roman"/>
                <a:cs typeface="Times New Roman"/>
              </a:rPr>
              <a:t>тетради</a:t>
            </a:r>
            <a:endParaRPr sz="2000">
              <a:latin typeface="Times New Roman"/>
              <a:cs typeface="Times New Roman"/>
            </a:endParaRPr>
          </a:p>
          <a:p>
            <a:pPr marR="5080" algn="r">
              <a:lnSpc>
                <a:spcPct val="100000"/>
              </a:lnSpc>
              <a:tabLst>
                <a:tab pos="1078865" algn="l"/>
                <a:tab pos="2673350" algn="l"/>
                <a:tab pos="3429635" algn="l"/>
              </a:tabLst>
            </a:pPr>
            <a:r>
              <a:rPr sz="2000" dirty="0">
                <a:latin typeface="Times New Roman"/>
                <a:cs typeface="Times New Roman"/>
              </a:rPr>
              <a:t>м</a:t>
            </a:r>
            <a:r>
              <a:rPr sz="2000" spc="-5" dirty="0">
                <a:latin typeface="Times New Roman"/>
                <a:cs typeface="Times New Roman"/>
              </a:rPr>
              <a:t>е</a:t>
            </a:r>
            <a:r>
              <a:rPr sz="2000" spc="-15" dirty="0">
                <a:latin typeface="Times New Roman"/>
                <a:cs typeface="Times New Roman"/>
              </a:rPr>
              <a:t>лк</a:t>
            </a:r>
            <a:r>
              <a:rPr sz="2000" spc="-20" dirty="0">
                <a:latin typeface="Times New Roman"/>
                <a:cs typeface="Times New Roman"/>
              </a:rPr>
              <a:t>у</a:t>
            </a:r>
            <a:r>
              <a:rPr sz="2000" spc="-5" dirty="0">
                <a:latin typeface="Times New Roman"/>
                <a:cs typeface="Times New Roman"/>
              </a:rPr>
              <a:t>ю</a:t>
            </a:r>
            <a:r>
              <a:rPr sz="2000" dirty="0">
                <a:latin typeface="Times New Roman"/>
                <a:cs typeface="Times New Roman"/>
              </a:rPr>
              <a:t>	</a:t>
            </a:r>
            <a:r>
              <a:rPr sz="2000" spc="25" dirty="0">
                <a:latin typeface="Times New Roman"/>
                <a:cs typeface="Times New Roman"/>
              </a:rPr>
              <a:t>м</a:t>
            </a:r>
            <a:r>
              <a:rPr sz="2000" spc="-45" dirty="0">
                <a:latin typeface="Times New Roman"/>
                <a:cs typeface="Times New Roman"/>
              </a:rPr>
              <a:t>у</a:t>
            </a:r>
            <a:r>
              <a:rPr sz="2000" spc="15" dirty="0">
                <a:latin typeface="Times New Roman"/>
                <a:cs typeface="Times New Roman"/>
              </a:rPr>
              <a:t>с</a:t>
            </a:r>
            <a:r>
              <a:rPr sz="2000" spc="-15" dirty="0">
                <a:latin typeface="Times New Roman"/>
                <a:cs typeface="Times New Roman"/>
              </a:rPr>
              <a:t>к</a:t>
            </a:r>
            <a:r>
              <a:rPr sz="2000" spc="-114" dirty="0">
                <a:latin typeface="Times New Roman"/>
                <a:cs typeface="Times New Roman"/>
              </a:rPr>
              <a:t>у</a:t>
            </a:r>
            <a:r>
              <a:rPr sz="2000" spc="-20" dirty="0">
                <a:latin typeface="Times New Roman"/>
                <a:cs typeface="Times New Roman"/>
              </a:rPr>
              <a:t>л</a:t>
            </a:r>
            <a:r>
              <a:rPr sz="2000" spc="-55" dirty="0">
                <a:latin typeface="Times New Roman"/>
                <a:cs typeface="Times New Roman"/>
              </a:rPr>
              <a:t>а</a:t>
            </a:r>
            <a:r>
              <a:rPr sz="2000" spc="-15" dirty="0">
                <a:latin typeface="Times New Roman"/>
                <a:cs typeface="Times New Roman"/>
              </a:rPr>
              <a:t>т</a:t>
            </a:r>
            <a:r>
              <a:rPr sz="2000" spc="-20" dirty="0">
                <a:latin typeface="Times New Roman"/>
                <a:cs typeface="Times New Roman"/>
              </a:rPr>
              <a:t>у</a:t>
            </a:r>
            <a:r>
              <a:rPr sz="2000" dirty="0">
                <a:latin typeface="Times New Roman"/>
                <a:cs typeface="Times New Roman"/>
              </a:rPr>
              <a:t>р</a:t>
            </a:r>
            <a:r>
              <a:rPr sz="2000" spc="-5" dirty="0">
                <a:latin typeface="Times New Roman"/>
                <a:cs typeface="Times New Roman"/>
              </a:rPr>
              <a:t>у</a:t>
            </a:r>
            <a:r>
              <a:rPr sz="2000" dirty="0">
                <a:latin typeface="Times New Roman"/>
                <a:cs typeface="Times New Roman"/>
              </a:rPr>
              <a:t>	р</a:t>
            </a:r>
            <a:r>
              <a:rPr sz="2000" spc="-20" dirty="0">
                <a:latin typeface="Times New Roman"/>
                <a:cs typeface="Times New Roman"/>
              </a:rPr>
              <a:t>у</a:t>
            </a:r>
            <a:r>
              <a:rPr sz="2000" spc="5" dirty="0">
                <a:latin typeface="Times New Roman"/>
                <a:cs typeface="Times New Roman"/>
              </a:rPr>
              <a:t>к</a:t>
            </a:r>
            <a:r>
              <a:rPr sz="2000" spc="-5" dirty="0">
                <a:latin typeface="Times New Roman"/>
                <a:cs typeface="Times New Roman"/>
              </a:rPr>
              <a:t>и</a:t>
            </a:r>
            <a:r>
              <a:rPr sz="2000" dirty="0">
                <a:latin typeface="Times New Roman"/>
                <a:cs typeface="Times New Roman"/>
              </a:rPr>
              <a:t>	</a:t>
            </a:r>
            <a:r>
              <a:rPr sz="2000" spc="-5" dirty="0">
                <a:latin typeface="Times New Roman"/>
                <a:cs typeface="Times New Roman"/>
              </a:rPr>
              <a:t>и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07593" y="3878707"/>
            <a:ext cx="8272145" cy="154940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 algn="just">
              <a:lnSpc>
                <a:spcPct val="100099"/>
              </a:lnSpc>
              <a:spcBef>
                <a:spcPts val="90"/>
              </a:spcBef>
            </a:pPr>
            <a:r>
              <a:rPr sz="2000" spc="-10" dirty="0">
                <a:latin typeface="Times New Roman"/>
                <a:cs typeface="Times New Roman"/>
              </a:rPr>
              <a:t>тренируют моторные </a:t>
            </a:r>
            <a:r>
              <a:rPr sz="2000" spc="-5" dirty="0">
                <a:latin typeface="Times New Roman"/>
                <a:cs typeface="Times New Roman"/>
              </a:rPr>
              <a:t>навыки. </a:t>
            </a:r>
            <a:r>
              <a:rPr sz="2000" spc="-10" dirty="0">
                <a:latin typeface="Times New Roman"/>
                <a:cs typeface="Times New Roman"/>
              </a:rPr>
              <a:t>Рисование </a:t>
            </a:r>
            <a:r>
              <a:rPr sz="2000" spc="-5" dirty="0">
                <a:latin typeface="Times New Roman"/>
                <a:cs typeface="Times New Roman"/>
              </a:rPr>
              <a:t>с </a:t>
            </a:r>
            <a:r>
              <a:rPr sz="2000" spc="-10" dirty="0">
                <a:latin typeface="Times New Roman"/>
                <a:cs typeface="Times New Roman"/>
              </a:rPr>
              <a:t>помощью </a:t>
            </a:r>
            <a:r>
              <a:rPr sz="2000" spc="5" dirty="0">
                <a:latin typeface="Times New Roman"/>
                <a:cs typeface="Times New Roman"/>
              </a:rPr>
              <a:t>простых </a:t>
            </a:r>
            <a:r>
              <a:rPr sz="2000" spc="-10" dirty="0">
                <a:latin typeface="Times New Roman"/>
                <a:cs typeface="Times New Roman"/>
              </a:rPr>
              <a:t>элементов, </a:t>
            </a:r>
            <a:r>
              <a:rPr sz="2000" spc="-5" dirty="0">
                <a:latin typeface="Times New Roman"/>
                <a:cs typeface="Times New Roman"/>
              </a:rPr>
              <a:t> разнообразные </a:t>
            </a:r>
            <a:r>
              <a:rPr sz="2000" spc="-10" dirty="0">
                <a:latin typeface="Times New Roman"/>
                <a:cs typeface="Times New Roman"/>
              </a:rPr>
              <a:t>узоры, проведение </a:t>
            </a:r>
            <a:r>
              <a:rPr sz="2000" spc="-5" dirty="0">
                <a:latin typeface="Times New Roman"/>
                <a:cs typeface="Times New Roman"/>
              </a:rPr>
              <a:t>заданных линий, </a:t>
            </a:r>
            <a:r>
              <a:rPr sz="2000" spc="-10" dirty="0">
                <a:latin typeface="Times New Roman"/>
                <a:cs typeface="Times New Roman"/>
              </a:rPr>
              <a:t>обведение </a:t>
            </a:r>
            <a:r>
              <a:rPr sz="2000" spc="-15" dirty="0">
                <a:latin typeface="Times New Roman"/>
                <a:cs typeface="Times New Roman"/>
              </a:rPr>
              <a:t>по </a:t>
            </a:r>
            <a:r>
              <a:rPr sz="2000" spc="-50" dirty="0">
                <a:latin typeface="Times New Roman"/>
                <a:cs typeface="Times New Roman"/>
              </a:rPr>
              <a:t>контуру, </a:t>
            </a:r>
            <a:r>
              <a:rPr sz="2000" spc="-45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аккуратное </a:t>
            </a:r>
            <a:r>
              <a:rPr sz="2000" spc="-5" dirty="0">
                <a:latin typeface="Times New Roman"/>
                <a:cs typeface="Times New Roman"/>
              </a:rPr>
              <a:t>раскрашивание </a:t>
            </a:r>
            <a:r>
              <a:rPr sz="2000" spc="-15" dirty="0">
                <a:latin typeface="Times New Roman"/>
                <a:cs typeface="Times New Roman"/>
              </a:rPr>
              <a:t>картинок </a:t>
            </a:r>
            <a:r>
              <a:rPr sz="2000" spc="-20" dirty="0">
                <a:latin typeface="Times New Roman"/>
                <a:cs typeface="Times New Roman"/>
              </a:rPr>
              <a:t>подготовят </a:t>
            </a:r>
            <a:r>
              <a:rPr sz="2000" spc="-5" dirty="0">
                <a:latin typeface="Times New Roman"/>
                <a:cs typeface="Times New Roman"/>
              </a:rPr>
              <a:t>ребёнка к </a:t>
            </a:r>
            <a:r>
              <a:rPr sz="2000" spc="-15" dirty="0">
                <a:latin typeface="Times New Roman"/>
                <a:cs typeface="Times New Roman"/>
              </a:rPr>
              <a:t>урокам письма </a:t>
            </a:r>
            <a:r>
              <a:rPr sz="2000" spc="-5" dirty="0">
                <a:latin typeface="Times New Roman"/>
                <a:cs typeface="Times New Roman"/>
              </a:rPr>
              <a:t>и 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рисования</a:t>
            </a:r>
            <a:r>
              <a:rPr sz="2000" spc="18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в</a:t>
            </a:r>
            <a:r>
              <a:rPr sz="2000" spc="180" dirty="0">
                <a:latin typeface="Times New Roman"/>
                <a:cs typeface="Times New Roman"/>
              </a:rPr>
              <a:t> </a:t>
            </a:r>
            <a:r>
              <a:rPr sz="2000" spc="-30" dirty="0">
                <a:latin typeface="Times New Roman"/>
                <a:cs typeface="Times New Roman"/>
              </a:rPr>
              <a:t>школе.</a:t>
            </a:r>
            <a:r>
              <a:rPr sz="2000" spc="18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Наряду</a:t>
            </a:r>
            <a:r>
              <a:rPr sz="2000" spc="17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с</a:t>
            </a:r>
            <a:r>
              <a:rPr sz="2000" spc="185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развитием</a:t>
            </a:r>
            <a:r>
              <a:rPr sz="2000" spc="204" dirty="0">
                <a:latin typeface="Times New Roman"/>
                <a:cs typeface="Times New Roman"/>
              </a:rPr>
              <a:t> </a:t>
            </a:r>
            <a:r>
              <a:rPr sz="2000" spc="-25" dirty="0">
                <a:latin typeface="Times New Roman"/>
                <a:cs typeface="Times New Roman"/>
              </a:rPr>
              <a:t>мелкой</a:t>
            </a:r>
            <a:r>
              <a:rPr sz="2000" spc="180" dirty="0">
                <a:latin typeface="Times New Roman"/>
                <a:cs typeface="Times New Roman"/>
              </a:rPr>
              <a:t> </a:t>
            </a:r>
            <a:r>
              <a:rPr sz="2000" spc="-15" dirty="0">
                <a:latin typeface="Times New Roman"/>
                <a:cs typeface="Times New Roman"/>
              </a:rPr>
              <a:t>моторики</a:t>
            </a:r>
            <a:r>
              <a:rPr sz="2000" spc="180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активизируются </a:t>
            </a:r>
            <a:r>
              <a:rPr sz="2000" spc="-484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и</a:t>
            </a:r>
            <a:r>
              <a:rPr sz="2000" spc="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соседние</a:t>
            </a:r>
            <a:r>
              <a:rPr sz="2000" spc="3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зоны</a:t>
            </a:r>
            <a:r>
              <a:rPr sz="2000" spc="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мозга,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spc="-15" dirty="0">
                <a:latin typeface="Times New Roman"/>
                <a:cs typeface="Times New Roman"/>
              </a:rPr>
              <a:t>отвечающие</a:t>
            </a:r>
            <a:r>
              <a:rPr sz="2000" spc="2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за</a:t>
            </a:r>
            <a:r>
              <a:rPr sz="2000" spc="-15" dirty="0">
                <a:latin typeface="Times New Roman"/>
                <a:cs typeface="Times New Roman"/>
              </a:rPr>
              <a:t> речь</a:t>
            </a:r>
            <a:endParaRPr sz="20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78916" y="48981"/>
            <a:ext cx="8062595" cy="5869940"/>
          </a:xfrm>
          <a:prstGeom prst="rect">
            <a:avLst/>
          </a:prstGeom>
        </p:spPr>
        <p:txBody>
          <a:bodyPr vert="horz" wrap="square" lIns="0" tIns="133985" rIns="0" bIns="0" rtlCol="0">
            <a:spAutoFit/>
          </a:bodyPr>
          <a:lstStyle/>
          <a:p>
            <a:pPr marL="7157720">
              <a:lnSpc>
                <a:spcPct val="100000"/>
              </a:lnSpc>
              <a:spcBef>
                <a:spcPts val="1055"/>
              </a:spcBef>
            </a:pPr>
            <a:r>
              <a:rPr sz="1800" b="1" dirty="0">
                <a:latin typeface="Times New Roman"/>
                <a:cs typeface="Times New Roman"/>
              </a:rPr>
              <a:t>.</a:t>
            </a:r>
            <a:endParaRPr sz="1800">
              <a:latin typeface="Times New Roman"/>
              <a:cs typeface="Times New Roman"/>
            </a:endParaRPr>
          </a:p>
          <a:p>
            <a:pPr marL="2135505">
              <a:lnSpc>
                <a:spcPct val="100000"/>
              </a:lnSpc>
              <a:spcBef>
                <a:spcPts val="960"/>
              </a:spcBef>
            </a:pPr>
            <a:r>
              <a:rPr sz="1800" b="1" spc="-10" dirty="0">
                <a:latin typeface="Times New Roman"/>
                <a:cs typeface="Times New Roman"/>
              </a:rPr>
              <a:t>Общие</a:t>
            </a:r>
            <a:r>
              <a:rPr sz="1800" b="1" spc="5" dirty="0">
                <a:latin typeface="Times New Roman"/>
                <a:cs typeface="Times New Roman"/>
              </a:rPr>
              <a:t> </a:t>
            </a:r>
            <a:r>
              <a:rPr sz="1800" b="1" spc="-15" dirty="0">
                <a:latin typeface="Times New Roman"/>
                <a:cs typeface="Times New Roman"/>
              </a:rPr>
              <a:t>рекомендации</a:t>
            </a:r>
            <a:r>
              <a:rPr sz="1800" b="1" spc="60" dirty="0">
                <a:latin typeface="Times New Roman"/>
                <a:cs typeface="Times New Roman"/>
              </a:rPr>
              <a:t> </a:t>
            </a:r>
            <a:r>
              <a:rPr sz="1800" b="1" dirty="0">
                <a:latin typeface="Times New Roman"/>
                <a:cs typeface="Times New Roman"/>
              </a:rPr>
              <a:t>к</a:t>
            </a:r>
            <a:r>
              <a:rPr sz="1800" b="1" spc="-15" dirty="0">
                <a:latin typeface="Times New Roman"/>
                <a:cs typeface="Times New Roman"/>
              </a:rPr>
              <a:t> проведению</a:t>
            </a:r>
            <a:r>
              <a:rPr sz="1800" b="1" spc="35" dirty="0">
                <a:latin typeface="Times New Roman"/>
                <a:cs typeface="Times New Roman"/>
              </a:rPr>
              <a:t> </a:t>
            </a:r>
            <a:r>
              <a:rPr sz="1800" b="1" spc="-10" dirty="0">
                <a:latin typeface="Times New Roman"/>
                <a:cs typeface="Times New Roman"/>
              </a:rPr>
              <a:t>занятий</a:t>
            </a:r>
            <a:endParaRPr sz="1800">
              <a:latin typeface="Times New Roman"/>
              <a:cs typeface="Times New Roman"/>
            </a:endParaRPr>
          </a:p>
          <a:p>
            <a:pPr marL="12700" marR="910590" indent="1186180">
              <a:lnSpc>
                <a:spcPct val="100000"/>
              </a:lnSpc>
              <a:spcBef>
                <a:spcPts val="885"/>
              </a:spcBef>
            </a:pPr>
            <a:r>
              <a:rPr sz="1800" spc="-25" dirty="0">
                <a:latin typeface="Times New Roman"/>
                <a:cs typeface="Times New Roman"/>
              </a:rPr>
              <a:t>Необходимо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10" dirty="0">
                <a:latin typeface="Times New Roman"/>
                <a:cs typeface="Times New Roman"/>
              </a:rPr>
              <a:t>отдельно</a:t>
            </a:r>
            <a:r>
              <a:rPr sz="1800" spc="1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отметить</a:t>
            </a:r>
            <a:r>
              <a:rPr sz="1800" spc="-10" dirty="0">
                <a:latin typeface="Times New Roman"/>
                <a:cs typeface="Times New Roman"/>
              </a:rPr>
              <a:t> </a:t>
            </a:r>
            <a:r>
              <a:rPr sz="1800" spc="5" dirty="0">
                <a:latin typeface="Times New Roman"/>
                <a:cs typeface="Times New Roman"/>
              </a:rPr>
              <a:t>ряд</a:t>
            </a:r>
            <a:r>
              <a:rPr sz="1800" spc="-50" dirty="0">
                <a:latin typeface="Times New Roman"/>
                <a:cs typeface="Times New Roman"/>
              </a:rPr>
              <a:t> </a:t>
            </a:r>
            <a:r>
              <a:rPr sz="1800" spc="-10" dirty="0">
                <a:latin typeface="Times New Roman"/>
                <a:cs typeface="Times New Roman"/>
              </a:rPr>
              <a:t>правил,</a:t>
            </a:r>
            <a:r>
              <a:rPr sz="1800" spc="25" dirty="0">
                <a:latin typeface="Times New Roman"/>
                <a:cs typeface="Times New Roman"/>
              </a:rPr>
              <a:t> </a:t>
            </a:r>
            <a:r>
              <a:rPr sz="1800" spc="-20" dirty="0">
                <a:latin typeface="Times New Roman"/>
                <a:cs typeface="Times New Roman"/>
              </a:rPr>
              <a:t>которые</a:t>
            </a:r>
            <a:r>
              <a:rPr sz="1800" spc="-25" dirty="0">
                <a:latin typeface="Times New Roman"/>
                <a:cs typeface="Times New Roman"/>
              </a:rPr>
              <a:t> </a:t>
            </a:r>
            <a:r>
              <a:rPr sz="1800" spc="-10" dirty="0">
                <a:latin typeface="Times New Roman"/>
                <a:cs typeface="Times New Roman"/>
              </a:rPr>
              <a:t>должны </a:t>
            </a:r>
            <a:r>
              <a:rPr sz="1800" spc="-434" dirty="0">
                <a:latin typeface="Times New Roman"/>
                <a:cs typeface="Times New Roman"/>
              </a:rPr>
              <a:t> </a:t>
            </a:r>
            <a:r>
              <a:rPr sz="1800" spc="-25" dirty="0">
                <a:latin typeface="Times New Roman"/>
                <a:cs typeface="Times New Roman"/>
              </a:rPr>
              <a:t>соблюдать,</a:t>
            </a:r>
            <a:r>
              <a:rPr sz="1800" spc="30" dirty="0">
                <a:latin typeface="Times New Roman"/>
                <a:cs typeface="Times New Roman"/>
              </a:rPr>
              <a:t> </a:t>
            </a:r>
            <a:r>
              <a:rPr sz="1800" spc="-20" dirty="0">
                <a:latin typeface="Times New Roman"/>
                <a:cs typeface="Times New Roman"/>
              </a:rPr>
              <a:t>учитывать</a:t>
            </a:r>
            <a:r>
              <a:rPr sz="1800" spc="55" dirty="0">
                <a:latin typeface="Times New Roman"/>
                <a:cs typeface="Times New Roman"/>
              </a:rPr>
              <a:t> </a:t>
            </a:r>
            <a:r>
              <a:rPr sz="1800" spc="-15" dirty="0">
                <a:latin typeface="Times New Roman"/>
                <a:cs typeface="Times New Roman"/>
              </a:rPr>
              <a:t>педагоги</a:t>
            </a:r>
            <a:r>
              <a:rPr sz="1800" spc="-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при</a:t>
            </a:r>
            <a:r>
              <a:rPr sz="1800" spc="-2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организации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10" dirty="0">
                <a:latin typeface="Times New Roman"/>
                <a:cs typeface="Times New Roman"/>
              </a:rPr>
              <a:t>условий</a:t>
            </a:r>
            <a:r>
              <a:rPr sz="1800" spc="4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для</a:t>
            </a:r>
            <a:r>
              <a:rPr sz="1800" spc="1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развития</a:t>
            </a:r>
            <a:endParaRPr sz="1800">
              <a:latin typeface="Times New Roman"/>
              <a:cs typeface="Times New Roman"/>
            </a:endParaRPr>
          </a:p>
          <a:p>
            <a:pPr marL="12700" algn="just">
              <a:lnSpc>
                <a:spcPct val="100000"/>
              </a:lnSpc>
            </a:pPr>
            <a:r>
              <a:rPr sz="1800" spc="-20" dirty="0">
                <a:latin typeface="Times New Roman"/>
                <a:cs typeface="Times New Roman"/>
              </a:rPr>
              <a:t>творческого</a:t>
            </a:r>
            <a:r>
              <a:rPr sz="1800" spc="-1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потенциала</a:t>
            </a:r>
            <a:r>
              <a:rPr sz="1800" spc="2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детей </a:t>
            </a:r>
            <a:r>
              <a:rPr sz="1800" dirty="0">
                <a:latin typeface="Times New Roman"/>
                <a:cs typeface="Times New Roman"/>
              </a:rPr>
              <a:t>с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помощью</a:t>
            </a:r>
            <a:r>
              <a:rPr sz="1800" spc="-20" dirty="0">
                <a:latin typeface="Times New Roman"/>
                <a:cs typeface="Times New Roman"/>
              </a:rPr>
              <a:t> </a:t>
            </a:r>
            <a:r>
              <a:rPr sz="1800" spc="-15" dirty="0">
                <a:latin typeface="Times New Roman"/>
                <a:cs typeface="Times New Roman"/>
              </a:rPr>
              <a:t>привлечения</a:t>
            </a:r>
            <a:r>
              <a:rPr sz="1800" spc="3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их</a:t>
            </a:r>
            <a:r>
              <a:rPr sz="1800" spc="-1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к</a:t>
            </a:r>
            <a:r>
              <a:rPr sz="1800" spc="-5" dirty="0">
                <a:latin typeface="Times New Roman"/>
                <a:cs typeface="Times New Roman"/>
              </a:rPr>
              <a:t> различным</a:t>
            </a:r>
            <a:r>
              <a:rPr sz="1800" spc="2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занятиям</a:t>
            </a:r>
            <a:endParaRPr sz="1800">
              <a:latin typeface="Times New Roman"/>
              <a:cs typeface="Times New Roman"/>
            </a:endParaRPr>
          </a:p>
          <a:p>
            <a:pPr marL="12700" algn="just">
              <a:lnSpc>
                <a:spcPct val="100000"/>
              </a:lnSpc>
            </a:pPr>
            <a:r>
              <a:rPr sz="1800" spc="-5" dirty="0">
                <a:latin typeface="Times New Roman"/>
                <a:cs typeface="Times New Roman"/>
              </a:rPr>
              <a:t>по</a:t>
            </a:r>
            <a:r>
              <a:rPr sz="1800" spc="-1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развитию </a:t>
            </a:r>
            <a:r>
              <a:rPr sz="1800" spc="-20" dirty="0">
                <a:latin typeface="Times New Roman"/>
                <a:cs typeface="Times New Roman"/>
              </a:rPr>
              <a:t>творческого</a:t>
            </a:r>
            <a:r>
              <a:rPr sz="1800" spc="-10" dirty="0">
                <a:latin typeface="Times New Roman"/>
                <a:cs typeface="Times New Roman"/>
              </a:rPr>
              <a:t> мышления:</a:t>
            </a:r>
            <a:endParaRPr sz="1800">
              <a:latin typeface="Times New Roman"/>
              <a:cs typeface="Times New Roman"/>
            </a:endParaRPr>
          </a:p>
          <a:p>
            <a:pPr marL="55244" algn="just">
              <a:lnSpc>
                <a:spcPct val="100000"/>
              </a:lnSpc>
            </a:pPr>
            <a:r>
              <a:rPr sz="1800" spc="-15" dirty="0">
                <a:latin typeface="Times New Roman"/>
                <a:cs typeface="Times New Roman"/>
              </a:rPr>
              <a:t>-уважать</a:t>
            </a:r>
            <a:r>
              <a:rPr sz="1800" spc="680" dirty="0">
                <a:latin typeface="Times New Roman"/>
                <a:cs typeface="Times New Roman"/>
              </a:rPr>
              <a:t> </a:t>
            </a:r>
            <a:r>
              <a:rPr sz="1800" spc="-15" dirty="0">
                <a:latin typeface="Times New Roman"/>
                <a:cs typeface="Times New Roman"/>
              </a:rPr>
              <a:t>точку</a:t>
            </a:r>
            <a:r>
              <a:rPr sz="1800" spc="64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зрения</a:t>
            </a:r>
            <a:r>
              <a:rPr sz="1800" spc="700" dirty="0">
                <a:latin typeface="Times New Roman"/>
                <a:cs typeface="Times New Roman"/>
              </a:rPr>
              <a:t> </a:t>
            </a:r>
            <a:r>
              <a:rPr sz="1800" u="sng" spc="-5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Times New Roman"/>
                <a:cs typeface="Times New Roman"/>
                <a:hlinkClick r:id="rId2"/>
              </a:rPr>
              <a:t>воспитанника</a:t>
            </a:r>
            <a:r>
              <a:rPr sz="1800" spc="-5" dirty="0">
                <a:latin typeface="Times New Roman"/>
                <a:cs typeface="Times New Roman"/>
              </a:rPr>
              <a:t>,</a:t>
            </a:r>
            <a:r>
              <a:rPr sz="1800" spc="69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не</a:t>
            </a:r>
            <a:r>
              <a:rPr sz="1800" spc="680" dirty="0">
                <a:latin typeface="Times New Roman"/>
                <a:cs typeface="Times New Roman"/>
              </a:rPr>
              <a:t> </a:t>
            </a:r>
            <a:r>
              <a:rPr sz="1800" spc="-10" dirty="0">
                <a:latin typeface="Times New Roman"/>
                <a:cs typeface="Times New Roman"/>
              </a:rPr>
              <a:t>мешать</a:t>
            </a:r>
            <a:r>
              <a:rPr sz="1800" spc="685" dirty="0">
                <a:latin typeface="Times New Roman"/>
                <a:cs typeface="Times New Roman"/>
              </a:rPr>
              <a:t> </a:t>
            </a:r>
            <a:r>
              <a:rPr sz="1800" spc="-10" dirty="0">
                <a:latin typeface="Times New Roman"/>
                <a:cs typeface="Times New Roman"/>
              </a:rPr>
              <a:t>желанию</a:t>
            </a:r>
            <a:r>
              <a:rPr sz="1800" spc="710" dirty="0">
                <a:latin typeface="Times New Roman"/>
                <a:cs typeface="Times New Roman"/>
              </a:rPr>
              <a:t> </a:t>
            </a:r>
            <a:r>
              <a:rPr sz="1800" spc="-15" dirty="0">
                <a:latin typeface="Times New Roman"/>
                <a:cs typeface="Times New Roman"/>
              </a:rPr>
              <a:t>ребенка</a:t>
            </a:r>
            <a:r>
              <a:rPr sz="1800" spc="670" dirty="0">
                <a:latin typeface="Times New Roman"/>
                <a:cs typeface="Times New Roman"/>
              </a:rPr>
              <a:t> </a:t>
            </a:r>
            <a:r>
              <a:rPr sz="1800" spc="-10" dirty="0">
                <a:latin typeface="Times New Roman"/>
                <a:cs typeface="Times New Roman"/>
              </a:rPr>
              <a:t>сделать,</a:t>
            </a:r>
            <a:endParaRPr sz="1800">
              <a:latin typeface="Times New Roman"/>
              <a:cs typeface="Times New Roman"/>
            </a:endParaRPr>
          </a:p>
          <a:p>
            <a:pPr marL="12700" algn="just">
              <a:lnSpc>
                <a:spcPct val="100000"/>
              </a:lnSpc>
              <a:spcBef>
                <a:spcPts val="5"/>
              </a:spcBef>
            </a:pPr>
            <a:r>
              <a:rPr sz="1800" spc="-15" dirty="0">
                <a:latin typeface="Times New Roman"/>
                <a:cs typeface="Times New Roman"/>
              </a:rPr>
              <a:t>показать,</a:t>
            </a:r>
            <a:r>
              <a:rPr sz="1800" spc="1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изобразить</a:t>
            </a:r>
            <a:r>
              <a:rPr sz="1800" spc="-3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что-то</a:t>
            </a:r>
            <a:r>
              <a:rPr sz="1800" spc="-25" dirty="0">
                <a:latin typeface="Times New Roman"/>
                <a:cs typeface="Times New Roman"/>
              </a:rPr>
              <a:t> </a:t>
            </a:r>
            <a:r>
              <a:rPr sz="1800" spc="-10" dirty="0">
                <a:latin typeface="Times New Roman"/>
                <a:cs typeface="Times New Roman"/>
              </a:rPr>
              <a:t>по-своему;</a:t>
            </a:r>
            <a:endParaRPr sz="1800">
              <a:latin typeface="Times New Roman"/>
              <a:cs typeface="Times New Roman"/>
            </a:endParaRPr>
          </a:p>
          <a:p>
            <a:pPr marL="12700" marR="5080" indent="42545" algn="just">
              <a:lnSpc>
                <a:spcPct val="100000"/>
              </a:lnSpc>
            </a:pPr>
            <a:r>
              <a:rPr sz="1800" spc="-15" dirty="0">
                <a:latin typeface="Times New Roman"/>
                <a:cs typeface="Times New Roman"/>
              </a:rPr>
              <a:t>-развивать</a:t>
            </a:r>
            <a:r>
              <a:rPr sz="1800" spc="-10" dirty="0">
                <a:latin typeface="Times New Roman"/>
                <a:cs typeface="Times New Roman"/>
              </a:rPr>
              <a:t> чувство</a:t>
            </a:r>
            <a:r>
              <a:rPr sz="1800" spc="-5" dirty="0">
                <a:latin typeface="Times New Roman"/>
                <a:cs typeface="Times New Roman"/>
              </a:rPr>
              <a:t> меры</a:t>
            </a:r>
            <a:r>
              <a:rPr sz="1800" dirty="0">
                <a:latin typeface="Times New Roman"/>
                <a:cs typeface="Times New Roman"/>
              </a:rPr>
              <a:t> в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отношении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детей</a:t>
            </a:r>
            <a:r>
              <a:rPr sz="1800" dirty="0">
                <a:latin typeface="Times New Roman"/>
                <a:cs typeface="Times New Roman"/>
              </a:rPr>
              <a:t> к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25" dirty="0">
                <a:latin typeface="Times New Roman"/>
                <a:cs typeface="Times New Roman"/>
              </a:rPr>
              <a:t>какому-либо</a:t>
            </a:r>
            <a:r>
              <a:rPr sz="1800" spc="-2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виду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15" dirty="0">
                <a:latin typeface="Times New Roman"/>
                <a:cs typeface="Times New Roman"/>
              </a:rPr>
              <a:t>творческой </a:t>
            </a:r>
            <a:r>
              <a:rPr sz="1800" spc="-1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деятельности, </a:t>
            </a:r>
            <a:r>
              <a:rPr sz="1800" spc="-10" dirty="0">
                <a:latin typeface="Times New Roman"/>
                <a:cs typeface="Times New Roman"/>
              </a:rPr>
              <a:t>предлагая </a:t>
            </a:r>
            <a:r>
              <a:rPr sz="1800" spc="-5" dirty="0">
                <a:latin typeface="Times New Roman"/>
                <a:cs typeface="Times New Roman"/>
              </a:rPr>
              <a:t>разнообразные интересные задания, </a:t>
            </a:r>
            <a:r>
              <a:rPr sz="1800" spc="-20" dirty="0">
                <a:latin typeface="Times New Roman"/>
                <a:cs typeface="Times New Roman"/>
              </a:rPr>
              <a:t>включая </a:t>
            </a:r>
            <a:r>
              <a:rPr sz="1800" dirty="0">
                <a:latin typeface="Times New Roman"/>
                <a:cs typeface="Times New Roman"/>
              </a:rPr>
              <a:t>в занятия 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10" dirty="0">
                <a:latin typeface="Times New Roman"/>
                <a:cs typeface="Times New Roman"/>
              </a:rPr>
              <a:t>психофизические</a:t>
            </a:r>
            <a:r>
              <a:rPr sz="1800" spc="-5" dirty="0">
                <a:latin typeface="Times New Roman"/>
                <a:cs typeface="Times New Roman"/>
              </a:rPr>
              <a:t> разминки,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упражнения</a:t>
            </a:r>
            <a:r>
              <a:rPr sz="1800" dirty="0">
                <a:latin typeface="Times New Roman"/>
                <a:cs typeface="Times New Roman"/>
              </a:rPr>
              <a:t> обычной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15" dirty="0">
                <a:latin typeface="Times New Roman"/>
                <a:cs typeface="Times New Roman"/>
              </a:rPr>
              <a:t>гимнастикой,</a:t>
            </a:r>
            <a:r>
              <a:rPr sz="1800" spc="-10" dirty="0">
                <a:latin typeface="Times New Roman"/>
                <a:cs typeface="Times New Roman"/>
              </a:rPr>
              <a:t> </a:t>
            </a:r>
            <a:r>
              <a:rPr sz="1800" spc="-15" dirty="0">
                <a:latin typeface="Times New Roman"/>
                <a:cs typeface="Times New Roman"/>
              </a:rPr>
              <a:t>поскольку</a:t>
            </a:r>
            <a:r>
              <a:rPr sz="1800" spc="-10" dirty="0">
                <a:latin typeface="Times New Roman"/>
                <a:cs typeface="Times New Roman"/>
              </a:rPr>
              <a:t> это </a:t>
            </a:r>
            <a:r>
              <a:rPr sz="1800" spc="-5" dirty="0">
                <a:latin typeface="Times New Roman"/>
                <a:cs typeface="Times New Roman"/>
              </a:rPr>
              <a:t> </a:t>
            </a:r>
            <a:r>
              <a:rPr sz="1800" spc="-10" dirty="0">
                <a:latin typeface="Times New Roman"/>
                <a:cs typeface="Times New Roman"/>
              </a:rPr>
              <a:t>позволяет предотвратить </a:t>
            </a:r>
            <a:r>
              <a:rPr sz="1800" spc="-5" dirty="0">
                <a:latin typeface="Times New Roman"/>
                <a:cs typeface="Times New Roman"/>
              </a:rPr>
              <a:t>однообразие,</a:t>
            </a:r>
            <a:r>
              <a:rPr sz="1800" spc="-20" dirty="0">
                <a:latin typeface="Times New Roman"/>
                <a:cs typeface="Times New Roman"/>
              </a:rPr>
              <a:t> </a:t>
            </a:r>
            <a:r>
              <a:rPr sz="1800" spc="-10" dirty="0">
                <a:latin typeface="Times New Roman"/>
                <a:cs typeface="Times New Roman"/>
              </a:rPr>
              <a:t>перенапряжение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и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15" dirty="0">
                <a:latin typeface="Times New Roman"/>
                <a:cs typeface="Times New Roman"/>
              </a:rPr>
              <a:t>переутомление;</a:t>
            </a:r>
            <a:endParaRPr sz="1800">
              <a:latin typeface="Times New Roman"/>
              <a:cs typeface="Times New Roman"/>
            </a:endParaRPr>
          </a:p>
          <a:p>
            <a:pPr marL="55244" algn="just">
              <a:lnSpc>
                <a:spcPct val="100000"/>
              </a:lnSpc>
              <a:spcBef>
                <a:spcPts val="5"/>
              </a:spcBef>
            </a:pPr>
            <a:r>
              <a:rPr sz="1800" spc="-10" dirty="0">
                <a:latin typeface="Times New Roman"/>
                <a:cs typeface="Times New Roman"/>
              </a:rPr>
              <a:t>-проявлять</a:t>
            </a:r>
            <a:r>
              <a:rPr sz="1800" spc="16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безоценочность</a:t>
            </a:r>
            <a:r>
              <a:rPr sz="1800" spc="16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в</a:t>
            </a:r>
            <a:r>
              <a:rPr sz="1800" spc="14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отношении</a:t>
            </a:r>
            <a:r>
              <a:rPr sz="1800" spc="15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к</a:t>
            </a:r>
            <a:r>
              <a:rPr sz="1800" spc="140" dirty="0">
                <a:latin typeface="Times New Roman"/>
                <a:cs typeface="Times New Roman"/>
              </a:rPr>
              <a:t> </a:t>
            </a:r>
            <a:r>
              <a:rPr sz="1800" spc="-15" dirty="0">
                <a:latin typeface="Times New Roman"/>
                <a:cs typeface="Times New Roman"/>
              </a:rPr>
              <a:t>детскому</a:t>
            </a:r>
            <a:r>
              <a:rPr sz="1800" spc="125" dirty="0">
                <a:latin typeface="Times New Roman"/>
                <a:cs typeface="Times New Roman"/>
              </a:rPr>
              <a:t> </a:t>
            </a:r>
            <a:r>
              <a:rPr sz="1800" spc="-25" dirty="0">
                <a:latin typeface="Times New Roman"/>
                <a:cs typeface="Times New Roman"/>
              </a:rPr>
              <a:t>творчеству,</a:t>
            </a:r>
            <a:r>
              <a:rPr sz="1800" spc="17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не</a:t>
            </a:r>
            <a:r>
              <a:rPr sz="1800" spc="170" dirty="0">
                <a:latin typeface="Times New Roman"/>
                <a:cs typeface="Times New Roman"/>
              </a:rPr>
              <a:t> </a:t>
            </a:r>
            <a:r>
              <a:rPr sz="1800" spc="-15" dirty="0">
                <a:latin typeface="Times New Roman"/>
                <a:cs typeface="Times New Roman"/>
              </a:rPr>
              <a:t>сравнивать</a:t>
            </a:r>
            <a:r>
              <a:rPr sz="1800" spc="18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с</a:t>
            </a:r>
            <a:endParaRPr sz="1800">
              <a:latin typeface="Times New Roman"/>
              <a:cs typeface="Times New Roman"/>
            </a:endParaRPr>
          </a:p>
          <a:p>
            <a:pPr marL="12700" algn="just">
              <a:lnSpc>
                <a:spcPct val="100000"/>
              </a:lnSpc>
            </a:pPr>
            <a:r>
              <a:rPr sz="1800" spc="-15" dirty="0">
                <a:latin typeface="Times New Roman"/>
                <a:cs typeface="Times New Roman"/>
              </a:rPr>
              <a:t>другими</a:t>
            </a:r>
            <a:r>
              <a:rPr sz="1800" spc="2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детьми,</a:t>
            </a:r>
            <a:r>
              <a:rPr sz="1800" spc="3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а </a:t>
            </a:r>
            <a:r>
              <a:rPr sz="1800" spc="-30" dirty="0">
                <a:latin typeface="Times New Roman"/>
                <a:cs typeface="Times New Roman"/>
              </a:rPr>
              <a:t>только</a:t>
            </a:r>
            <a:r>
              <a:rPr sz="1800" spc="2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с</a:t>
            </a:r>
            <a:r>
              <a:rPr sz="1800" spc="-5" dirty="0">
                <a:latin typeface="Times New Roman"/>
                <a:cs typeface="Times New Roman"/>
              </a:rPr>
              <a:t> ним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15" dirty="0">
                <a:latin typeface="Times New Roman"/>
                <a:cs typeface="Times New Roman"/>
              </a:rPr>
              <a:t>же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10" dirty="0">
                <a:latin typeface="Times New Roman"/>
                <a:cs typeface="Times New Roman"/>
              </a:rPr>
              <a:t>самим,</a:t>
            </a:r>
            <a:r>
              <a:rPr sz="1800" spc="4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с</a:t>
            </a:r>
            <a:r>
              <a:rPr sz="1800" spc="-5" dirty="0">
                <a:latin typeface="Times New Roman"/>
                <a:cs typeface="Times New Roman"/>
              </a:rPr>
              <a:t> </a:t>
            </a:r>
            <a:r>
              <a:rPr sz="1800" spc="-20" dirty="0">
                <a:latin typeface="Times New Roman"/>
                <a:cs typeface="Times New Roman"/>
              </a:rPr>
              <a:t>его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прошлым</a:t>
            </a:r>
            <a:r>
              <a:rPr sz="1800" spc="25" dirty="0">
                <a:latin typeface="Times New Roman"/>
                <a:cs typeface="Times New Roman"/>
              </a:rPr>
              <a:t> </a:t>
            </a:r>
            <a:r>
              <a:rPr sz="1800" spc="-10" dirty="0">
                <a:latin typeface="Times New Roman"/>
                <a:cs typeface="Times New Roman"/>
              </a:rPr>
              <a:t>опытом;</a:t>
            </a:r>
            <a:endParaRPr sz="1800">
              <a:latin typeface="Times New Roman"/>
              <a:cs typeface="Times New Roman"/>
            </a:endParaRPr>
          </a:p>
          <a:p>
            <a:pPr marL="12700" algn="just">
              <a:lnSpc>
                <a:spcPct val="100000"/>
              </a:lnSpc>
            </a:pPr>
            <a:r>
              <a:rPr sz="1800" spc="-5" dirty="0">
                <a:latin typeface="Times New Roman"/>
                <a:cs typeface="Times New Roman"/>
              </a:rPr>
              <a:t>-творить</a:t>
            </a:r>
            <a:r>
              <a:rPr sz="1800" spc="1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и</a:t>
            </a:r>
            <a:r>
              <a:rPr sz="1800" spc="10" dirty="0">
                <a:latin typeface="Times New Roman"/>
                <a:cs typeface="Times New Roman"/>
              </a:rPr>
              <a:t> </a:t>
            </a:r>
            <a:r>
              <a:rPr sz="1800" spc="-10" dirty="0">
                <a:latin typeface="Times New Roman"/>
                <a:cs typeface="Times New Roman"/>
              </a:rPr>
              <a:t>играть</a:t>
            </a:r>
            <a:r>
              <a:rPr sz="1800" spc="-2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вместе</a:t>
            </a:r>
            <a:r>
              <a:rPr sz="1800" spc="4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с </a:t>
            </a:r>
            <a:r>
              <a:rPr sz="1800" spc="-5" dirty="0">
                <a:latin typeface="Times New Roman"/>
                <a:cs typeface="Times New Roman"/>
              </a:rPr>
              <a:t>детьми</a:t>
            </a:r>
            <a:r>
              <a:rPr sz="1800" spc="3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—</a:t>
            </a:r>
            <a:r>
              <a:rPr sz="1800" spc="1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в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15" dirty="0">
                <a:latin typeface="Times New Roman"/>
                <a:cs typeface="Times New Roman"/>
              </a:rPr>
              <a:t>качестве</a:t>
            </a:r>
            <a:r>
              <a:rPr sz="1800" spc="25" dirty="0">
                <a:latin typeface="Times New Roman"/>
                <a:cs typeface="Times New Roman"/>
              </a:rPr>
              <a:t> </a:t>
            </a:r>
            <a:r>
              <a:rPr sz="1800" spc="-10" dirty="0">
                <a:latin typeface="Times New Roman"/>
                <a:cs typeface="Times New Roman"/>
              </a:rPr>
              <a:t>рядового</a:t>
            </a:r>
            <a:r>
              <a:rPr sz="1800" spc="-15" dirty="0">
                <a:latin typeface="Times New Roman"/>
                <a:cs typeface="Times New Roman"/>
              </a:rPr>
              <a:t> участника</a:t>
            </a:r>
            <a:r>
              <a:rPr sz="1800" spc="5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процесса;</a:t>
            </a:r>
            <a:endParaRPr sz="1800">
              <a:latin typeface="Times New Roman"/>
              <a:cs typeface="Times New Roman"/>
            </a:endParaRPr>
          </a:p>
          <a:p>
            <a:pPr marL="12700" marR="6985" algn="just">
              <a:lnSpc>
                <a:spcPct val="100000"/>
              </a:lnSpc>
            </a:pPr>
            <a:r>
              <a:rPr sz="1800" spc="-5" dirty="0">
                <a:latin typeface="Times New Roman"/>
                <a:cs typeface="Times New Roman"/>
              </a:rPr>
              <a:t>-не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15" dirty="0">
                <a:latin typeface="Times New Roman"/>
                <a:cs typeface="Times New Roman"/>
              </a:rPr>
              <a:t>навязывать</a:t>
            </a:r>
            <a:r>
              <a:rPr sz="1800" spc="-1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свою</a:t>
            </a:r>
            <a:r>
              <a:rPr sz="1800" dirty="0">
                <a:latin typeface="Times New Roman"/>
                <a:cs typeface="Times New Roman"/>
              </a:rPr>
              <a:t> программу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образов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и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действий,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10" dirty="0">
                <a:latin typeface="Times New Roman"/>
                <a:cs typeface="Times New Roman"/>
              </a:rPr>
              <a:t>манеру</a:t>
            </a:r>
            <a:r>
              <a:rPr sz="1800" spc="-5" dirty="0">
                <a:latin typeface="Times New Roman"/>
                <a:cs typeface="Times New Roman"/>
              </a:rPr>
              <a:t> изображения</a:t>
            </a:r>
            <a:r>
              <a:rPr sz="1800" dirty="0">
                <a:latin typeface="Times New Roman"/>
                <a:cs typeface="Times New Roman"/>
              </a:rPr>
              <a:t> и 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мышления, </a:t>
            </a:r>
            <a:r>
              <a:rPr sz="1800" spc="-10" dirty="0">
                <a:latin typeface="Times New Roman"/>
                <a:cs typeface="Times New Roman"/>
              </a:rPr>
              <a:t>свою </a:t>
            </a:r>
            <a:r>
              <a:rPr sz="1800" spc="-50" dirty="0">
                <a:latin typeface="Times New Roman"/>
                <a:cs typeface="Times New Roman"/>
              </a:rPr>
              <a:t>веру,</a:t>
            </a:r>
            <a:r>
              <a:rPr sz="1800" spc="35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а, </a:t>
            </a:r>
            <a:r>
              <a:rPr sz="1800" spc="-20" dirty="0">
                <a:latin typeface="Times New Roman"/>
                <a:cs typeface="Times New Roman"/>
              </a:rPr>
              <a:t>наоборот,</a:t>
            </a:r>
            <a:r>
              <a:rPr sz="1800" spc="409" dirty="0">
                <a:latin typeface="Times New Roman"/>
                <a:cs typeface="Times New Roman"/>
              </a:rPr>
              <a:t> </a:t>
            </a:r>
            <a:r>
              <a:rPr sz="1800" spc="-10" dirty="0">
                <a:latin typeface="Times New Roman"/>
                <a:cs typeface="Times New Roman"/>
              </a:rPr>
              <a:t>пытаться </a:t>
            </a:r>
            <a:r>
              <a:rPr sz="1800" spc="-5" dirty="0">
                <a:latin typeface="Times New Roman"/>
                <a:cs typeface="Times New Roman"/>
              </a:rPr>
              <a:t>понять </a:t>
            </a:r>
            <a:r>
              <a:rPr sz="1800" spc="-10" dirty="0">
                <a:latin typeface="Times New Roman"/>
                <a:cs typeface="Times New Roman"/>
              </a:rPr>
              <a:t>логику воображения </a:t>
            </a:r>
            <a:r>
              <a:rPr sz="1800" spc="-15" dirty="0">
                <a:latin typeface="Times New Roman"/>
                <a:cs typeface="Times New Roman"/>
              </a:rPr>
              <a:t>ребенка </a:t>
            </a:r>
            <a:r>
              <a:rPr sz="1800" spc="-1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и</a:t>
            </a:r>
            <a:r>
              <a:rPr sz="1800" spc="-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встроиться</a:t>
            </a:r>
            <a:r>
              <a:rPr sz="1800" spc="-2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в</a:t>
            </a:r>
            <a:r>
              <a:rPr sz="1800" spc="-5" dirty="0">
                <a:latin typeface="Times New Roman"/>
                <a:cs typeface="Times New Roman"/>
              </a:rPr>
              <a:t> </a:t>
            </a:r>
            <a:r>
              <a:rPr sz="1800" spc="-10" dirty="0">
                <a:latin typeface="Times New Roman"/>
                <a:cs typeface="Times New Roman"/>
              </a:rPr>
              <a:t>нее;</a:t>
            </a:r>
            <a:endParaRPr sz="1800">
              <a:latin typeface="Times New Roman"/>
              <a:cs typeface="Times New Roman"/>
            </a:endParaRPr>
          </a:p>
          <a:p>
            <a:pPr marL="12700" algn="just">
              <a:lnSpc>
                <a:spcPct val="100000"/>
              </a:lnSpc>
              <a:spcBef>
                <a:spcPts val="5"/>
              </a:spcBef>
            </a:pPr>
            <a:r>
              <a:rPr sz="1800" spc="-10" dirty="0">
                <a:latin typeface="Times New Roman"/>
                <a:cs typeface="Times New Roman"/>
              </a:rPr>
              <a:t>-больше</a:t>
            </a:r>
            <a:r>
              <a:rPr sz="1800" spc="430" dirty="0">
                <a:latin typeface="Times New Roman"/>
                <a:cs typeface="Times New Roman"/>
              </a:rPr>
              <a:t> </a:t>
            </a:r>
            <a:r>
              <a:rPr sz="1800" spc="-10" dirty="0">
                <a:latin typeface="Times New Roman"/>
                <a:cs typeface="Times New Roman"/>
              </a:rPr>
              <a:t>внимания</a:t>
            </a:r>
            <a:r>
              <a:rPr sz="1800" spc="480" dirty="0">
                <a:latin typeface="Times New Roman"/>
                <a:cs typeface="Times New Roman"/>
              </a:rPr>
              <a:t> </a:t>
            </a:r>
            <a:r>
              <a:rPr sz="1800" spc="-20" dirty="0">
                <a:latin typeface="Times New Roman"/>
                <a:cs typeface="Times New Roman"/>
              </a:rPr>
              <a:t>уделять</a:t>
            </a:r>
            <a:r>
              <a:rPr sz="1800" spc="43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организации</a:t>
            </a:r>
            <a:r>
              <a:rPr sz="1800" spc="42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и</a:t>
            </a:r>
            <a:r>
              <a:rPr sz="1800" spc="434" dirty="0">
                <a:latin typeface="Times New Roman"/>
                <a:cs typeface="Times New Roman"/>
              </a:rPr>
              <a:t> </a:t>
            </a:r>
            <a:r>
              <a:rPr sz="1800" spc="-10" dirty="0">
                <a:latin typeface="Times New Roman"/>
                <a:cs typeface="Times New Roman"/>
              </a:rPr>
              <a:t>поддержанию</a:t>
            </a:r>
            <a:r>
              <a:rPr sz="1800" spc="445" dirty="0">
                <a:latin typeface="Times New Roman"/>
                <a:cs typeface="Times New Roman"/>
              </a:rPr>
              <a:t> </a:t>
            </a:r>
            <a:r>
              <a:rPr sz="1800" spc="-15" dirty="0">
                <a:latin typeface="Times New Roman"/>
                <a:cs typeface="Times New Roman"/>
              </a:rPr>
              <a:t>творческого</a:t>
            </a:r>
            <a:r>
              <a:rPr sz="1800" spc="44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процесса</a:t>
            </a:r>
            <a:endParaRPr sz="1800">
              <a:latin typeface="Times New Roman"/>
              <a:cs typeface="Times New Roman"/>
            </a:endParaRPr>
          </a:p>
          <a:p>
            <a:pPr marL="12700" algn="just">
              <a:lnSpc>
                <a:spcPct val="100000"/>
              </a:lnSpc>
            </a:pPr>
            <a:r>
              <a:rPr sz="1800" spc="-10" dirty="0">
                <a:latin typeface="Times New Roman"/>
                <a:cs typeface="Times New Roman"/>
              </a:rPr>
              <a:t>создания</a:t>
            </a:r>
            <a:r>
              <a:rPr sz="1800" spc="-5" dirty="0">
                <a:latin typeface="Times New Roman"/>
                <a:cs typeface="Times New Roman"/>
              </a:rPr>
              <a:t> </a:t>
            </a:r>
            <a:r>
              <a:rPr sz="1800" spc="-10" dirty="0">
                <a:latin typeface="Times New Roman"/>
                <a:cs typeface="Times New Roman"/>
              </a:rPr>
              <a:t>чего-то,</a:t>
            </a:r>
            <a:r>
              <a:rPr sz="1800" spc="-3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а </a:t>
            </a:r>
            <a:r>
              <a:rPr sz="1800" spc="-5" dirty="0">
                <a:latin typeface="Times New Roman"/>
                <a:cs typeface="Times New Roman"/>
              </a:rPr>
              <a:t>не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25" dirty="0">
                <a:latin typeface="Times New Roman"/>
                <a:cs typeface="Times New Roman"/>
              </a:rPr>
              <a:t>результатам;</a:t>
            </a:r>
            <a:endParaRPr sz="18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55904" y="1484375"/>
            <a:ext cx="7775448" cy="4898136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88719" y="1557527"/>
            <a:ext cx="7126224" cy="4824984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29055" y="1484375"/>
            <a:ext cx="7702296" cy="483108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72311" y="1481327"/>
            <a:ext cx="7488936" cy="4611624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362200" y="990600"/>
            <a:ext cx="3209544" cy="473964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99872" y="1499616"/>
            <a:ext cx="3928872" cy="4645152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642103" y="1499616"/>
            <a:ext cx="4072128" cy="4645152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764792" y="512063"/>
            <a:ext cx="6480048" cy="5833872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764792" y="655319"/>
            <a:ext cx="6949440" cy="554736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547615" y="475487"/>
            <a:ext cx="4105655" cy="4898136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09016" y="1557527"/>
            <a:ext cx="3730752" cy="4608576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75487" y="2420111"/>
            <a:ext cx="4096512" cy="3864864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715255" y="691895"/>
            <a:ext cx="4047744" cy="3864864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33400" y="1773935"/>
            <a:ext cx="4038600" cy="4608576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785359" y="691895"/>
            <a:ext cx="3934967" cy="496824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471415" y="475487"/>
            <a:ext cx="4133088" cy="4681728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39495" y="1533144"/>
            <a:ext cx="3672840" cy="4824984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307591" y="1844039"/>
            <a:ext cx="6528816" cy="3529584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547</Words>
  <Application>Microsoft Office PowerPoint</Application>
  <PresentationFormat>Экран (4:3)</PresentationFormat>
  <Paragraphs>47</Paragraphs>
  <Slides>20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3" baseType="lpstr">
      <vt:lpstr>Calibri</vt:lpstr>
      <vt:lpstr>Times New Roman</vt:lpstr>
      <vt:lpstr>Office Theme</vt:lpstr>
      <vt:lpstr>ПРЕЗЕНТАЦИЯ</vt:lpstr>
      <vt:lpstr>Состав творческой группы: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</dc:title>
  <cp:lastModifiedBy>Компьютер</cp:lastModifiedBy>
  <cp:revision>1</cp:revision>
  <dcterms:created xsi:type="dcterms:W3CDTF">2024-10-27T08:30:59Z</dcterms:created>
  <dcterms:modified xsi:type="dcterms:W3CDTF">2024-10-27T08:34:12Z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2024-05-20T00:00:00Z</vt:filetime>
  </property>
  <property fmtid="{D5CDD505-2E9C-101B-9397-08002B2CF9AE}" pid="3" name="Creator">
    <vt:lpwstr>Microsoft® PowerPoint® 2016</vt:lpwstr>
  </property>
  <property fmtid="{D5CDD505-2E9C-101B-9397-08002B2CF9AE}" pid="4" name="LastSaved">
    <vt:filetime>2024-10-27T00:00:00Z</vt:filetime>
  </property>
</Properties>
</file>