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6" r:id="rId11"/>
    <p:sldId id="274" r:id="rId12"/>
    <p:sldId id="280" r:id="rId13"/>
    <p:sldId id="278" r:id="rId14"/>
    <p:sldId id="272" r:id="rId15"/>
    <p:sldId id="275" r:id="rId16"/>
    <p:sldId id="279" r:id="rId17"/>
    <p:sldId id="277" r:id="rId18"/>
    <p:sldId id="273" r:id="rId19"/>
    <p:sldId id="262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0"/>
    <p:restoredTop sz="85932" autoAdjust="0"/>
  </p:normalViewPr>
  <p:slideViewPr>
    <p:cSldViewPr>
      <p:cViewPr varScale="1">
        <p:scale>
          <a:sx n="40" d="100"/>
          <a:sy n="40" d="100"/>
        </p:scale>
        <p:origin x="-13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FFC97-9079-4BFB-9C49-4CA601FA4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15B44-3C83-45B7-B926-5A9C02D725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D2FC2-8455-40E5-BBC1-3663046A8B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481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981200"/>
            <a:ext cx="38481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C0555B-1775-42CA-B01E-7438C34D91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37554-A515-49F6-97A4-45C3F32650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166C59-AD81-41AA-91B7-8B2721A29B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3E432-B841-45A3-B712-E98FCEE073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652B4-E8FF-4EA8-A574-790201201E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380DD-34DE-4B9A-9421-9C62FA8090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D34FE-C00D-4A6D-A9F4-736F9D5079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592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592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F3295E-1DC7-4402-8EE7-6E4688FE7B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848600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55640BD-66BE-4EA4-9B2A-4CBE3A58E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10" y="1214422"/>
            <a:ext cx="7696200" cy="1933575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3300"/>
                </a:solidFill>
              </a:rPr>
              <a:t>проект </a:t>
            </a:r>
            <a:br>
              <a:rPr lang="ru-RU" sz="3600" b="1" dirty="0" smtClean="0">
                <a:solidFill>
                  <a:srgbClr val="003300"/>
                </a:solidFill>
              </a:rPr>
            </a:br>
            <a:r>
              <a:rPr lang="ru-RU" sz="3600" b="1" dirty="0" smtClean="0">
                <a:solidFill>
                  <a:srgbClr val="003300"/>
                </a:solidFill>
              </a:rPr>
              <a:t>«ЕСЛИ ХОЧЕШЬ БЫТЬ ЗДОРОВ»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72066" y="3214686"/>
            <a:ext cx="3643338" cy="1090612"/>
          </a:xfrm>
        </p:spPr>
        <p:txBody>
          <a:bodyPr/>
          <a:lstStyle/>
          <a:p>
            <a:pPr algn="r"/>
            <a:endParaRPr lang="ru-RU" sz="2400" b="1" dirty="0" smtClean="0">
              <a:solidFill>
                <a:srgbClr val="003300"/>
              </a:solidFill>
            </a:endParaRPr>
          </a:p>
          <a:p>
            <a:pPr algn="r"/>
            <a:r>
              <a:rPr lang="ru-RU" sz="2400" b="1" dirty="0" smtClean="0">
                <a:solidFill>
                  <a:srgbClr val="003300"/>
                </a:solidFill>
              </a:rPr>
              <a:t>МДОУ № 60 «</a:t>
            </a:r>
            <a:r>
              <a:rPr lang="ru-RU" sz="2400" b="1" dirty="0" err="1" smtClean="0">
                <a:solidFill>
                  <a:srgbClr val="003300"/>
                </a:solidFill>
              </a:rPr>
              <a:t>Журавушка</a:t>
            </a:r>
            <a:r>
              <a:rPr lang="ru-RU" sz="2400" b="1" dirty="0" smtClean="0">
                <a:solidFill>
                  <a:srgbClr val="003300"/>
                </a:solidFill>
              </a:rPr>
              <a:t>» </a:t>
            </a:r>
          </a:p>
          <a:p>
            <a:pPr algn="r"/>
            <a:r>
              <a:rPr lang="ru-RU" sz="2400" b="1" dirty="0" smtClean="0">
                <a:solidFill>
                  <a:srgbClr val="003300"/>
                </a:solidFill>
              </a:rPr>
              <a:t>Городской округ Подольск</a:t>
            </a:r>
            <a:endParaRPr lang="ru-RU" sz="2400" b="1" dirty="0" smtClean="0">
              <a:solidFill>
                <a:srgbClr val="003300"/>
              </a:solidFill>
            </a:endParaRPr>
          </a:p>
          <a:p>
            <a:pPr algn="r"/>
            <a:r>
              <a:rPr lang="ru-RU" sz="2400" b="1" dirty="0" smtClean="0">
                <a:solidFill>
                  <a:srgbClr val="003300"/>
                </a:solidFill>
              </a:rPr>
              <a:t>Воспитатель</a:t>
            </a:r>
            <a:r>
              <a:rPr lang="ru-RU" sz="2400" b="1" dirty="0" smtClean="0">
                <a:solidFill>
                  <a:srgbClr val="003300"/>
                </a:solidFill>
              </a:rPr>
              <a:t>: </a:t>
            </a:r>
          </a:p>
          <a:p>
            <a:pPr algn="r"/>
            <a:r>
              <a:rPr lang="ru-RU" sz="2400" b="1" dirty="0" err="1" smtClean="0">
                <a:solidFill>
                  <a:srgbClr val="003300"/>
                </a:solidFill>
              </a:rPr>
              <a:t>Гуськина</a:t>
            </a:r>
            <a:r>
              <a:rPr lang="ru-RU" sz="2400" b="1" dirty="0" smtClean="0">
                <a:solidFill>
                  <a:srgbClr val="003300"/>
                </a:solidFill>
              </a:rPr>
              <a:t> Т.С.</a:t>
            </a:r>
          </a:p>
        </p:txBody>
      </p:sp>
      <p:pic>
        <p:nvPicPr>
          <p:cNvPr id="2052" name="Рисунок 4" descr="IMG_3623.JPG"/>
          <p:cNvPicPr>
            <a:picLocks noChangeAspect="1"/>
          </p:cNvPicPr>
          <p:nvPr/>
        </p:nvPicPr>
        <p:blipFill>
          <a:blip r:embed="rId2"/>
          <a:srcRect l="6818" t="3030"/>
          <a:stretch>
            <a:fillRect/>
          </a:stretch>
        </p:blipFill>
        <p:spPr bwMode="auto">
          <a:xfrm>
            <a:off x="785786" y="3357562"/>
            <a:ext cx="4119562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500063" y="642938"/>
            <a:ext cx="8229600" cy="857250"/>
          </a:xfrm>
        </p:spPr>
        <p:txBody>
          <a:bodyPr/>
          <a:lstStyle/>
          <a:p>
            <a:r>
              <a:rPr lang="ru-RU" b="1" smtClean="0"/>
              <a:t>Актуальность проекта.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3075" name="Rectangle 1"/>
          <p:cNvSpPr>
            <a:spLocks noChangeArrowheads="1"/>
          </p:cNvSpPr>
          <p:nvPr/>
        </p:nvSpPr>
        <p:spPr bwMode="auto">
          <a:xfrm>
            <a:off x="642910" y="1142984"/>
            <a:ext cx="7929618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/>
            <a:r>
              <a:rPr lang="ru-RU" b="1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В настоящее время идет постоянный поиск методов оздоровления детей в условиях детского сада. Основная цель </a:t>
            </a:r>
            <a:r>
              <a:rPr lang="ru-RU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charset="0"/>
              </a:rPr>
              <a:t>–</a:t>
            </a:r>
            <a:r>
              <a:rPr lang="ru-RU" b="1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снижение заболеваемости детей.</a:t>
            </a:r>
            <a:endParaRPr lang="ru-RU" b="1" dirty="0">
              <a:ea typeface="Times New Roman" pitchFamily="18" charset="0"/>
              <a:cs typeface="Arial" charset="0"/>
            </a:endParaRPr>
          </a:p>
          <a:p>
            <a:pPr algn="just" eaLnBrk="0" hangingPunct="0"/>
            <a:r>
              <a:rPr lang="ru-RU" b="1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От состояния здоровья в первую очередь зависит возможность овладения детьми всеми умениями и навыками, которые им прививаются в детском саду и которые им необходимы для эффективного обучения в дальнейшем. Для этого необходимо формировать у детей разносторонние знания и положительные черты характера, совершенствовать физическое развитие.</a:t>
            </a:r>
            <a:endParaRPr lang="ru-RU" b="1" dirty="0"/>
          </a:p>
          <a:p>
            <a:pPr algn="just" eaLnBrk="0" hangingPunct="0"/>
            <a:r>
              <a:rPr lang="ru-RU" b="1" dirty="0">
                <a:solidFill>
                  <a:srgbClr val="000000"/>
                </a:solidFill>
                <a:cs typeface="Times New Roman" pitchFamily="18" charset="0"/>
              </a:rPr>
              <a:t>Педагогам необходимо правильно организовать воспитательно-образовательную работу с детьми дошкольного возраста. Надо учитывать возрастные, психологические особенности детей, создавать благоприятные гигиенические условия, оптимальное сочетание разнообразных видов деятельности. Фундамент здоровья человека закладывается в раннем детстве.</a:t>
            </a:r>
            <a:endParaRPr lang="ru-RU" b="1" dirty="0"/>
          </a:p>
          <a:p>
            <a:pPr algn="just" eaLnBrk="0" hangingPunct="0"/>
            <a:r>
              <a:rPr lang="ru-RU" b="1" dirty="0">
                <a:solidFill>
                  <a:srgbClr val="000000"/>
                </a:solidFill>
                <a:cs typeface="Times New Roman" pitchFamily="18" charset="0"/>
              </a:rPr>
              <a:t>Необходимо так же вести постоянный поиск новых форм взаимодействия с семьей воспитанников.</a:t>
            </a:r>
            <a:endParaRPr lang="ru-RU" b="1" dirty="0"/>
          </a:p>
        </p:txBody>
      </p:sp>
    </p:spTree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500042"/>
            <a:ext cx="8572528" cy="1285875"/>
          </a:xfrm>
        </p:spPr>
        <p:txBody>
          <a:bodyPr/>
          <a:lstStyle/>
          <a:p>
            <a:pPr algn="l"/>
            <a:r>
              <a:rPr lang="ru-RU" sz="3600" b="1" dirty="0" smtClean="0">
                <a:solidFill>
                  <a:srgbClr val="003300"/>
                </a:solidFill>
              </a:rPr>
              <a:t>Цель проекта: </a:t>
            </a:r>
            <a:r>
              <a:rPr lang="ru-RU" sz="3600" dirty="0" smtClean="0">
                <a:solidFill>
                  <a:srgbClr val="003300"/>
                </a:solidFill>
              </a:rPr>
              <a:t/>
            </a:r>
            <a:br>
              <a:rPr lang="ru-RU" sz="3600" dirty="0" smtClean="0">
                <a:solidFill>
                  <a:srgbClr val="003300"/>
                </a:solidFill>
              </a:rPr>
            </a:br>
            <a:r>
              <a:rPr lang="ru-RU" sz="2800" b="1" dirty="0" smtClean="0">
                <a:solidFill>
                  <a:srgbClr val="003300"/>
                </a:solidFill>
              </a:rPr>
              <a:t>Сохранять и  укреплять здоровье детей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928813"/>
            <a:ext cx="8043862" cy="41973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003300"/>
                </a:solidFill>
              </a:rPr>
              <a:t>Задачи: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3300"/>
                </a:solidFill>
              </a:rPr>
              <a:t>Формировать понимание необходимости заботиться о своем здоровье, беречь его, учиться быть здоровыми и вести здоровый образ жизни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3300"/>
                </a:solidFill>
              </a:rPr>
              <a:t>Прививать любовь к физическим упражнениям, закаливанию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3300"/>
                </a:solidFill>
              </a:rPr>
              <a:t>Повышать грамотность родителей в вопросах воспитания и укрепления здоровья дошкольников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endParaRPr lang="ru-RU" sz="2800" dirty="0" smtClean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571500" y="785813"/>
            <a:ext cx="8229600" cy="714375"/>
          </a:xfrm>
        </p:spPr>
        <p:txBody>
          <a:bodyPr/>
          <a:lstStyle/>
          <a:p>
            <a:r>
              <a:rPr lang="ru-RU" b="1" smtClean="0"/>
              <a:t>Этапы реализации     проекта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5123" name="Rectangle 1"/>
          <p:cNvSpPr>
            <a:spLocks noChangeArrowheads="1"/>
          </p:cNvSpPr>
          <p:nvPr/>
        </p:nvSpPr>
        <p:spPr bwMode="auto">
          <a:xfrm>
            <a:off x="714375" y="1571625"/>
            <a:ext cx="8001000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sz="2800" dirty="0">
                <a:cs typeface="Times New Roman" pitchFamily="18" charset="0"/>
              </a:rPr>
              <a:t>I </a:t>
            </a:r>
            <a:r>
              <a:rPr lang="ru-RU" sz="2400" dirty="0">
                <a:cs typeface="Times New Roman" pitchFamily="18" charset="0"/>
              </a:rPr>
              <a:t>этап – организационный (</a:t>
            </a:r>
            <a:r>
              <a:rPr lang="ru-RU" sz="2400" dirty="0" smtClean="0">
                <a:cs typeface="Times New Roman" pitchFamily="18" charset="0"/>
              </a:rPr>
              <a:t>октябрь 2016- </a:t>
            </a:r>
            <a:r>
              <a:rPr lang="ru-RU" sz="2400" dirty="0">
                <a:cs typeface="Times New Roman" pitchFamily="18" charset="0"/>
              </a:rPr>
              <a:t>г.)</a:t>
            </a:r>
            <a:endParaRPr lang="ru-RU" sz="2400" dirty="0"/>
          </a:p>
          <a:p>
            <a:pPr eaLnBrk="0" hangingPunct="0"/>
            <a:r>
              <a:rPr lang="en-US" sz="2400" dirty="0">
                <a:cs typeface="Times New Roman" pitchFamily="18" charset="0"/>
              </a:rPr>
              <a:t>II</a:t>
            </a:r>
            <a:r>
              <a:rPr lang="ru-RU" sz="2400" dirty="0">
                <a:cs typeface="Times New Roman" pitchFamily="18" charset="0"/>
              </a:rPr>
              <a:t> этап - основной - (</a:t>
            </a:r>
            <a:r>
              <a:rPr lang="ru-RU" sz="2400" dirty="0" smtClean="0">
                <a:cs typeface="Times New Roman" pitchFamily="18" charset="0"/>
              </a:rPr>
              <a:t>ноябрь- август 2016-2017г</a:t>
            </a:r>
            <a:r>
              <a:rPr lang="ru-RU" sz="2400" dirty="0">
                <a:cs typeface="Times New Roman" pitchFamily="18" charset="0"/>
              </a:rPr>
              <a:t>)</a:t>
            </a:r>
            <a:endParaRPr lang="en-US" sz="2400" dirty="0">
              <a:cs typeface="Times New Roman" pitchFamily="18" charset="0"/>
            </a:endParaRPr>
          </a:p>
          <a:p>
            <a:pPr eaLnBrk="0" hangingPunct="0"/>
            <a:r>
              <a:rPr lang="en-US" sz="2400" dirty="0">
                <a:cs typeface="Times New Roman" pitchFamily="18" charset="0"/>
              </a:rPr>
              <a:t>III </a:t>
            </a:r>
            <a:r>
              <a:rPr lang="ru-RU" sz="2400" dirty="0">
                <a:cs typeface="Times New Roman" pitchFamily="18" charset="0"/>
              </a:rPr>
              <a:t>этап – контрольно-оценочный – </a:t>
            </a:r>
            <a:r>
              <a:rPr lang="ru-RU" sz="2400" dirty="0" smtClean="0">
                <a:cs typeface="Times New Roman" pitchFamily="18" charset="0"/>
              </a:rPr>
              <a:t>(август  </a:t>
            </a:r>
            <a:r>
              <a:rPr lang="ru-RU" sz="2400" dirty="0">
                <a:cs typeface="Times New Roman" pitchFamily="18" charset="0"/>
              </a:rPr>
              <a:t>2017 г.)</a:t>
            </a:r>
            <a:r>
              <a:rPr lang="ru-RU" sz="2400" dirty="0"/>
              <a:t> </a:t>
            </a:r>
          </a:p>
        </p:txBody>
      </p:sp>
      <p:pic>
        <p:nvPicPr>
          <p:cNvPr id="5124" name="Рисунок 4" descr="C:\Users\Федор\Desktop\картиииииинки\fl_mai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3214688"/>
            <a:ext cx="3810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003300"/>
                </a:solidFill>
              </a:rPr>
              <a:t>Ожидаемый результат: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400" b="1" dirty="0" smtClean="0">
                <a:solidFill>
                  <a:srgbClr val="003300"/>
                </a:solidFill>
              </a:rPr>
              <a:t>Расширение знаний детей о здоровье.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400" b="1" dirty="0" smtClean="0">
                <a:solidFill>
                  <a:srgbClr val="003300"/>
                </a:solidFill>
              </a:rPr>
              <a:t>Осознание взрослыми и детьми понятия «здоровье» и влияние образа жизни на состояние здоровья ребенка.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400" b="1" dirty="0" smtClean="0">
                <a:solidFill>
                  <a:srgbClr val="003300"/>
                </a:solidFill>
              </a:rPr>
              <a:t>Повышение уровня ориентации к современным условиям жизни.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400" b="1" dirty="0" smtClean="0">
                <a:solidFill>
                  <a:srgbClr val="003300"/>
                </a:solidFill>
              </a:rPr>
              <a:t>Овладение навыками </a:t>
            </a:r>
            <a:r>
              <a:rPr lang="ru-RU" sz="2400" b="1" dirty="0" err="1" smtClean="0">
                <a:solidFill>
                  <a:srgbClr val="003300"/>
                </a:solidFill>
              </a:rPr>
              <a:t>самооздоровления</a:t>
            </a:r>
            <a:r>
              <a:rPr lang="ru-RU" sz="2400" b="1" dirty="0" smtClean="0">
                <a:solidFill>
                  <a:srgbClr val="003300"/>
                </a:solidFill>
              </a:rPr>
              <a:t>.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sz="2400" b="1" dirty="0" smtClean="0">
                <a:solidFill>
                  <a:srgbClr val="003300"/>
                </a:solidFill>
              </a:rPr>
              <a:t>Снижение уровня заболеваемости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endParaRPr lang="ru-RU" dirty="0" smtClean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Основные механизмы реализации проекта</a:t>
            </a:r>
          </a:p>
        </p:txBody>
      </p:sp>
      <p:sp>
        <p:nvSpPr>
          <p:cNvPr id="7171" name="Rectangle 1"/>
          <p:cNvSpPr>
            <a:spLocks noChangeArrowheads="1"/>
          </p:cNvSpPr>
          <p:nvPr/>
        </p:nvSpPr>
        <p:spPr bwMode="auto">
          <a:xfrm>
            <a:off x="642910" y="1785926"/>
            <a:ext cx="5214946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/>
            <a:r>
              <a:rPr lang="ru-RU" sz="1400" dirty="0">
                <a:cs typeface="Times New Roman" pitchFamily="18" charset="0"/>
              </a:rPr>
              <a:t>1</a:t>
            </a:r>
            <a:r>
              <a:rPr lang="ru-RU" sz="2000" dirty="0">
                <a:cs typeface="Times New Roman" pitchFamily="18" charset="0"/>
              </a:rPr>
              <a:t>. </a:t>
            </a:r>
            <a:r>
              <a:rPr lang="ru-RU" b="1" dirty="0">
                <a:cs typeface="Times New Roman" pitchFamily="18" charset="0"/>
              </a:rPr>
              <a:t>Выявление у участников проекта и социальных партнёров  представлений об идее проекта и ожиданий от его реализации.</a:t>
            </a:r>
            <a:endParaRPr lang="ru-RU" b="1" dirty="0"/>
          </a:p>
          <a:p>
            <a:pPr algn="just" eaLnBrk="0" hangingPunct="0"/>
            <a:r>
              <a:rPr lang="ru-RU" b="1" dirty="0">
                <a:cs typeface="Times New Roman" pitchFamily="18" charset="0"/>
              </a:rPr>
              <a:t>2. Разработка стратегии формирования банка </a:t>
            </a:r>
            <a:r>
              <a:rPr lang="ru-RU" b="1" dirty="0" err="1">
                <a:cs typeface="Times New Roman" pitchFamily="18" charset="0"/>
              </a:rPr>
              <a:t>здоровьесберегающих</a:t>
            </a:r>
            <a:r>
              <a:rPr lang="ru-RU" b="1" dirty="0">
                <a:cs typeface="Times New Roman" pitchFamily="18" charset="0"/>
              </a:rPr>
              <a:t> технологий, направленных на оздоровление и развитие детей.</a:t>
            </a:r>
            <a:endParaRPr lang="ru-RU" b="1" dirty="0"/>
          </a:p>
          <a:p>
            <a:pPr algn="just" eaLnBrk="0" hangingPunct="0"/>
            <a:r>
              <a:rPr lang="ru-RU" b="1" dirty="0">
                <a:cs typeface="Times New Roman" pitchFamily="18" charset="0"/>
              </a:rPr>
              <a:t>3. Непосредственное формирование банка </a:t>
            </a:r>
            <a:r>
              <a:rPr lang="ru-RU" b="1" dirty="0" err="1">
                <a:cs typeface="Times New Roman" pitchFamily="18" charset="0"/>
              </a:rPr>
              <a:t>здоровьесберегающих</a:t>
            </a:r>
            <a:r>
              <a:rPr lang="ru-RU" b="1" dirty="0">
                <a:cs typeface="Times New Roman" pitchFamily="18" charset="0"/>
              </a:rPr>
              <a:t> технологий, направленных на оздоровление и развитие детей.</a:t>
            </a:r>
            <a:endParaRPr lang="ru-RU" b="1" dirty="0"/>
          </a:p>
          <a:p>
            <a:pPr algn="just" eaLnBrk="0" hangingPunct="0"/>
            <a:r>
              <a:rPr lang="ru-RU" b="1" dirty="0">
                <a:cs typeface="Times New Roman" pitchFamily="18" charset="0"/>
              </a:rPr>
              <a:t>4. Использование игровых технологий, направленных на оздоровление и развитие детей.</a:t>
            </a:r>
            <a:endParaRPr lang="ru-RU" b="1" dirty="0"/>
          </a:p>
        </p:txBody>
      </p:sp>
      <p:pic>
        <p:nvPicPr>
          <p:cNvPr id="7172" name="Рисунок 4" descr="C:\Users\Федор\Desktop\картиииииинки\risunok1l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1" y="3286125"/>
            <a:ext cx="3233731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500063" y="1071563"/>
            <a:ext cx="8229600" cy="796925"/>
          </a:xfrm>
        </p:spPr>
        <p:txBody>
          <a:bodyPr/>
          <a:lstStyle/>
          <a:p>
            <a:r>
              <a:rPr lang="ru-RU" b="1" smtClean="0"/>
              <a:t>Этапы проекта</a:t>
            </a:r>
            <a:r>
              <a:rPr lang="ru-RU" smtClean="0"/>
              <a:t>: подготовительный</a:t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ru-RU" sz="16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Подготовительный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8196" name="Рисунок 6" descr="zdorovesberegayushhie-texnologiiv-detskom-sad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8868"/>
            <a:ext cx="344805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3"/>
          <p:cNvSpPr>
            <a:spLocks noChangeArrowheads="1"/>
          </p:cNvSpPr>
          <p:nvPr/>
        </p:nvSpPr>
        <p:spPr bwMode="auto">
          <a:xfrm>
            <a:off x="3071813" y="2071688"/>
            <a:ext cx="5643562" cy="406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lang="ru-RU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иагностика уровня заболеваемости детей на начало года. Данные диагностики , которые представлены в форме диаграммы приложение показали, что на начало учебного в группе 64% здоровых детей и 36%, детей с отклонением в здоровье. В основном это заболевания инфекционного характера, органов дыхания, которые отмечают рост в период межсезонья.</a:t>
            </a:r>
            <a:endParaRPr lang="ru-RU" sz="200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Блиц </a:t>
            </a:r>
            <a:r>
              <a:rPr lang="ru-RU" sz="2000">
                <a:latin typeface="Calibri" pitchFamily="34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опрос детей </a:t>
            </a:r>
            <a:r>
              <a:rPr lang="ru-RU" sz="2000">
                <a:latin typeface="Calibri" pitchFamily="34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я знаю о своем здоровье</a:t>
            </a:r>
            <a:r>
              <a:rPr lang="ru-RU" sz="2000">
                <a:latin typeface="Calibri" pitchFamily="34" charset="0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0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Результаты опроса показали, что у детей низкий уровень сформированности здорового образа жизни.</a:t>
            </a:r>
            <a:endParaRPr lang="ru-RU" sz="2000"/>
          </a:p>
          <a:p>
            <a:pPr eaLnBrk="0" hangingPunct="0"/>
            <a:endParaRPr lang="ru-RU"/>
          </a:p>
        </p:txBody>
      </p:sp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301038" cy="1000125"/>
          </a:xfrm>
        </p:spPr>
        <p:txBody>
          <a:bodyPr/>
          <a:lstStyle/>
          <a:p>
            <a:r>
              <a:rPr lang="ru-RU" sz="3600" b="1" u="sng" dirty="0" smtClean="0"/>
              <a:t>2. Основной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000" b="1" dirty="0" smtClean="0"/>
              <a:t>Этот этап осуществляется на протяжении учебного года в разных направлениях:</a:t>
            </a:r>
            <a:br>
              <a:rPr lang="ru-RU" sz="2000" b="1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9219" name="Rectangle 1"/>
          <p:cNvSpPr>
            <a:spLocks noChangeArrowheads="1"/>
          </p:cNvSpPr>
          <p:nvPr/>
        </p:nvSpPr>
        <p:spPr bwMode="auto">
          <a:xfrm>
            <a:off x="4357688" y="2000250"/>
            <a:ext cx="4357687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Физкультурные занятия 2 раза в неделю</a:t>
            </a:r>
            <a:r>
              <a:rPr lang="ru-RU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инструктор по </a:t>
            </a:r>
            <a:r>
              <a:rPr lang="ru-RU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физвоспитанию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b="1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Гимнастика после дневного сна ежедневно</a:t>
            </a:r>
            <a:r>
              <a:rPr lang="ru-RU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воспитатели.</a:t>
            </a:r>
            <a:endParaRPr lang="ru-RU" b="1" dirty="0"/>
          </a:p>
          <a:p>
            <a:pPr eaLnBrk="0" hangingPunct="0"/>
            <a:r>
              <a:rPr lang="ru-RU" b="1" dirty="0">
                <a:latin typeface="Times New Roman" pitchFamily="18" charset="0"/>
                <a:cs typeface="Calibri" pitchFamily="34" charset="0"/>
              </a:rPr>
              <a:t>Прогулки с включением подвижных игр ежедневно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–</a:t>
            </a:r>
            <a:r>
              <a:rPr lang="ru-RU" b="1" dirty="0">
                <a:latin typeface="Times New Roman" pitchFamily="18" charset="0"/>
                <a:cs typeface="Calibri" pitchFamily="34" charset="0"/>
              </a:rPr>
              <a:t> воспитатели.</a:t>
            </a:r>
            <a:endParaRPr lang="ru-RU" b="1" dirty="0"/>
          </a:p>
          <a:p>
            <a:pPr eaLnBrk="0" hangingPunct="0"/>
            <a:r>
              <a:rPr lang="ru-RU" b="1" dirty="0">
                <a:latin typeface="Times New Roman" pitchFamily="18" charset="0"/>
                <a:cs typeface="Calibri" pitchFamily="34" charset="0"/>
              </a:rPr>
              <a:t>Музыкально- ритмические занятия 2 раза в неделю- муз. рук.</a:t>
            </a:r>
            <a:endParaRPr lang="ru-RU" b="1" dirty="0"/>
          </a:p>
          <a:p>
            <a:pPr eaLnBrk="0" hangingPunct="0"/>
            <a:r>
              <a:rPr lang="ru-RU" b="1" dirty="0">
                <a:latin typeface="Times New Roman" pitchFamily="18" charset="0"/>
                <a:cs typeface="Calibri" pitchFamily="34" charset="0"/>
              </a:rPr>
              <a:t>Пальчиковая гимнастика 3- 4 раза в день 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–</a:t>
            </a:r>
            <a:r>
              <a:rPr lang="ru-RU" b="1" dirty="0">
                <a:latin typeface="Times New Roman" pitchFamily="18" charset="0"/>
                <a:cs typeface="Calibri" pitchFamily="34" charset="0"/>
              </a:rPr>
              <a:t>воспитатели.</a:t>
            </a:r>
            <a:endParaRPr lang="ru-RU" b="1" dirty="0"/>
          </a:p>
          <a:p>
            <a:pPr eaLnBrk="0" hangingPunct="0"/>
            <a:r>
              <a:rPr lang="ru-RU" b="1" dirty="0">
                <a:latin typeface="Times New Roman" pitchFamily="18" charset="0"/>
                <a:cs typeface="Calibri" pitchFamily="34" charset="0"/>
              </a:rPr>
              <a:t> Физкультура на улице 1 раз в неделю -инструктор по </a:t>
            </a:r>
            <a:r>
              <a:rPr lang="ru-RU" b="1" dirty="0" err="1">
                <a:latin typeface="Times New Roman" pitchFamily="18" charset="0"/>
                <a:cs typeface="Calibri" pitchFamily="34" charset="0"/>
              </a:rPr>
              <a:t>физвоспитанию</a:t>
            </a:r>
            <a:r>
              <a:rPr lang="ru-RU" b="1" dirty="0">
                <a:latin typeface="Times New Roman" pitchFamily="18" charset="0"/>
                <a:cs typeface="Calibri" pitchFamily="34" charset="0"/>
              </a:rPr>
              <a:t>.</a:t>
            </a:r>
            <a:endParaRPr lang="ru-RU" b="1" dirty="0"/>
          </a:p>
        </p:txBody>
      </p:sp>
      <p:pic>
        <p:nvPicPr>
          <p:cNvPr id="9220" name="Рисунок 4" descr="IMG_36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2286000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1" descr="IMG_36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642918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Рисунок 2" descr="IMG_36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571480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Рисунок 3" descr="IMG_364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3286124"/>
            <a:ext cx="3238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0_2997.JPG"/>
          <p:cNvPicPr>
            <a:picLocks noChangeAspect="1"/>
          </p:cNvPicPr>
          <p:nvPr/>
        </p:nvPicPr>
        <p:blipFill>
          <a:blip r:embed="rId2" cstate="print"/>
          <a:srcRect l="14062" b="10416"/>
          <a:stretch>
            <a:fillRect/>
          </a:stretch>
        </p:blipFill>
        <p:spPr>
          <a:xfrm>
            <a:off x="642910" y="2000240"/>
            <a:ext cx="3786214" cy="2960131"/>
          </a:xfrm>
          <a:prstGeom prst="rect">
            <a:avLst/>
          </a:prstGeom>
        </p:spPr>
      </p:pic>
      <p:pic>
        <p:nvPicPr>
          <p:cNvPr id="4" name="Рисунок 3" descr="100_3000.JPG"/>
          <p:cNvPicPr>
            <a:picLocks noChangeAspect="1"/>
          </p:cNvPicPr>
          <p:nvPr/>
        </p:nvPicPr>
        <p:blipFill>
          <a:blip r:embed="rId3" cstate="print"/>
          <a:srcRect l="10937" r="16406"/>
          <a:stretch>
            <a:fillRect/>
          </a:stretch>
        </p:blipFill>
        <p:spPr>
          <a:xfrm>
            <a:off x="4929190" y="2000241"/>
            <a:ext cx="3143272" cy="27860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5852" y="1000108"/>
            <a:ext cx="6858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ГИМНАСТИКА ПРОБУЖДЕНИЯ</a:t>
            </a:r>
            <a:endParaRPr lang="ru-RU" b="1" u="sng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" descr="IMG_36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500042"/>
            <a:ext cx="4024312" cy="3018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Рисунок 2" descr="IMG_364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732456"/>
            <a:ext cx="4071966" cy="30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3626.JPG"/>
          <p:cNvPicPr>
            <a:picLocks noChangeAspect="1"/>
          </p:cNvPicPr>
          <p:nvPr/>
        </p:nvPicPr>
        <p:blipFill>
          <a:blip r:embed="rId2" cstate="print"/>
          <a:srcRect l="19531" t="6250"/>
          <a:stretch>
            <a:fillRect/>
          </a:stretch>
        </p:blipFill>
        <p:spPr>
          <a:xfrm>
            <a:off x="714348" y="1497735"/>
            <a:ext cx="3714776" cy="3693636"/>
          </a:xfrm>
          <a:prstGeom prst="rect">
            <a:avLst/>
          </a:prstGeom>
        </p:spPr>
      </p:pic>
      <p:pic>
        <p:nvPicPr>
          <p:cNvPr id="3" name="Рисунок 2" descr="IMG_3617.JPG"/>
          <p:cNvPicPr>
            <a:picLocks noChangeAspect="1"/>
          </p:cNvPicPr>
          <p:nvPr/>
        </p:nvPicPr>
        <p:blipFill>
          <a:blip r:embed="rId3" cstate="print"/>
          <a:srcRect l="4687" t="20833"/>
          <a:stretch>
            <a:fillRect/>
          </a:stretch>
        </p:blipFill>
        <p:spPr>
          <a:xfrm>
            <a:off x="4643438" y="1571612"/>
            <a:ext cx="3824917" cy="364333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еселые старты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1928802"/>
            <a:ext cx="4091172" cy="3071834"/>
          </a:xfrm>
          <a:prstGeom prst="rect">
            <a:avLst/>
          </a:prstGeom>
        </p:spPr>
      </p:pic>
      <p:pic>
        <p:nvPicPr>
          <p:cNvPr id="3" name="Рисунок 2" descr="веселые старты1.jpg"/>
          <p:cNvPicPr>
            <a:picLocks noChangeAspect="1"/>
          </p:cNvPicPr>
          <p:nvPr/>
        </p:nvPicPr>
        <p:blipFill>
          <a:blip r:embed="rId3"/>
          <a:srcRect l="38281" t="8843" b="10129"/>
          <a:stretch>
            <a:fillRect/>
          </a:stretch>
        </p:blipFill>
        <p:spPr>
          <a:xfrm>
            <a:off x="4929190" y="1928802"/>
            <a:ext cx="3571900" cy="313334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00063" y="428625"/>
            <a:ext cx="8229600" cy="714375"/>
          </a:xfrm>
        </p:spPr>
        <p:txBody>
          <a:bodyPr/>
          <a:lstStyle/>
          <a:p>
            <a:r>
              <a:rPr lang="ru-RU" b="1" smtClean="0"/>
              <a:t>Работа с родителями</a:t>
            </a:r>
            <a:endParaRPr lang="ru-RU" smtClean="0"/>
          </a:p>
        </p:txBody>
      </p:sp>
      <p:pic>
        <p:nvPicPr>
          <p:cNvPr id="11267" name="Рисунок 2" descr="C:\Users\Федор\Desktop\картиииииинки\схема взаимодействие с семьёй 1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000108"/>
            <a:ext cx="8072494" cy="5133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0669.JPG"/>
          <p:cNvPicPr>
            <a:picLocks noChangeAspect="1"/>
          </p:cNvPicPr>
          <p:nvPr/>
        </p:nvPicPr>
        <p:blipFill>
          <a:blip r:embed="rId2" cstate="print"/>
          <a:srcRect r="6250" b="23611"/>
          <a:stretch>
            <a:fillRect/>
          </a:stretch>
        </p:blipFill>
        <p:spPr>
          <a:xfrm>
            <a:off x="571472" y="1857364"/>
            <a:ext cx="3571899" cy="3214710"/>
          </a:xfrm>
          <a:prstGeom prst="rect">
            <a:avLst/>
          </a:prstGeom>
        </p:spPr>
      </p:pic>
      <p:pic>
        <p:nvPicPr>
          <p:cNvPr id="3" name="Рисунок 2" descr="SAM_0680.JPG"/>
          <p:cNvPicPr>
            <a:picLocks noChangeAspect="1"/>
          </p:cNvPicPr>
          <p:nvPr/>
        </p:nvPicPr>
        <p:blipFill>
          <a:blip r:embed="rId3" cstate="print"/>
          <a:srcRect r="28125"/>
          <a:stretch>
            <a:fillRect/>
          </a:stretch>
        </p:blipFill>
        <p:spPr>
          <a:xfrm>
            <a:off x="4357686" y="1928802"/>
            <a:ext cx="3929058" cy="307490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472" y="785794"/>
            <a:ext cx="8215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/>
              <a:t>«ПАПА, МАМА,Я СПОРТИВНАЯ СЕМЬЯ</a:t>
            </a:r>
            <a:r>
              <a:rPr lang="ru-RU" dirty="0" smtClean="0"/>
              <a:t>»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папа мама я 2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642918"/>
            <a:ext cx="6286544" cy="52149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AM_0378.JPG"/>
          <p:cNvPicPr>
            <a:picLocks noChangeAspect="1"/>
          </p:cNvPicPr>
          <p:nvPr/>
        </p:nvPicPr>
        <p:blipFill>
          <a:blip r:embed="rId2" cstate="print"/>
          <a:srcRect r="19531"/>
          <a:stretch>
            <a:fillRect/>
          </a:stretch>
        </p:blipFill>
        <p:spPr>
          <a:xfrm>
            <a:off x="714349" y="2071678"/>
            <a:ext cx="3000395" cy="3262314"/>
          </a:xfrm>
          <a:prstGeom prst="rect">
            <a:avLst/>
          </a:prstGeom>
        </p:spPr>
      </p:pic>
      <p:pic>
        <p:nvPicPr>
          <p:cNvPr id="3" name="Рисунок 2" descr="SAM_0400.JPG"/>
          <p:cNvPicPr>
            <a:picLocks noChangeAspect="1"/>
          </p:cNvPicPr>
          <p:nvPr/>
        </p:nvPicPr>
        <p:blipFill>
          <a:blip r:embed="rId3" cstate="print"/>
          <a:srcRect t="19531" b="18359"/>
          <a:stretch>
            <a:fillRect/>
          </a:stretch>
        </p:blipFill>
        <p:spPr>
          <a:xfrm>
            <a:off x="4071934" y="2000240"/>
            <a:ext cx="4643470" cy="32861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928670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КОНСУЛЬТАЦИИ ДЛЯ РОДИТЕЛЕЙ ПО ЗОЖ</a:t>
            </a:r>
            <a:endParaRPr lang="ru-RU" sz="2800" b="1" u="sng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28625" y="1357313"/>
            <a:ext cx="8229600" cy="1143000"/>
          </a:xfrm>
        </p:spPr>
        <p:txBody>
          <a:bodyPr/>
          <a:lstStyle/>
          <a:p>
            <a:r>
              <a:rPr lang="ru-RU" b="1" dirty="0" smtClean="0"/>
              <a:t>Заключительный этап.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z="2000" dirty="0" smtClean="0"/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4286248" y="3571876"/>
            <a:ext cx="428625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заключительном этапе реализации 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донного проекта, поставленные задачи 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должны быть 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реализованы в полном 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объеме, повыситься  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уровень физической подготовленности детей, об этом 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можно будет  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судить по 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диагностики  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заболеваемости детей.  .</a:t>
            </a:r>
            <a:endParaRPr lang="ru-RU" b="1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dirty="0"/>
          </a:p>
        </p:txBody>
      </p:sp>
      <p:pic>
        <p:nvPicPr>
          <p:cNvPr id="12292" name="Рисунок 4" descr="IMG_36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927368"/>
            <a:ext cx="3286148" cy="3930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Спасибо  за  внимание!!!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071677"/>
            <a:ext cx="5715040" cy="378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0069046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Them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5A867B"/>
        </a:dk2>
        <a:lt2>
          <a:srgbClr val="B7D760"/>
        </a:lt2>
        <a:accent1>
          <a:srgbClr val="F1F3CF"/>
        </a:accent1>
        <a:accent2>
          <a:srgbClr val="E9CC7A"/>
        </a:accent2>
        <a:accent3>
          <a:srgbClr val="FFFFFF"/>
        </a:accent3>
        <a:accent4>
          <a:srgbClr val="000000"/>
        </a:accent4>
        <a:accent5>
          <a:srgbClr val="F7F8E4"/>
        </a:accent5>
        <a:accent6>
          <a:srgbClr val="D3B96E"/>
        </a:accent6>
        <a:hlink>
          <a:srgbClr val="D1B4C8"/>
        </a:hlink>
        <a:folHlink>
          <a:srgbClr val="96C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10069046</Template>
  <TotalTime>438</TotalTime>
  <Words>530</Words>
  <Application>Microsoft Office PowerPoint</Application>
  <PresentationFormat>Экран (4:3)</PresentationFormat>
  <Paragraphs>49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10069046</vt:lpstr>
      <vt:lpstr>проект  «ЕСЛИ ХОЧЕШЬ БЫТЬ ЗДОРОВ»</vt:lpstr>
      <vt:lpstr>Актуальность проекта. </vt:lpstr>
      <vt:lpstr>Цель проекта:  Сохранять и  укреплять здоровье детей </vt:lpstr>
      <vt:lpstr>Этапы реализации     проекта </vt:lpstr>
      <vt:lpstr>Ожидаемый результат:</vt:lpstr>
      <vt:lpstr>Основные механизмы реализации проекта</vt:lpstr>
      <vt:lpstr>Этапы проекта: подготовительный </vt:lpstr>
      <vt:lpstr>2. Основной.   Этот этап осуществляется на протяжении учебного года в разных направлениях:    </vt:lpstr>
      <vt:lpstr>Слайд 9</vt:lpstr>
      <vt:lpstr>Слайд 10</vt:lpstr>
      <vt:lpstr>Слайд 11</vt:lpstr>
      <vt:lpstr>Слайд 12</vt:lpstr>
      <vt:lpstr>Слайд 13</vt:lpstr>
      <vt:lpstr>Работа с родителями</vt:lpstr>
      <vt:lpstr>Слайд 15</vt:lpstr>
      <vt:lpstr>Слайд 16</vt:lpstr>
      <vt:lpstr>Слайд 17</vt:lpstr>
      <vt:lpstr>Заключительный этап.     </vt:lpstr>
      <vt:lpstr>Спасибо  за  внимание!!!</vt:lpstr>
    </vt:vector>
  </TitlesOfParts>
  <Company>URTISI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хъх</cp:lastModifiedBy>
  <cp:revision>47</cp:revision>
  <dcterms:created xsi:type="dcterms:W3CDTF">2011-08-18T13:52:20Z</dcterms:created>
  <dcterms:modified xsi:type="dcterms:W3CDTF">2021-10-28T08:39:00Z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TC100690461049</vt:lpwstr>
  </property>
</Properties>
</file>