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  <p:sldMasterId id="2147483720" r:id="rId4"/>
  </p:sldMasterIdLst>
  <p:notesMasterIdLst>
    <p:notesMasterId r:id="rId24"/>
  </p:notesMasterIdLst>
  <p:sldIdLst>
    <p:sldId id="256" r:id="rId5"/>
    <p:sldId id="281" r:id="rId6"/>
    <p:sldId id="283" r:id="rId7"/>
    <p:sldId id="262" r:id="rId8"/>
    <p:sldId id="257" r:id="rId9"/>
    <p:sldId id="258" r:id="rId10"/>
    <p:sldId id="259" r:id="rId11"/>
    <p:sldId id="260" r:id="rId12"/>
    <p:sldId id="271" r:id="rId13"/>
    <p:sldId id="272" r:id="rId14"/>
    <p:sldId id="273" r:id="rId15"/>
    <p:sldId id="274" r:id="rId16"/>
    <p:sldId id="276" r:id="rId17"/>
    <p:sldId id="277" r:id="rId18"/>
    <p:sldId id="278" r:id="rId19"/>
    <p:sldId id="279" r:id="rId20"/>
    <p:sldId id="270" r:id="rId21"/>
    <p:sldId id="265" r:id="rId22"/>
    <p:sldId id="26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73297" autoAdjust="0"/>
  </p:normalViewPr>
  <p:slideViewPr>
    <p:cSldViewPr>
      <p:cViewPr varScale="1">
        <p:scale>
          <a:sx n="52" d="100"/>
          <a:sy n="52" d="100"/>
        </p:scale>
        <p:origin x="-189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B4B297-D3B1-4A36-8615-5E8D6E2C5AB3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25F1B-F177-4521-814E-369568A37E2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2214577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Педагогическая культура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учителя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786578" y="3857628"/>
            <a:ext cx="2357422" cy="2109790"/>
          </a:xfrm>
        </p:spPr>
        <p:txBody>
          <a:bodyPr/>
          <a:lstStyle/>
          <a:p>
            <a:pPr algn="l"/>
            <a:r>
              <a:rPr lang="ru-RU" sz="2000" dirty="0" smtClean="0">
                <a:solidFill>
                  <a:srgbClr val="00B050"/>
                </a:solidFill>
              </a:rPr>
              <a:t>Подготовил: учитель</a:t>
            </a:r>
          </a:p>
          <a:p>
            <a:pPr algn="l"/>
            <a:r>
              <a:rPr lang="ru-RU" sz="2000" dirty="0" smtClean="0">
                <a:solidFill>
                  <a:srgbClr val="00B050"/>
                </a:solidFill>
              </a:rPr>
              <a:t>начальных </a:t>
            </a:r>
          </a:p>
          <a:p>
            <a:pPr algn="l"/>
            <a:r>
              <a:rPr lang="ru-RU" sz="2000" dirty="0" smtClean="0">
                <a:solidFill>
                  <a:srgbClr val="00B050"/>
                </a:solidFill>
              </a:rPr>
              <a:t>классов</a:t>
            </a:r>
          </a:p>
          <a:p>
            <a:pPr algn="l"/>
            <a:r>
              <a:rPr lang="ru-RU" sz="2000" dirty="0" smtClean="0">
                <a:solidFill>
                  <a:srgbClr val="00B050"/>
                </a:solidFill>
              </a:rPr>
              <a:t> Палец О.П..</a:t>
            </a:r>
            <a:endParaRPr lang="ru-RU" sz="2000" dirty="0">
              <a:solidFill>
                <a:srgbClr val="00B050"/>
              </a:solidFill>
            </a:endParaRPr>
          </a:p>
        </p:txBody>
      </p:sp>
      <p:pic>
        <p:nvPicPr>
          <p:cNvPr id="4" name="Picture 2" descr="C:\Users\Пользователь\Desktop\педсовет 6.11.13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8860" y="2000240"/>
            <a:ext cx="4253359" cy="34739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371600"/>
          </a:xfrm>
        </p:spPr>
        <p:txBody>
          <a:bodyPr/>
          <a:lstStyle/>
          <a:p>
            <a:pPr algn="ctr" eaLnBrk="1" hangingPunct="1"/>
            <a:r>
              <a:rPr lang="ru-RU" b="1" smtClean="0">
                <a:solidFill>
                  <a:srgbClr val="006600"/>
                </a:solidFill>
              </a:rPr>
              <a:t>Актуальность темы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052513"/>
            <a:ext cx="8229600" cy="3886200"/>
          </a:xfrm>
        </p:spPr>
        <p:txBody>
          <a:bodyPr/>
          <a:lstStyle/>
          <a:p>
            <a:pPr eaLnBrk="1" hangingPunct="1"/>
            <a:r>
              <a:rPr lang="ru-RU" smtClean="0"/>
              <a:t>Происходящие в образовании инновационные процессы обострили проблемы повышения педагогической культуры.</a:t>
            </a:r>
          </a:p>
        </p:txBody>
      </p:sp>
      <p:pic>
        <p:nvPicPr>
          <p:cNvPr id="10244" name="Picture 5" descr="14676136632571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2708275"/>
            <a:ext cx="63373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68313" y="836613"/>
            <a:ext cx="8229600" cy="5038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ru-RU" sz="40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Педагогическая культура - это характеристика личности и деятельности педагога, это система педагогических ценностей, способов деятельности и профессионального поведения учителя.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Картинки по запросу анимация мобильный телефо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Картинки по запросу анимация мобильный телефо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Картинки по запросу анимация мобильный телефо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6" name="AutoShape 8" descr="Картинки по запросу анимация мобильный телефо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857232"/>
            <a:ext cx="6858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85750"/>
            <a:ext cx="6929486" cy="5643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85728"/>
            <a:ext cx="6929456" cy="6000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14546" y="214290"/>
            <a:ext cx="6929454" cy="5429289"/>
          </a:xfrm>
        </p:spPr>
        <p:txBody>
          <a:bodyPr/>
          <a:lstStyle/>
          <a:p>
            <a:pPr marL="514350" lvl="0" indent="-514350">
              <a:buNone/>
            </a:pPr>
            <a:endParaRPr lang="ru-RU" sz="3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0"/>
            <a:ext cx="72866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48" y="785794"/>
            <a:ext cx="84296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</a:rPr>
              <a:t>Проявления внимания, заботы, доброты должны меняться в связи с возрастом детей: </a:t>
            </a:r>
            <a:br>
              <a:rPr lang="ru-RU" sz="2800" dirty="0" smtClean="0">
                <a:latin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</a:rPr>
              <a:t>- По отношению к малышам – непосредственно и конкретно: учитель может обнять ребенка, погладить по голове, назвать уменьшительным именем. </a:t>
            </a:r>
            <a:br>
              <a:rPr lang="ru-RU" sz="2800" dirty="0" smtClean="0">
                <a:latin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</a:rPr>
              <a:t>- Со старшими это допустимо лишь в отдельных случаях. </a:t>
            </a:r>
            <a:br>
              <a:rPr lang="ru-RU" sz="2800" dirty="0" smtClean="0">
                <a:latin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</a:rPr>
              <a:t>- В отношениях с подростками важны сдержанность и простота отношений, ибо они хотят быть взрослыми и «детскость» обращения их раздражает.</a:t>
            </a:r>
            <a:r>
              <a:rPr lang="ru-RU" sz="2800" dirty="0" smtClean="0"/>
              <a:t> </a:t>
            </a:r>
            <a:endParaRPr lang="ru-RU" sz="2800" dirty="0"/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9"/>
            <a:ext cx="763284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такт проявляется в отношениях и формах обращения, в умении разговаривать, не задевая самолюбия, в умении держать себя и в умении требовать, в умении заметить (или не заметить) воспитанника. </a:t>
            </a: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такт проявляется в замечаниях, в оценочных суждениях, в интонации, в умении поощрять и наказывать. Он подсказывает педагогу место для общения с учеником: в присутствии одноклассников, один на один, в классе или по пути домой, позволяет определить время общения: немедленно или дать возможность воспитаннику обдумать, пережить, определить нужный тон разговора; помогает управлять своим состоянием, сдерживать себя, быть внимательным, терпеливым. И каждое отклонение от меры может выступать как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бестактность.</a:t>
            </a:r>
          </a:p>
        </p:txBody>
      </p:sp>
    </p:spTree>
    <p:extLst>
      <p:ext uri="{BB962C8B-B14F-4D97-AF65-F5344CB8AC3E}">
        <p14:creationId xmlns="" xmlns:p14="http://schemas.microsoft.com/office/powerpoint/2010/main" val="400567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Шаблон (фон) презентации &quot;Школьный&quot; (к 1 сентября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786842" cy="7072313"/>
          </a:xfrm>
          <a:prstGeom prst="rect">
            <a:avLst/>
          </a:prstGeom>
          <a:noFill/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184525" y="0"/>
            <a:ext cx="5780088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itchFamily="18" charset="0"/>
              </a:rPr>
              <a:t>Педагог, предпочитаемый детьми. </a:t>
            </a:r>
            <a:endParaRPr lang="ru-RU" sz="2200" dirty="0">
              <a:latin typeface="Times New Roman" pitchFamily="18" charset="0"/>
            </a:endParaRPr>
          </a:p>
          <a:p>
            <a:r>
              <a:rPr lang="ru-RU" sz="2200" b="1" dirty="0">
                <a:latin typeface="Times New Roman" pitchFamily="18" charset="0"/>
              </a:rPr>
              <a:t>1. Личностные качества</a:t>
            </a:r>
            <a:r>
              <a:rPr lang="ru-RU" sz="2200" dirty="0">
                <a:latin typeface="Times New Roman" pitchFamily="18" charset="0"/>
              </a:rPr>
              <a:t>: Доброта. Жизнерадостность. Уравновешенность. Дружеская расположенность. Умение понять и доверять. Уважение к личности и человеческому достоинству. Толерантность. Тактичность. Честность. Чувство юмора. </a:t>
            </a:r>
          </a:p>
          <a:p>
            <a:r>
              <a:rPr lang="ru-RU" sz="2200" b="1" dirty="0">
                <a:latin typeface="Times New Roman" pitchFamily="18" charset="0"/>
              </a:rPr>
              <a:t>2. Организаторские качества</a:t>
            </a:r>
            <a:r>
              <a:rPr lang="ru-RU" sz="2200" dirty="0">
                <a:latin typeface="Times New Roman" pitchFamily="18" charset="0"/>
              </a:rPr>
              <a:t>: Демократичность. </a:t>
            </a:r>
            <a:r>
              <a:rPr lang="ru-RU" sz="2200" dirty="0" smtClean="0">
                <a:latin typeface="Times New Roman" pitchFamily="18" charset="0"/>
              </a:rPr>
              <a:t>Сотрудничество</a:t>
            </a:r>
            <a:r>
              <a:rPr lang="ru-RU" sz="2200" dirty="0">
                <a:latin typeface="Times New Roman" pitchFamily="18" charset="0"/>
              </a:rPr>
              <a:t>. Справедливость. Последовательность. Стремление помочь. Энтузиазм. Ответственность.  </a:t>
            </a:r>
            <a:r>
              <a:rPr lang="ru-RU" sz="2200" b="1" dirty="0">
                <a:latin typeface="Times New Roman" pitchFamily="18" charset="0"/>
              </a:rPr>
              <a:t>3.Деловые качества.</a:t>
            </a:r>
            <a:r>
              <a:rPr lang="ru-RU" sz="2200" dirty="0">
                <a:latin typeface="Times New Roman" pitchFamily="18" charset="0"/>
              </a:rPr>
              <a:t> Знания своего предмета. Умения заинтересовать. Умение ясно и интересно объяснять. </a:t>
            </a:r>
          </a:p>
          <a:p>
            <a:r>
              <a:rPr lang="ru-RU" sz="2200" b="1" dirty="0">
                <a:latin typeface="Times New Roman" pitchFamily="18" charset="0"/>
              </a:rPr>
              <a:t>4. Внешний вид.</a:t>
            </a:r>
            <a:r>
              <a:rPr lang="ru-RU" sz="2200" dirty="0">
                <a:latin typeface="Times New Roman" pitchFamily="18" charset="0"/>
              </a:rPr>
              <a:t> Хорошо одет. Приятный голос. Общая привлекательность.</a:t>
            </a:r>
            <a:r>
              <a:rPr lang="ru-RU" sz="22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14355"/>
            <a:ext cx="7072362" cy="5000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8358246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1071570"/>
          </a:xfrm>
        </p:spPr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Внешний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B0F0"/>
                </a:solidFill>
              </a:rPr>
              <a:t>вид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B0F0"/>
                </a:solidFill>
              </a:rPr>
              <a:t>учителей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14488"/>
            <a:ext cx="4038600" cy="3663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714488"/>
            <a:ext cx="4038600" cy="3663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000108"/>
            <a:ext cx="4038600" cy="4377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000108"/>
            <a:ext cx="4038600" cy="4377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857232"/>
            <a:ext cx="4038600" cy="4520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857232"/>
            <a:ext cx="4038600" cy="4520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03282"/>
          </a:xfrm>
        </p:spPr>
        <p:txBody>
          <a:bodyPr/>
          <a:lstStyle/>
          <a:p>
            <a:r>
              <a:rPr lang="ru-RU" dirty="0" smtClean="0"/>
              <a:t>21 век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8" name="Picture 2" descr="https://activityedu.ru/file_storage/download?entity=sxide626-a57e-4001-9877-1e9bf3c6547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00108"/>
            <a:ext cx="8429684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9104" y="1285860"/>
            <a:ext cx="8064896" cy="3164932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Вспомните слова «того самого Мюнхгаузена»: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«Серьёзное лицо — ещё не признак ума, господа.     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Все глупости на Земле делаются именно с этим выражением. Вы улыбайтесь, господа, улыбайтесь!» 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можно к ней добавить?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Современный учитель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это человек, способный улыбаться и интересоваться всем тем, что его окружает, ведь школа жива, пока учитель в ней интересен ребенку.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441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7143750" y="6500813"/>
            <a:ext cx="1857375" cy="214312"/>
          </a:xfrm>
          <a:prstGeom prst="roundRect">
            <a:avLst/>
          </a:prstGeom>
          <a:solidFill>
            <a:srgbClr val="FF9900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idx="4294967295"/>
          </p:nvPr>
        </p:nvSpPr>
        <p:spPr bwMode="black">
          <a:xfrm>
            <a:off x="428596" y="428604"/>
            <a:ext cx="8715404" cy="5305446"/>
          </a:xfrm>
          <a:noFill/>
        </p:spPr>
        <p:txBody>
          <a:bodyPr/>
          <a:lstStyle/>
          <a:p>
            <a:pPr eaLnBrk="1" hangingPunct="1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У</a:t>
            </a:r>
            <a:r>
              <a:rPr lang="ru-RU" sz="3600" b="1" dirty="0" smtClean="0"/>
              <a:t> - </a:t>
            </a:r>
            <a:r>
              <a:rPr lang="ru-RU" sz="2000" b="1" dirty="0" smtClean="0">
                <a:solidFill>
                  <a:srgbClr val="FF0000"/>
                </a:solidFill>
              </a:rPr>
              <a:t>у</a:t>
            </a:r>
            <a:r>
              <a:rPr lang="ru-RU" sz="2000" b="1" dirty="0" smtClean="0"/>
              <a:t>никальный, </a:t>
            </a:r>
            <a:r>
              <a:rPr lang="ru-RU" sz="2000" b="1" dirty="0" smtClean="0">
                <a:solidFill>
                  <a:srgbClr val="FF0000"/>
                </a:solidFill>
              </a:rPr>
              <a:t>у</a:t>
            </a:r>
            <a:r>
              <a:rPr lang="ru-RU" sz="2000" b="1" dirty="0" smtClean="0"/>
              <a:t>мный, </a:t>
            </a:r>
            <a:r>
              <a:rPr lang="ru-RU" sz="2000" b="1" dirty="0" smtClean="0">
                <a:solidFill>
                  <a:srgbClr val="FF0000"/>
                </a:solidFill>
              </a:rPr>
              <a:t>у</a:t>
            </a:r>
            <a:r>
              <a:rPr lang="ru-RU" sz="2000" b="1" dirty="0" smtClean="0"/>
              <a:t>спешный, </a:t>
            </a:r>
            <a:r>
              <a:rPr lang="ru-RU" sz="2000" b="1" dirty="0" smtClean="0">
                <a:solidFill>
                  <a:srgbClr val="FF0000"/>
                </a:solidFill>
              </a:rPr>
              <a:t>у</a:t>
            </a:r>
            <a:r>
              <a:rPr lang="ru-RU" sz="2000" b="1" dirty="0" smtClean="0"/>
              <a:t>ниверсальный,   </a:t>
            </a:r>
            <a:r>
              <a:rPr lang="ru-RU" sz="2000" b="1" dirty="0" smtClean="0">
                <a:solidFill>
                  <a:srgbClr val="FF0000"/>
                </a:solidFill>
              </a:rPr>
              <a:t>у</a:t>
            </a:r>
            <a:r>
              <a:rPr lang="ru-RU" sz="2000" b="1" dirty="0" smtClean="0"/>
              <a:t>меющий     профессионально  преподносить материал.</a:t>
            </a:r>
          </a:p>
          <a:p>
            <a:pPr eaLnBrk="1" hangingPunct="1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Ч</a:t>
            </a:r>
            <a:r>
              <a:rPr lang="ru-RU" sz="3600" b="1" dirty="0" smtClean="0"/>
              <a:t> - </a:t>
            </a:r>
            <a:r>
              <a:rPr lang="ru-RU" sz="2000" b="1" dirty="0" smtClean="0">
                <a:solidFill>
                  <a:srgbClr val="FF0000"/>
                </a:solidFill>
              </a:rPr>
              <a:t>ч</a:t>
            </a:r>
            <a:r>
              <a:rPr lang="ru-RU" sz="2000" b="1" dirty="0" smtClean="0"/>
              <a:t>естный, </a:t>
            </a:r>
            <a:r>
              <a:rPr lang="ru-RU" sz="2000" b="1" dirty="0" smtClean="0">
                <a:solidFill>
                  <a:srgbClr val="FF0000"/>
                </a:solidFill>
              </a:rPr>
              <a:t>ч</a:t>
            </a:r>
            <a:r>
              <a:rPr lang="ru-RU" sz="2000" b="1" dirty="0" smtClean="0"/>
              <a:t>еловечный, </a:t>
            </a:r>
            <a:r>
              <a:rPr lang="ru-RU" sz="2000" b="1" dirty="0" smtClean="0">
                <a:solidFill>
                  <a:srgbClr val="FF0000"/>
                </a:solidFill>
              </a:rPr>
              <a:t>ч</a:t>
            </a:r>
            <a:r>
              <a:rPr lang="ru-RU" sz="2000" b="1" dirty="0" smtClean="0"/>
              <a:t>уткий, с </a:t>
            </a:r>
            <a:r>
              <a:rPr lang="ru-RU" sz="2000" b="1" dirty="0" smtClean="0">
                <a:solidFill>
                  <a:srgbClr val="FF0000"/>
                </a:solidFill>
              </a:rPr>
              <a:t>ч</a:t>
            </a:r>
            <a:r>
              <a:rPr lang="ru-RU" sz="2000" b="1" dirty="0" smtClean="0"/>
              <a:t>увством юмора.</a:t>
            </a:r>
          </a:p>
          <a:p>
            <a:pPr eaLnBrk="1" hangingPunct="1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И</a:t>
            </a:r>
            <a:r>
              <a:rPr lang="ru-RU" sz="3600" b="1" dirty="0" smtClean="0"/>
              <a:t> - </a:t>
            </a:r>
            <a:r>
              <a:rPr lang="ru-RU" sz="2000" b="1" dirty="0" smtClean="0">
                <a:solidFill>
                  <a:srgbClr val="FF0000"/>
                </a:solidFill>
              </a:rPr>
              <a:t>и</a:t>
            </a:r>
            <a:r>
              <a:rPr lang="ru-RU" sz="2000" b="1" dirty="0" smtClean="0"/>
              <a:t>скренний, обладающий </a:t>
            </a:r>
            <a:r>
              <a:rPr lang="ru-RU" sz="2000" b="1" dirty="0" smtClean="0">
                <a:solidFill>
                  <a:srgbClr val="FF0000"/>
                </a:solidFill>
              </a:rPr>
              <a:t>и</a:t>
            </a:r>
            <a:r>
              <a:rPr lang="ru-RU" sz="2000" b="1" dirty="0" smtClean="0"/>
              <a:t>ндивидуальностью.</a:t>
            </a:r>
          </a:p>
          <a:p>
            <a:pPr eaLnBrk="1" hangingPunct="1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Т</a:t>
            </a:r>
            <a:r>
              <a:rPr lang="ru-RU" sz="3600" b="1" dirty="0" smtClean="0"/>
              <a:t> - </a:t>
            </a:r>
            <a:r>
              <a:rPr lang="ru-RU" sz="2000" b="1" dirty="0" smtClean="0">
                <a:solidFill>
                  <a:srgbClr val="FF0000"/>
                </a:solidFill>
              </a:rPr>
              <a:t>т</a:t>
            </a:r>
            <a:r>
              <a:rPr lang="ru-RU" sz="2000" b="1" dirty="0" smtClean="0"/>
              <a:t>актичный, </a:t>
            </a:r>
            <a:r>
              <a:rPr lang="ru-RU" sz="2000" b="1" dirty="0" smtClean="0">
                <a:solidFill>
                  <a:srgbClr val="FF0000"/>
                </a:solidFill>
              </a:rPr>
              <a:t>т</a:t>
            </a:r>
            <a:r>
              <a:rPr lang="ru-RU" sz="2000" b="1" dirty="0" smtClean="0"/>
              <a:t>олерантный, </a:t>
            </a:r>
            <a:r>
              <a:rPr lang="ru-RU" sz="2000" b="1" dirty="0" smtClean="0">
                <a:solidFill>
                  <a:srgbClr val="FF0000"/>
                </a:solidFill>
              </a:rPr>
              <a:t>т</a:t>
            </a:r>
            <a:r>
              <a:rPr lang="ru-RU" sz="2000" b="1" dirty="0" smtClean="0"/>
              <a:t>ерпеливый.</a:t>
            </a:r>
          </a:p>
          <a:p>
            <a:pPr eaLnBrk="1" hangingPunct="1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Е</a:t>
            </a:r>
            <a:r>
              <a:rPr lang="ru-RU" sz="3600" b="1" dirty="0" smtClean="0"/>
              <a:t> - </a:t>
            </a:r>
            <a:r>
              <a:rPr lang="ru-RU" sz="2000" b="1" dirty="0" smtClean="0">
                <a:solidFill>
                  <a:srgbClr val="FF0000"/>
                </a:solidFill>
              </a:rPr>
              <a:t>е</a:t>
            </a:r>
            <a:r>
              <a:rPr lang="ru-RU" sz="2000" b="1" dirty="0" smtClean="0"/>
              <a:t>стественный, </a:t>
            </a:r>
            <a:r>
              <a:rPr lang="ru-RU" sz="2000" b="1" dirty="0" smtClean="0">
                <a:solidFill>
                  <a:srgbClr val="FF0000"/>
                </a:solidFill>
              </a:rPr>
              <a:t>е</a:t>
            </a:r>
            <a:r>
              <a:rPr lang="ru-RU" sz="2000" b="1" dirty="0" smtClean="0"/>
              <a:t>диномышленник.</a:t>
            </a:r>
          </a:p>
          <a:p>
            <a:pPr eaLnBrk="1" hangingPunct="1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Л</a:t>
            </a:r>
            <a:r>
              <a:rPr lang="ru-RU" sz="3600" b="1" dirty="0" smtClean="0"/>
              <a:t> - </a:t>
            </a:r>
            <a:r>
              <a:rPr lang="ru-RU" sz="2000" b="1" dirty="0" smtClean="0">
                <a:solidFill>
                  <a:srgbClr val="FF0000"/>
                </a:solidFill>
              </a:rPr>
              <a:t>л</a:t>
            </a:r>
            <a:r>
              <a:rPr lang="ru-RU" sz="2000" b="1" dirty="0" smtClean="0"/>
              <a:t>юбящий детей, </a:t>
            </a:r>
            <a:r>
              <a:rPr lang="ru-RU" sz="2000" b="1" dirty="0" smtClean="0">
                <a:solidFill>
                  <a:srgbClr val="FF0000"/>
                </a:solidFill>
              </a:rPr>
              <a:t>л</a:t>
            </a:r>
            <a:r>
              <a:rPr lang="ru-RU" sz="2000" b="1" dirty="0" smtClean="0"/>
              <a:t>юбящий свою работу.</a:t>
            </a:r>
          </a:p>
          <a:p>
            <a:pPr eaLnBrk="1" hangingPunct="1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Ь</a:t>
            </a:r>
            <a:r>
              <a:rPr lang="ru-RU" sz="3600" b="1" dirty="0" smtClean="0"/>
              <a:t> - </a:t>
            </a:r>
            <a:r>
              <a:rPr lang="ru-RU" sz="2000" b="1" dirty="0" smtClean="0"/>
              <a:t>и очень мягкий,  как </a:t>
            </a:r>
            <a:r>
              <a:rPr lang="ru-RU" sz="2000" b="1" dirty="0" smtClean="0">
                <a:solidFill>
                  <a:srgbClr val="FF0000"/>
                </a:solidFill>
              </a:rPr>
              <a:t>мягкий знак </a:t>
            </a:r>
            <a:r>
              <a:rPr lang="ru-RU" sz="2000" b="1" dirty="0" smtClean="0"/>
              <a:t>и само слово!</a:t>
            </a:r>
            <a:endParaRPr lang="en-US" sz="2000" b="1" dirty="0" smtClean="0"/>
          </a:p>
          <a:p>
            <a:pPr eaLnBrk="1" hangingPunct="1"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7143750" y="6500813"/>
            <a:ext cx="1857375" cy="214312"/>
          </a:xfrm>
          <a:prstGeom prst="roundRect">
            <a:avLst/>
          </a:prstGeom>
          <a:solidFill>
            <a:srgbClr val="FF9900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idx="4294967295"/>
          </p:nvPr>
        </p:nvSpPr>
        <p:spPr bwMode="black">
          <a:xfrm>
            <a:off x="428596" y="428604"/>
            <a:ext cx="8715404" cy="5305446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6000" b="1" dirty="0" smtClean="0">
                <a:solidFill>
                  <a:srgbClr val="FF0000"/>
                </a:solidFill>
              </a:rPr>
              <a:t>Спасибо за внимание</a:t>
            </a:r>
            <a:endParaRPr lang="en-US" sz="6000" b="1" dirty="0" smtClean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8429684" cy="4510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uild="p"/>
    </p:bldLst>
  </p:timing>
</p:sld>
</file>

<file path=ppt/theme/theme1.xml><?xml version="1.0" encoding="utf-8"?>
<a:theme xmlns:a="http://schemas.openxmlformats.org/drawingml/2006/main" name="Тема7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Тема7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6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248</TotalTime>
  <Words>357</Words>
  <PresentationFormat>Экран (4:3)</PresentationFormat>
  <Paragraphs>26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Тема7</vt:lpstr>
      <vt:lpstr>1_Тема7</vt:lpstr>
      <vt:lpstr>Тема6</vt:lpstr>
      <vt:lpstr>1_Тема Office</vt:lpstr>
      <vt:lpstr>Педагогическая культура учителя</vt:lpstr>
      <vt:lpstr>Актуальность темы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Внешний вид учителей </vt:lpstr>
      <vt:lpstr>Слайд 14</vt:lpstr>
      <vt:lpstr>Слайд 15</vt:lpstr>
      <vt:lpstr>21 век </vt:lpstr>
      <vt:lpstr>Вспомните слова «того самого Мюнхгаузена»:  «Серьёзное лицо — ещё не признак ума, господа.       Все глупости на Земле делаются именно с этим выражением. Вы улыбайтесь, господа, улыбайтесь!»  Что можно к ней добавить?  Современный учитель — это человек, способный улыбаться и интересоваться всем тем, что его окружает, ведь школа жива, пока учитель в ней интересен ребенку.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Современному уроку – современный учитель</dc:title>
  <dc:creator>Елена</dc:creator>
  <cp:lastModifiedBy>Пользователь</cp:lastModifiedBy>
  <cp:revision>38</cp:revision>
  <dcterms:created xsi:type="dcterms:W3CDTF">2014-12-15T02:07:54Z</dcterms:created>
  <dcterms:modified xsi:type="dcterms:W3CDTF">2021-04-07T12:33:06Z</dcterms:modified>
</cp:coreProperties>
</file>