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0" r:id="rId3"/>
    <p:sldId id="283" r:id="rId4"/>
    <p:sldId id="286" r:id="rId5"/>
    <p:sldId id="278" r:id="rId6"/>
    <p:sldId id="279" r:id="rId7"/>
    <p:sldId id="280" r:id="rId8"/>
    <p:sldId id="281" r:id="rId9"/>
    <p:sldId id="282" r:id="rId10"/>
    <p:sldId id="284" r:id="rId11"/>
    <p:sldId id="285" r:id="rId12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baseline="0" dirty="0"/>
              <a:t>Хотели бы вы изготовить мыло в домашних условиях вместе с ребенком</a:t>
            </a:r>
          </a:p>
        </c:rich>
      </c:tx>
      <c:layout>
        <c:manualLayout>
          <c:xMode val="edge"/>
          <c:yMode val="edge"/>
          <c:x val="0.11857945735497986"/>
          <c:y val="1.4697441025071289E-2"/>
        </c:manualLayout>
      </c:layout>
      <c:overlay val="0"/>
    </c:title>
    <c:autoTitleDeleted val="0"/>
    <c:view3D>
      <c:rotX val="30"/>
      <c:rotY val="5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Пользуется ли ваша семья мылом ручной работы</c:v>
                </c:pt>
              </c:strCache>
            </c:strRef>
          </c:tx>
          <c:explosion val="45"/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07EFFC99-A8CC-4C81-B5A1-6655C21C459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7FD9CDD-D079-473F-82B7-BFE24A9A5D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1763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4DBB76BD-E56A-46FB-8B85-B64335094B82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56087D87-1D0F-4E8B-B148-5A32A15CFC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4681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ru-RU" altLang="ru-RU"/>
              <a:t>http://www.o-detstve.ru Портал "О детстве"</a:t>
            </a:r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87D87-1D0F-4E8B-B148-5A32A15CFC6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629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BDE9-837E-4C37-925E-ACCDB16377AF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70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1F358-7B93-4CB0-8697-C47926AEAAAF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13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30E8B-4FE1-4ECE-A833-42D5DBD37AC7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35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4CFB-60F0-4FF9-82D8-57182991132D}" type="datetime1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80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525B-C049-4C4E-8CED-F83D4FEA1F5E}" type="datetime1">
              <a:rPr lang="ru-RU" smtClean="0"/>
              <a:t>26.10.2020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99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96101-2D09-4C7F-BFAF-A27AF4DDD765}" type="datetime1">
              <a:rPr lang="ru-RU" smtClean="0"/>
              <a:t>26.10.2020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0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55CB1-5269-454B-934C-E0CBCD3F3946}" type="datetime1">
              <a:rPr lang="ru-RU" smtClean="0"/>
              <a:t>26.10.2020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85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B69CA-BF26-4932-853C-B23B45DA6360}" type="datetime1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25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DFEE-BFB4-4B2F-812A-441CB372CE5A}" type="datetime1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97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8700-C5A2-4B37-8E93-F0D379C96515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2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BDD50-BB1F-44CD-80C5-BF43CD8E4147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10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A5192-FA04-4A18-9A98-F8330722C0CD}" type="datetime1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1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cme.ru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ФИАЛКИ и МЫЛО\мыло\1803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9063"/>
            <a:ext cx="9144000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81075" y="188913"/>
            <a:ext cx="72739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dirty="0"/>
              <a:t>Министерство образования и науки РБ</a:t>
            </a:r>
          </a:p>
          <a:p>
            <a:pPr algn="ctr"/>
            <a:r>
              <a:rPr lang="ru-RU" dirty="0"/>
              <a:t>Филиал ГБООУ «</a:t>
            </a:r>
            <a:r>
              <a:rPr lang="ru-RU" dirty="0" err="1"/>
              <a:t>Верхнесаянтуйская</a:t>
            </a:r>
            <a:r>
              <a:rPr lang="ru-RU" dirty="0"/>
              <a:t> санаторная школа-интернат»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665289"/>
            <a:ext cx="828027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«Моё душистое </a:t>
            </a:r>
            <a:r>
              <a:rPr lang="ru-RU" sz="6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мыло!»</a:t>
            </a:r>
            <a:endParaRPr lang="ru-RU" sz="6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2987824" y="4281488"/>
            <a:ext cx="598631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 dirty="0">
                <a:solidFill>
                  <a:srgbClr val="10253F"/>
                </a:solidFill>
              </a:rPr>
              <a:t>Работу выполнила:</a:t>
            </a:r>
            <a:r>
              <a:rPr lang="ru-RU" altLang="ru-RU" dirty="0">
                <a:solidFill>
                  <a:srgbClr val="10253F"/>
                </a:solidFill>
              </a:rPr>
              <a:t> </a:t>
            </a:r>
            <a:r>
              <a:rPr lang="ru-RU" altLang="ru-RU" dirty="0" err="1" smtClean="0">
                <a:solidFill>
                  <a:srgbClr val="10253F"/>
                </a:solidFill>
              </a:rPr>
              <a:t>Цыренжапова</a:t>
            </a:r>
            <a:r>
              <a:rPr lang="ru-RU" altLang="ru-RU" dirty="0" smtClean="0">
                <a:solidFill>
                  <a:srgbClr val="10253F"/>
                </a:solidFill>
              </a:rPr>
              <a:t> </a:t>
            </a:r>
            <a:r>
              <a:rPr lang="ru-RU" altLang="ru-RU" dirty="0" err="1" smtClean="0">
                <a:solidFill>
                  <a:srgbClr val="10253F"/>
                </a:solidFill>
              </a:rPr>
              <a:t>Аяна</a:t>
            </a:r>
            <a:r>
              <a:rPr lang="ru-RU" altLang="ru-RU" dirty="0" smtClean="0">
                <a:solidFill>
                  <a:srgbClr val="10253F"/>
                </a:solidFill>
              </a:rPr>
              <a:t>, 2 </a:t>
            </a:r>
            <a:r>
              <a:rPr lang="ru-RU" altLang="ru-RU" dirty="0">
                <a:solidFill>
                  <a:srgbClr val="10253F"/>
                </a:solidFill>
              </a:rPr>
              <a:t>класс </a:t>
            </a:r>
            <a:endParaRPr lang="ru-RU" altLang="ru-RU" dirty="0" smtClean="0">
              <a:solidFill>
                <a:srgbClr val="10253F"/>
              </a:solidFill>
            </a:endParaRPr>
          </a:p>
          <a:p>
            <a:pPr eaLnBrk="1" hangingPunct="1"/>
            <a:r>
              <a:rPr lang="ru-RU" altLang="ru-RU" b="1" dirty="0" smtClean="0">
                <a:solidFill>
                  <a:srgbClr val="10253F"/>
                </a:solidFill>
              </a:rPr>
              <a:t>Руководитель:</a:t>
            </a:r>
            <a:r>
              <a:rPr lang="ru-RU" altLang="ru-RU" dirty="0" smtClean="0">
                <a:solidFill>
                  <a:srgbClr val="10253F"/>
                </a:solidFill>
              </a:rPr>
              <a:t> </a:t>
            </a:r>
            <a:endParaRPr lang="ru-RU" altLang="ru-RU" dirty="0">
              <a:solidFill>
                <a:srgbClr val="10253F"/>
              </a:solidFill>
            </a:endParaRPr>
          </a:p>
          <a:p>
            <a:pPr eaLnBrk="1" hangingPunct="1"/>
            <a:r>
              <a:rPr lang="ru-RU" altLang="ru-RU" dirty="0" err="1" smtClean="0">
                <a:solidFill>
                  <a:srgbClr val="10253F"/>
                </a:solidFill>
              </a:rPr>
              <a:t>Шагжиева</a:t>
            </a:r>
            <a:r>
              <a:rPr lang="ru-RU" altLang="ru-RU" dirty="0" smtClean="0">
                <a:solidFill>
                  <a:srgbClr val="10253F"/>
                </a:solidFill>
              </a:rPr>
              <a:t> </a:t>
            </a:r>
            <a:r>
              <a:rPr lang="ru-RU" altLang="ru-RU" dirty="0" err="1" smtClean="0">
                <a:solidFill>
                  <a:srgbClr val="10253F"/>
                </a:solidFill>
              </a:rPr>
              <a:t>Соелма</a:t>
            </a:r>
            <a:r>
              <a:rPr lang="ru-RU" altLang="ru-RU" dirty="0" smtClean="0">
                <a:solidFill>
                  <a:srgbClr val="10253F"/>
                </a:solidFill>
              </a:rPr>
              <a:t> </a:t>
            </a:r>
            <a:r>
              <a:rPr lang="ru-RU" altLang="ru-RU" dirty="0" err="1" smtClean="0">
                <a:solidFill>
                  <a:srgbClr val="10253F"/>
                </a:solidFill>
              </a:rPr>
              <a:t>Ринчиндоржиевна</a:t>
            </a:r>
            <a:r>
              <a:rPr lang="ru-RU" altLang="ru-RU" dirty="0" smtClean="0">
                <a:solidFill>
                  <a:srgbClr val="10253F"/>
                </a:solidFill>
              </a:rPr>
              <a:t>, </a:t>
            </a:r>
            <a:r>
              <a:rPr lang="ru-RU" altLang="ru-RU" dirty="0">
                <a:solidFill>
                  <a:srgbClr val="10253F"/>
                </a:solidFill>
              </a:rPr>
              <a:t>учитель начальных </a:t>
            </a:r>
            <a:r>
              <a:rPr lang="ru-RU" altLang="ru-RU" dirty="0" smtClean="0">
                <a:solidFill>
                  <a:srgbClr val="10253F"/>
                </a:solidFill>
              </a:rPr>
              <a:t>классов</a:t>
            </a:r>
            <a:r>
              <a:rPr lang="ru-RU" altLang="ru-RU" dirty="0"/>
              <a:t> </a:t>
            </a:r>
          </a:p>
          <a:p>
            <a:pPr eaLnBrk="1" hangingPunct="1"/>
            <a:endParaRPr lang="ru-RU" alt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20</a:t>
            </a:r>
            <a:r>
              <a:rPr lang="ru-RU" b="1" dirty="0" smtClean="0">
                <a:solidFill>
                  <a:schemeClr val="tx1"/>
                </a:solidFill>
              </a:rPr>
              <a:t>20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год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83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94772" cy="6192688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125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</a:t>
            </a:r>
            <a:r>
              <a:rPr lang="ru-RU" sz="18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Проблема</a:t>
            </a: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: 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меня заинтересовало, что такое мыло, какие бывают разновидности мыла и как его изготавливают. Я  задумалась, а можно ли сделать мыло в домашних условиях.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18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 </a:t>
            </a:r>
            <a:r>
              <a:rPr lang="ru-RU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Гипотеза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:</a:t>
            </a: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я предполагаю, что в домашних условиях можно изготовить своё </a:t>
            </a:r>
            <a:r>
              <a:rPr lang="ru-RU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душистое</a:t>
            </a:r>
            <a:r>
              <a:rPr lang="en-US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и экологически чистое 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мыло.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          Цель работы:  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самостоятельно изготовить мыло в  домашних условиях.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          Задачи проекта:</a:t>
            </a:r>
            <a:endParaRPr lang="ru-RU" sz="1800" kern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изучить историю  появления мыла;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узнать состав и полезные свойства мыла;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узнать, какие бывают виды мыла;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выяснить, что делает мыло душистым, ароматным;</a:t>
            </a: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создать продукт собственного изготовления</a:t>
            </a: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  <a:endParaRPr lang="ru-RU" sz="1800" kern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18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         Объект исследования:  </a:t>
            </a:r>
            <a:r>
              <a:rPr lang="ru-RU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моющие средства  –  мыло</a:t>
            </a:r>
            <a:r>
              <a:rPr lang="ru-RU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  <a:endParaRPr lang="en-US" sz="1800" kern="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0" algn="just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en-US" sz="1800" kern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</a:t>
            </a:r>
            <a:r>
              <a:rPr lang="ru-RU" sz="18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Методы</a:t>
            </a:r>
            <a:r>
              <a:rPr lang="ru-RU" sz="18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изучение литературы, опрос, эксперимент</a:t>
            </a:r>
            <a:endParaRPr lang="ru-RU" sz="18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5" name="Picture 5" descr="C:\Users\Сергей\Pictures\alepp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2160" y="2780928"/>
            <a:ext cx="2732733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02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Анкетирование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indent="0" algn="just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</a:t>
            </a: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250566"/>
            <a:ext cx="86409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43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83568" y="4797152"/>
            <a:ext cx="8229600" cy="17281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Вывод: многие люди не пользуются мылом ручной работы и не знают, что его можно изготовить самим в домашних условиях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593277568"/>
              </p:ext>
            </p:extLst>
          </p:nvPr>
        </p:nvGraphicFramePr>
        <p:xfrm>
          <a:off x="431541" y="404664"/>
          <a:ext cx="828092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3946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lvl="0" indent="0" algn="just" eaLnBrk="0" fontAlgn="base" hangingPunct="0">
              <a:spcAft>
                <a:spcPct val="0"/>
              </a:spcAft>
              <a:buNone/>
            </a:pPr>
            <a:r>
              <a:rPr kumimoji="0" lang="ru-RU" alt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lvl="0" algn="just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Специальная мыльная основа</a:t>
            </a:r>
            <a:r>
              <a:rPr lang="ru-RU" alt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alt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или детское мыло</a:t>
            </a:r>
            <a:endParaRPr kumimoji="0" lang="ru-RU" altLang="ru-RU" sz="2000" b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lvl="0" algn="just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lang="ru-RU" alt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Вода или молоко</a:t>
            </a:r>
            <a:endParaRPr kumimoji="0" lang="ru-RU" altLang="ru-RU" sz="2000" b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lvl="0" algn="just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Смягчающие масла </a:t>
            </a:r>
          </a:p>
          <a:p>
            <a:pPr lvl="0" algn="just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Ароматические  масла.   </a:t>
            </a:r>
          </a:p>
          <a:p>
            <a:pPr lvl="0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Натуральные красители,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      наполнители. </a:t>
            </a:r>
          </a:p>
          <a:p>
            <a:pPr lvl="0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altLang="ru-RU" sz="2000" b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</a:rPr>
              <a:t>Формы для заливки мыла.</a:t>
            </a:r>
          </a:p>
          <a:p>
            <a:pPr lvl="0" eaLnBrk="0" fontAlgn="base" hangingPunct="0">
              <a:spcAft>
                <a:spcPct val="0"/>
              </a:spcAft>
              <a:buFont typeface="Wingdings" pitchFamily="2" charset="2"/>
              <a:buChar char="v"/>
            </a:pPr>
            <a:endParaRPr kumimoji="0" lang="ru-RU" altLang="ru-RU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lvl="0" algn="just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5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404" y="1196752"/>
            <a:ext cx="4439862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7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746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23528" y="260649"/>
            <a:ext cx="8568952" cy="720080"/>
          </a:xfrm>
        </p:spPr>
        <p:txBody>
          <a:bodyPr>
            <a:normAutofit/>
          </a:bodyPr>
          <a:lstStyle/>
          <a:p>
            <a:pPr lvl="0" algn="ctr" fontAlgn="base">
              <a:spcAft>
                <a:spcPct val="0"/>
              </a:spcAft>
              <a:buNone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</a:t>
            </a:r>
            <a:r>
              <a:rPr kumimoji="0" lang="ru-RU" altLang="ru-RU" sz="2400" b="1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/>
              </a:rPr>
              <a:t>Эксперимент</a:t>
            </a:r>
            <a:endParaRPr lang="ru-RU" sz="2000" b="1" kern="0" dirty="0">
              <a:latin typeface="Times New Roman"/>
              <a:cs typeface="Times New Roman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6</a:t>
            </a:r>
          </a:p>
        </p:txBody>
      </p:sp>
      <p:pic>
        <p:nvPicPr>
          <p:cNvPr id="9" name="Рисунок 8" descr="C:\Users\LENOVO\AppData\Local\Microsoft\Windows\Temporary Internet Files\Content.Word\20201022_14192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487"/>
            <a:ext cx="4320481" cy="5040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LENOVO\AppData\Local\Microsoft\Windows\Temporary Internet Files\Content.Word\20201022_14231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480" y="1222487"/>
            <a:ext cx="4680520" cy="50772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625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4294967295"/>
          </p:nvPr>
        </p:nvSpPr>
        <p:spPr>
          <a:xfrm>
            <a:off x="8100392" y="6021288"/>
            <a:ext cx="129208" cy="104875"/>
          </a:xfrm>
        </p:spPr>
        <p:txBody>
          <a:bodyPr>
            <a:normAutofit fontScale="25000" lnSpcReduction="20000"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</a:t>
            </a: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04664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 smtClean="0">
                <a:solidFill>
                  <a:srgbClr val="800000"/>
                </a:solidFill>
                <a:latin typeface="Times New Roman"/>
                <a:ea typeface="+mj-ea"/>
                <a:cs typeface="Times New Roman"/>
              </a:rPr>
              <a:t>.</a:t>
            </a:r>
            <a: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/>
            </a:r>
            <a:b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7</a:t>
            </a:r>
          </a:p>
        </p:txBody>
      </p:sp>
      <p:pic>
        <p:nvPicPr>
          <p:cNvPr id="11" name="Рисунок 10" descr="C:\Users\LENOVO\AppData\Local\Microsoft\Windows\Temporary Internet Files\Content.Word\20201022_1419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811"/>
            <a:ext cx="3041609" cy="3317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LENOVO\AppData\Local\Microsoft\Windows\Temporary Internet Files\Content.Word\20201022_14390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09" y="309079"/>
            <a:ext cx="2754527" cy="3317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LENOVO\AppData\Local\Microsoft\Windows\Temporary Internet Files\Content.Word\20201022_14511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9079"/>
            <a:ext cx="3240596" cy="4645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LENOVO\AppData\Local\Microsoft\Windows\Temporary Internet Files\Content.Word\20201024_12491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4005064"/>
            <a:ext cx="3384376" cy="263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LENOVO\AppData\Local\Microsoft\Windows\Temporary Internet Files\Content.Word\20201022_14512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60"/>
            <a:ext cx="3527375" cy="3378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476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</a:t>
            </a: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04664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 smtClean="0">
                <a:solidFill>
                  <a:srgbClr val="800000"/>
                </a:solidFill>
                <a:latin typeface="Times New Roman"/>
                <a:ea typeface="+mj-ea"/>
                <a:cs typeface="Times New Roman"/>
              </a:rPr>
              <a:t>.</a:t>
            </a:r>
            <a: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/>
            </a:r>
            <a:b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9572" y="188640"/>
            <a:ext cx="8064896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kern="0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+mj-ea"/>
                <a:cs typeface="Times New Roman"/>
              </a:rPr>
              <a:t>Вот что у меня получилось !</a:t>
            </a:r>
            <a:endParaRPr lang="ru-RU" altLang="ru-RU" sz="2000" kern="0" dirty="0">
              <a:solidFill>
                <a:schemeClr val="accent2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17</a:t>
            </a:r>
            <a:endParaRPr lang="ru-RU" dirty="0"/>
          </a:p>
        </p:txBody>
      </p:sp>
      <p:pic>
        <p:nvPicPr>
          <p:cNvPr id="9" name="Рисунок 8" descr="C:\Users\LENOVO\AppData\Local\Microsoft\Windows\Temporary Internet Files\Content.Word\20201024_1250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909197"/>
            <a:ext cx="8424937" cy="5832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786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0"/>
            <a:ext cx="8363273" cy="804773"/>
          </a:xfrm>
        </p:spPr>
        <p:txBody>
          <a:bodyPr>
            <a:normAutofit fontScale="90000"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04664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 smtClean="0">
                <a:solidFill>
                  <a:srgbClr val="800000"/>
                </a:solidFill>
                <a:latin typeface="Times New Roman"/>
                <a:ea typeface="+mj-ea"/>
                <a:cs typeface="Times New Roman"/>
              </a:rPr>
              <a:t>.</a:t>
            </a:r>
            <a: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/>
            </a:r>
            <a:b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7" y="216840"/>
            <a:ext cx="82089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4000" kern="0" dirty="0">
                <a:solidFill>
                  <a:srgbClr val="820000"/>
                </a:solidFill>
                <a:latin typeface="Times New Roman"/>
                <a:ea typeface="+mj-ea"/>
                <a:cs typeface="Times New Roman"/>
              </a:rPr>
              <a:t>Заключение.</a:t>
            </a:r>
            <a:endParaRPr lang="ru-RU" altLang="ru-RU" sz="4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4294967295"/>
          </p:nvPr>
        </p:nvSpPr>
        <p:spPr>
          <a:xfrm>
            <a:off x="179512" y="980729"/>
            <a:ext cx="8784976" cy="56166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indent="342900" fontAlgn="base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2000" b="1" kern="0" dirty="0" smtClean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В  </a:t>
            </a:r>
            <a:r>
              <a:rPr lang="ru-RU" sz="2000" b="1" kern="0" dirty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результате проделанной работы я узнала историю </a:t>
            </a:r>
            <a:r>
              <a:rPr lang="ru-RU" sz="2000" b="1" kern="0" dirty="0" smtClean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появления</a:t>
            </a:r>
            <a:r>
              <a:rPr lang="en-US" sz="2000" b="1" kern="0" dirty="0" smtClean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 </a:t>
            </a:r>
            <a:r>
              <a:rPr lang="ru-RU" sz="2000" b="1" kern="0" dirty="0" smtClean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мыла</a:t>
            </a:r>
            <a:r>
              <a:rPr lang="ru-RU" sz="2000" b="1" kern="0" dirty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, </a:t>
            </a:r>
            <a:r>
              <a:rPr lang="ru-RU" sz="2000" b="1" kern="0" dirty="0" smtClean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его </a:t>
            </a:r>
            <a:r>
              <a:rPr lang="ru-RU" sz="2000" b="1" kern="0" dirty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состав и полезные свойства,  виды мыла.</a:t>
            </a:r>
          </a:p>
          <a:p>
            <a:pPr lvl="0" indent="342900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2000" b="1" kern="0" dirty="0">
                <a:solidFill>
                  <a:srgbClr val="000000">
                    <a:lumMod val="50000"/>
                  </a:srgbClr>
                </a:solidFill>
                <a:latin typeface="Times New Roman"/>
                <a:cs typeface="Times New Roman"/>
              </a:rPr>
              <a:t>Я изучила процесс мыловарения в домашних условиях.</a:t>
            </a:r>
          </a:p>
          <a:p>
            <a:pPr lvl="0" indent="342900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Моя гипотеза, что в домашних условиях можно изготовить 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своё душистое, экологически чистое </a:t>
            </a: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мыло, подтвердилась.</a:t>
            </a:r>
          </a:p>
          <a:p>
            <a:pPr lvl="0" indent="342900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Создание  мыла  –  занятие   очень  приятное   и  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увлекательное,  </a:t>
            </a: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оно  снимает   усталость   и   поднимает   настроение.   Можно 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экспериментировать  </a:t>
            </a: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с запахами, цветом, формой. За один вечер 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можно </a:t>
            </a:r>
            <a:r>
              <a:rPr lang="ru-RU" sz="2000" b="1" kern="0" dirty="0">
                <a:solidFill>
                  <a:srgbClr val="000000"/>
                </a:solidFill>
                <a:latin typeface="Times New Roman"/>
                <a:cs typeface="Times New Roman"/>
              </a:rPr>
              <a:t>сделать много «мыльных» подарков родным и друзьям</a:t>
            </a:r>
            <a:r>
              <a:rPr lang="ru-RU" sz="2000" b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</a:p>
          <a:p>
            <a:pPr indent="342900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r>
              <a:rPr lang="ru-RU" sz="2000" b="1" dirty="0"/>
              <a:t>Сейчас во время разгара </a:t>
            </a:r>
            <a:r>
              <a:rPr lang="ru-RU" sz="2000" b="1" dirty="0" err="1"/>
              <a:t>короновирусной</a:t>
            </a:r>
            <a:r>
              <a:rPr lang="ru-RU" sz="2000" b="1" dirty="0"/>
              <a:t> инфекции призываю всех чаще мыть руки с мылом!</a:t>
            </a:r>
          </a:p>
          <a:p>
            <a:pPr lvl="0" indent="342900" eaLnBrk="0" fontAlgn="base" hangingPunct="0">
              <a:lnSpc>
                <a:spcPct val="150000"/>
              </a:lnSpc>
              <a:spcAft>
                <a:spcPct val="0"/>
              </a:spcAft>
              <a:buNone/>
              <a:defRPr/>
            </a:pPr>
            <a:endParaRPr lang="ru-RU" sz="2000" b="1" kern="0" dirty="0">
              <a:solidFill>
                <a:srgbClr val="000000">
                  <a:lumMod val="50000"/>
                </a:srgbClr>
              </a:solidFill>
              <a:latin typeface="Times New Roman"/>
              <a:cs typeface="Times New Roman"/>
            </a:endParaRPr>
          </a:p>
          <a:p>
            <a:pPr lvl="0" indent="342900" fontAlgn="base">
              <a:lnSpc>
                <a:spcPct val="150000"/>
              </a:lnSpc>
              <a:spcAft>
                <a:spcPct val="0"/>
              </a:spcAft>
              <a:buNone/>
            </a:pP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151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4294967295"/>
          </p:nvPr>
        </p:nvSpPr>
        <p:spPr>
          <a:xfrm>
            <a:off x="578354" y="1435841"/>
            <a:ext cx="8229600" cy="4525963"/>
          </a:xfrm>
        </p:spPr>
        <p:txBody>
          <a:bodyPr>
            <a:normAutofit/>
          </a:bodyPr>
          <a:lstStyle/>
          <a:p>
            <a:pPr marL="800100" lvl="0" indent="-457200" fontAlgn="base">
              <a:lnSpc>
                <a:spcPct val="150000"/>
              </a:lnSpc>
              <a:spcAft>
                <a:spcPct val="0"/>
              </a:spcAft>
              <a:buAutoNum type="arabicPeriod"/>
            </a:pPr>
            <a:r>
              <a:rPr lang="ru-RU" sz="20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Атлас ареалов и ресурсов лекарственных растений СССР. М., 1993</a:t>
            </a:r>
          </a:p>
          <a:p>
            <a:pPr marL="800100" lvl="0" indent="-457200" fontAlgn="base">
              <a:lnSpc>
                <a:spcPct val="150000"/>
              </a:lnSpc>
              <a:spcAft>
                <a:spcPct val="0"/>
              </a:spcAft>
              <a:buAutoNum type="arabicPeriod"/>
            </a:pPr>
            <a:r>
              <a:rPr lang="en-US" sz="2000" kern="0" dirty="0" smtClean="0">
                <a:solidFill>
                  <a:srgbClr val="000000"/>
                </a:solidFill>
                <a:latin typeface="Times New Roman"/>
                <a:cs typeface="Times New Roman"/>
                <a:hlinkClick r:id="rId3"/>
              </a:rPr>
              <a:t>www.docme.ru</a:t>
            </a:r>
            <a:endParaRPr lang="en-US" sz="2000" kern="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800100" lvl="0" indent="-457200" fontAlgn="base">
              <a:lnSpc>
                <a:spcPct val="150000"/>
              </a:lnSpc>
              <a:spcAft>
                <a:spcPct val="0"/>
              </a:spcAft>
              <a:buAutoNum type="arabicPeriod"/>
            </a:pPr>
            <a:r>
              <a:rPr lang="en-US" sz="20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http//naturkosmetiks.ru </a:t>
            </a:r>
          </a:p>
          <a:p>
            <a:pPr marL="800100" lvl="0" indent="-457200" fontAlgn="base">
              <a:lnSpc>
                <a:spcPct val="150000"/>
              </a:lnSpc>
              <a:spcAft>
                <a:spcPct val="0"/>
              </a:spcAft>
              <a:buAutoNum type="arabicPeriod"/>
            </a:pPr>
            <a:r>
              <a:rPr lang="en-US" sz="20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http//ppt4web.ru</a:t>
            </a:r>
          </a:p>
          <a:p>
            <a:pPr marL="800100" lvl="0" indent="-457200" fontAlgn="base">
              <a:lnSpc>
                <a:spcPct val="150000"/>
              </a:lnSpc>
              <a:spcAft>
                <a:spcPct val="0"/>
              </a:spcAft>
              <a:buAutoNum type="arabicPeriod"/>
            </a:pPr>
            <a:r>
              <a:rPr lang="en-US" sz="20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www.magic-soap.ru</a:t>
            </a:r>
            <a:endParaRPr 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04664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 smtClean="0">
                <a:solidFill>
                  <a:srgbClr val="800000"/>
                </a:solidFill>
                <a:latin typeface="Times New Roman"/>
                <a:ea typeface="+mj-ea"/>
                <a:cs typeface="Times New Roman"/>
              </a:rPr>
              <a:t>.</a:t>
            </a:r>
            <a: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/>
            </a:r>
            <a:b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9572" y="427808"/>
            <a:ext cx="8064896" cy="986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4400" kern="0" dirty="0" smtClean="0">
                <a:solidFill>
                  <a:srgbClr val="820000"/>
                </a:solidFill>
                <a:latin typeface="Times New Roman"/>
                <a:ea typeface="+mj-ea"/>
                <a:cs typeface="Times New Roman"/>
              </a:rPr>
              <a:t>Список литературы:</a:t>
            </a:r>
            <a:endParaRPr lang="ru-RU" altLang="ru-RU" sz="2000" kern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052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 kern="0" dirty="0">
                <a:solidFill>
                  <a:srgbClr val="000000"/>
                </a:solidFill>
                <a:latin typeface="Times New Roman"/>
                <a:ea typeface="+mn-ea"/>
                <a:cs typeface="Times New Roman"/>
              </a:rPr>
            </a:br>
            <a:endParaRPr lang="ru-RU" sz="2000" kern="0" dirty="0">
              <a:solidFill>
                <a:srgbClr val="000000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4294967295"/>
          </p:nvPr>
        </p:nvSpPr>
        <p:spPr>
          <a:xfrm>
            <a:off x="578354" y="2348880"/>
            <a:ext cx="8229600" cy="1440160"/>
          </a:xfrm>
        </p:spPr>
        <p:txBody>
          <a:bodyPr>
            <a:normAutofit fontScale="77500" lnSpcReduction="20000"/>
          </a:bodyPr>
          <a:lstStyle/>
          <a:p>
            <a:pPr lvl="0" indent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lang="ru-RU" sz="4000" b="1" i="1" kern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</a:t>
            </a:r>
          </a:p>
          <a:p>
            <a:pPr lvl="0" indent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lang="ru-RU" sz="4000" b="1" i="1" kern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          </a:t>
            </a:r>
            <a:r>
              <a:rPr lang="ru-RU" sz="4000" b="1" i="1" kern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/>
              </a:rPr>
              <a:t>СПАСИБО ЗА ВНИМАНИЕ!</a:t>
            </a:r>
            <a:endParaRPr lang="ru-RU" sz="4000" b="1" i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04664"/>
            <a:ext cx="7128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2800" kern="0" dirty="0" smtClean="0">
                <a:solidFill>
                  <a:srgbClr val="800000"/>
                </a:solidFill>
                <a:latin typeface="Times New Roman"/>
                <a:ea typeface="+mj-ea"/>
                <a:cs typeface="Times New Roman"/>
              </a:rPr>
              <a:t>.</a:t>
            </a:r>
            <a: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  <a:t/>
            </a:r>
            <a:br>
              <a:rPr lang="ru-RU" altLang="ru-RU" sz="4400" kern="0" dirty="0">
                <a:solidFill>
                  <a:srgbClr val="000000"/>
                </a:solidFill>
                <a:latin typeface="Times New Roman"/>
                <a:ea typeface="+mj-ea"/>
                <a:cs typeface="Times New Roman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069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</TotalTime>
  <Words>376</Words>
  <Application>Microsoft Office PowerPoint</Application>
  <PresentationFormat>Экран (4:3)</PresentationFormat>
  <Paragraphs>72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Анкетирование</vt:lpstr>
      <vt:lpstr>Вывод: многие люди не пользуются мылом ручной работы и не знают, что его можно изготовить самим в домашних условиях.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LENOVO</cp:lastModifiedBy>
  <cp:revision>54</cp:revision>
  <cp:lastPrinted>2020-10-26T04:11:16Z</cp:lastPrinted>
  <dcterms:created xsi:type="dcterms:W3CDTF">2015-03-14T12:16:18Z</dcterms:created>
  <dcterms:modified xsi:type="dcterms:W3CDTF">2020-10-26T04:11:50Z</dcterms:modified>
</cp:coreProperties>
</file>