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9" r:id="rId2"/>
    <p:sldId id="284" r:id="rId3"/>
    <p:sldId id="264" r:id="rId4"/>
    <p:sldId id="263" r:id="rId5"/>
    <p:sldId id="262" r:id="rId6"/>
    <p:sldId id="257" r:id="rId7"/>
    <p:sldId id="256" r:id="rId8"/>
    <p:sldId id="258" r:id="rId9"/>
    <p:sldId id="259" r:id="rId10"/>
    <p:sldId id="260" r:id="rId11"/>
    <p:sldId id="261" r:id="rId12"/>
    <p:sldId id="266" r:id="rId13"/>
    <p:sldId id="282" r:id="rId14"/>
    <p:sldId id="281" r:id="rId15"/>
    <p:sldId id="28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90707"/>
    <a:srgbClr val="2DF336"/>
    <a:srgbClr val="2D82FF"/>
    <a:srgbClr val="A0A0E0"/>
    <a:srgbClr val="F1750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4728" autoAdjust="0"/>
  </p:normalViewPr>
  <p:slideViewPr>
    <p:cSldViewPr>
      <p:cViewPr>
        <p:scale>
          <a:sx n="66" d="100"/>
          <a:sy n="66" d="100"/>
        </p:scale>
        <p:origin x="-1278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EA9FD-0214-4711-B76C-10B90313A73F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F2F12-9F02-4B56-AC19-7CE8B115FE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95836-7BBF-4AAC-ACDC-5E0ED34A21FE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7EE54-F8C8-443F-9A91-4C89CD7693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0D2FA-902F-4E4B-B7DC-EECD633104A1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B4897-4C56-439A-8D05-A0C57241F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53746-4B8E-49DF-9FF5-4C795987D6AC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6DDA9-41A0-480B-8381-EE95F1AFC3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A1D47-5116-4AD6-9E59-CA5C66202914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9DCA3-99BE-45BF-8BCE-74BA6AE9E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5D44C-ED39-414D-AEB7-18180EBFD770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A2295B-0731-4321-A5CC-334E9DC707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E1A7F-0C1F-47D4-8336-822CE027399E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C5D24-21C0-43C2-AB93-EAAF64734A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1362F-CBD4-40B7-B478-8FE638A1ECA1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12911-3A7F-465D-A678-D500A55E62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B0C2B-DDEC-42E0-B08B-CB33DD153B03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65B31-6261-4703-AE62-A4D5F8D6CC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0CE36-BFA1-42E0-A96D-81710826B888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D580F-191E-4296-A4EB-171A27B02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56F2E-2723-46E8-BD1C-9057B09E3EAB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7317B-F0DD-4F51-822D-7F57D3A02F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">
              <a:schemeClr val="tx1">
                <a:lumMod val="50000"/>
              </a:schemeClr>
            </a:gs>
            <a:gs pos="70000">
              <a:schemeClr val="tx1">
                <a:lumMod val="75000"/>
              </a:schemeClr>
            </a:gs>
            <a:gs pos="40000">
              <a:schemeClr val="tx1">
                <a:lumMod val="75000"/>
              </a:schemeClr>
            </a:gs>
            <a:gs pos="96000">
              <a:schemeClr val="tx1">
                <a:lumMod val="50000"/>
              </a:schemeClr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57E23C9-BD03-4E91-B6DD-C106DE55A4AC}" type="datetimeFigureOut">
              <a:rPr lang="ru-RU"/>
              <a:pPr>
                <a:defRPr/>
              </a:pPr>
              <a:t>28.10.2019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71A743-64A4-4DF0-82E8-C5A394338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72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ransition spd="slow">
    <p:wipe dir="r"/>
  </p:transition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image" Target="../media/image11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12" Type="http://schemas.openxmlformats.org/officeDocument/2006/relationships/image" Target="../media/image10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11" Type="http://schemas.openxmlformats.org/officeDocument/2006/relationships/image" Target="../media/image9.gif"/><Relationship Id="rId5" Type="http://schemas.openxmlformats.org/officeDocument/2006/relationships/image" Target="../media/image3.jpeg"/><Relationship Id="rId10" Type="http://schemas.openxmlformats.org/officeDocument/2006/relationships/image" Target="../media/image8.gif"/><Relationship Id="rId4" Type="http://schemas.openxmlformats.org/officeDocument/2006/relationships/image" Target="../media/image2.png"/><Relationship Id="rId9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gif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25.png"/><Relationship Id="rId10" Type="http://schemas.openxmlformats.org/officeDocument/2006/relationships/image" Target="../media/image37.png"/><Relationship Id="rId4" Type="http://schemas.openxmlformats.org/officeDocument/2006/relationships/image" Target="../media/image24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2.png"/><Relationship Id="rId7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microsoft.com/office/2007/relationships/hdphoto" Target="../media/hdphoto1.wdp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8.png"/><Relationship Id="rId2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82;&#1086;&#1085;&#1082;&#1091;&#1088;&#1089;%20-%20&#1087;&#1088;&#1077;&#1079;&#1077;&#1085;&#1090;&#1072;&#1094;&#1080;&#1081;\&#1042;&#1077;&#1088;&#1077;&#1084;&#1077;&#1081;%20&#1048;.&#1042;\&#1048;&#1075;&#1086;&#1088;&#1100;%20&#1056;&#1091;&#1089;&#1089;&#1082;&#1080;&#1093;%20&#8212;%20%20&#1055;&#1088;&#1072;&#1074;&#1080;&#1083;&#1072;%20&#1076;&#1086;&#1088;&#1086;&#1078;&#1085;&#1086;&#1075;&#1086;%20&#1076;&#1074;&#1080;&#1078;&#1077;&#1085;&#1080;&#1103;.mp3" TargetMode="External"/><Relationship Id="rId1" Type="http://schemas.microsoft.com/office/2007/relationships/media" Target="file:///C:\Documents%20and%20Settings\&#1040;&#1076;&#1084;&#1080;&#1085;&#1080;&#1089;&#1090;&#1088;&#1072;&#1090;&#1086;&#1088;\&#1056;&#1072;&#1073;&#1086;&#1095;&#1080;&#1081;%20&#1089;&#1090;&#1086;&#1083;\&#1082;&#1086;&#1085;&#1082;&#1091;&#1088;&#1089;%20-%20&#1087;&#1088;&#1077;&#1079;&#1077;&#1085;&#1090;&#1072;&#1094;&#1080;&#1081;\&#1042;&#1077;&#1088;&#1077;&#1084;&#1077;&#1081;%20&#1048;.&#1042;\&#1048;&#1075;&#1086;&#1088;&#1100;%20&#1056;&#1091;&#1089;&#1089;&#1082;&#1080;&#1093;%20&#8212;%20%20&#1055;&#1088;&#1072;&#1074;&#1080;&#1083;&#1072;%20&#1076;&#1086;&#1088;&#1086;&#1078;&#1085;&#1086;&#1075;&#1086;%20&#1076;&#1074;&#1080;&#1078;&#1077;&#1085;&#1080;&#1103;.mp3" TargetMode="Externa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горь Русских —  Правила дорожного движен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00925" y="4647078"/>
            <a:ext cx="609600" cy="609600"/>
          </a:xfrm>
          <a:prstGeom prst="rect">
            <a:avLst/>
          </a:prstGeom>
        </p:spPr>
      </p:pic>
      <p:pic>
        <p:nvPicPr>
          <p:cNvPr id="5" name="Игорь Русских —  Правила дорожного движен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58982" y="4647078"/>
            <a:ext cx="609600" cy="609600"/>
          </a:xfrm>
          <a:prstGeom prst="rect">
            <a:avLst/>
          </a:prstGeom>
        </p:spPr>
      </p:pic>
      <p:pic>
        <p:nvPicPr>
          <p:cNvPr id="2051" name="Picture 3" descr="C:\Documents and Settings\Администратор\Рабочий стол\2018-11-05-10-07-3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7" b="8029"/>
          <a:stretch/>
        </p:blipFill>
        <p:spPr bwMode="auto">
          <a:xfrm>
            <a:off x="-5507" y="-1"/>
            <a:ext cx="9154565" cy="576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ru-RU" sz="800" b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Филиал </a:t>
            </a: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Муниципального бюджетного дошкольного образовательного учреждения «Детский сад №43» - «детский сад № </a:t>
            </a:r>
            <a:r>
              <a:rPr lang="ru-RU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41</a:t>
            </a:r>
            <a:r>
              <a:rPr lang="ru-RU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»  </a:t>
            </a:r>
            <a:endParaRPr lang="ru-RU" sz="14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spc="150" dirty="0" smtClean="0">
              <a:ln w="11430"/>
              <a:solidFill>
                <a:srgbClr val="0070C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150" dirty="0">
                <a:ln w="11430"/>
                <a:solidFill>
                  <a:srgbClr val="0070C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ИННОВАЦИОННАЯ ИГРА ДЛЯ ДЕТЕЙ 5-7 ЛЕТ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50" dirty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«ПРАВИЛА ДЛЯ МАЛЕНЬКИХ ПЕШЕХОДОВ»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5478431"/>
            <a:ext cx="2448273" cy="1353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6879" y="4951878"/>
            <a:ext cx="3384376" cy="2196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39340" y="6155373"/>
            <a:ext cx="4195251" cy="3853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Автор: Веремей Ирина Владимировна</a:t>
            </a:r>
          </a:p>
        </p:txBody>
      </p:sp>
      <p:pic>
        <p:nvPicPr>
          <p:cNvPr id="1031" name="Picture 7" descr="C:\Documents and Settings\Администратор\Рабочий стол\2018-11-15-23-02-07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0564" y="4623644"/>
            <a:ext cx="711316" cy="506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Documents and Settings\Администратор\Рабочий стол\image (22).GIF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46460" y="4846707"/>
            <a:ext cx="481604" cy="688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Documents and Settings\Администратор\Рабочий стол\image (17).GIF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493" y="4726653"/>
            <a:ext cx="288032" cy="41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Documents and Settings\Администратор\Рабочий стол\image.GIF"/>
          <p:cNvPicPr>
            <a:picLocks noChangeAspect="1" noChangeArrowheads="1" noCrop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8727" y="4754610"/>
            <a:ext cx="648072" cy="81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Documents and Settings\Администратор\Рабочий стол\image (7)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746770" y="4781842"/>
            <a:ext cx="599553" cy="75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Documents and Settings\Администратор\Рабочий стол\2018-11-15-23-06-33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2520" y="4785435"/>
            <a:ext cx="548598" cy="75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23777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9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77457E-6 L 1.21284 -0.0071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42" y="-3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6.93642E-7 L -1.30329 -0.0145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74" y="-74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50289E-6 L -1.12605 -0.01041 " pathEditMode="relative" rAng="0" ptsTypes="AA">
                                      <p:cBhvr>
                                        <p:cTn id="12" dur="1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-53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50289E-6 L 1.1934 0.00994 " pathEditMode="relative" rAng="0" ptsTypes="AA">
                                      <p:cBhvr>
                                        <p:cTn id="14" dur="1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70" y="48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-0.00995 C -0.025 0.00809 0.00903 0.0215 0.04323 0.0215 C 0.07726 0.0215 0.10695 0.00809 0.11719 -0.00995 C 0.13281 0.00809 0.16163 0.0215 0.19601 0.0215 C 0.23004 0.0215 0.26007 0.00809 0.26945 -0.00995 C 0.28386 0.00809 0.31389 0.0215 0.34792 0.0215 C 0.38299 0.0215 0.41719 0.00809 0.42639 -0.00995 C 0.43681 0.00809 0.46667 0.0215 0.5059 0.0215 C 0.5349 0.0215 0.56893 0.00809 0.57934 -0.00995 C 0.58958 0.00809 0.62361 0.0215 0.65781 0.0215 C 0.69219 0.0215 0.72188 0.00809 0.73229 -0.00995 C 0.74688 0.00809 0.77587 0.0215 0.81077 0.0215 C 0.84497 0.0215 0.87483 0.00809 0.88941 -0.00995 C 0.89861 0.00809 0.92865 0.0215 0.96285 0.0215 C 0.99792 0.0215 1.03195 0.00809 1.04132 -0.00995 C 1.05174 0.00809 1.0816 0.0215 1.12066 0.0215 C 1.15504 0.0215 1.18403 0.00809 1.19427 -0.00995 " pathEditMode="relative" rAng="0" ptsTypes="fffffffffffffffff">
                                      <p:cBhvr>
                                        <p:cTn id="16" dur="10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476" y="157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8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463 L -0.07709 0.01042 L -0.15 -0.00463 L -0.22726 0.01042 L -0.30417 -0.00463 L -0.37622 0.01042 L -0.4533 -0.00463 L -0.52622 0.01042 L -0.6033 -0.00463 L -0.68038 0.01042 L -0.7533 -0.00463 L -0.83038 0.01042 L -0.90243 -0.00463 L -0.97952 0.01042 L -1.0566 -0.00463 L -1.12934 0.01042 L -1.20643 -0.00463 " pathEditMode="relative" rAng="0" ptsTypes="FFFFFFFFFFFFFFFFF">
                                      <p:cBhvr>
                                        <p:cTn id="18" dur="10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330" y="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5488" y="139700"/>
            <a:ext cx="73025" cy="657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077" y="4201126"/>
            <a:ext cx="1156804" cy="139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24075" y="0"/>
            <a:ext cx="7143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88125" y="-3175"/>
            <a:ext cx="7143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1771552" y="2019690"/>
            <a:ext cx="5358049" cy="4838310"/>
            <a:chOff x="1959292" y="1476772"/>
            <a:chExt cx="5152391" cy="4904555"/>
          </a:xfrm>
        </p:grpSpPr>
        <p:sp>
          <p:nvSpPr>
            <p:cNvPr id="2" name="Прямоугольник 1"/>
            <p:cNvSpPr/>
            <p:nvPr/>
          </p:nvSpPr>
          <p:spPr>
            <a:xfrm rot="2625364">
              <a:off x="1959292" y="3741756"/>
              <a:ext cx="5152391" cy="79362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4608513" y="1476772"/>
              <a:ext cx="71094" cy="4904555"/>
            </a:xfrm>
            <a:prstGeom prst="rect">
              <a:avLst/>
            </a:prstGeom>
            <a:solidFill>
              <a:srgbClr val="FF0000"/>
            </a:solidFill>
            <a:scene3d>
              <a:camera prst="orthographicFront">
                <a:rot lat="0" lon="0" rev="8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1" name="Прямоугольник 10"/>
          <p:cNvSpPr/>
          <p:nvPr/>
        </p:nvSpPr>
        <p:spPr>
          <a:xfrm>
            <a:off x="1331639" y="139700"/>
            <a:ext cx="973157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cap="all" dirty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  <a:cs typeface="+mn-cs"/>
              </a:rPr>
              <a:t>?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331639" y="276443"/>
            <a:ext cx="12369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!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2195513" y="184150"/>
            <a:ext cx="50244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Вы запомните, друзья. 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На дороге нам нельзя 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Бегать, прыгать и скакать 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И с мячом в футбол играть. 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И не думайте напрасно. 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Что здесь вовсе не опасно</a:t>
            </a:r>
            <a:r>
              <a:rPr lang="ru-RU" dirty="0">
                <a:latin typeface="Times New Roman" pitchFamily="18" charset="0"/>
              </a:rPr>
              <a:t>.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38550" y="384196"/>
            <a:ext cx="493836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  <a:t>Маша играет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на проезжей части, правильно ли это? Почему? </a:t>
            </a:r>
            <a:endParaRPr lang="ru-RU" sz="2400" b="1" i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Нажмите на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Мишу)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4353" y="743039"/>
            <a:ext cx="2274495" cy="2685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C:\Documents and Settings\Администратор\Рабочий стол\image-2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039" y="4147627"/>
            <a:ext cx="9334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58382E-6 C 3.61111E-6 0.03307 0.03645 0.06012 0.08107 0.06012 C 0.13402 0.06012 0.15277 0.03006 0.16093 0.01203 L 0.16927 -0.01202 C 0.17743 -0.03005 0.19757 -0.05988 0.25729 -0.05988 C 0.29531 -0.05988 0.33889 -0.03306 0.33889 -3.58382E-6 C 0.33889 0.03307 0.29531 0.06012 0.25729 0.06012 C 0.19757 0.06012 0.17743 0.03006 0.16927 0.01203 L 0.16093 -0.01202 C 0.15277 -0.03005 0.13402 -0.05988 0.08107 -0.05988 C 0.03645 -0.05988 3.61111E-6 -0.03306 3.61111E-6 -3.58382E-6 Z " pathEditMode="relative" rAng="0" ptsTypes="ffFffffFfff">
                                      <p:cBhvr>
                                        <p:cTn id="14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decel="100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5488" y="139700"/>
            <a:ext cx="73025" cy="657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627313" y="893"/>
            <a:ext cx="3816350" cy="6853932"/>
          </a:xfrm>
          <a:prstGeom prst="rect">
            <a:avLst/>
          </a:prstGeom>
          <a:gradFill>
            <a:gsLst>
              <a:gs pos="3000">
                <a:schemeClr val="tx1">
                  <a:lumMod val="57000"/>
                  <a:alpha val="72000"/>
                </a:schemeClr>
              </a:gs>
              <a:gs pos="70000">
                <a:schemeClr val="tx1">
                  <a:lumMod val="75000"/>
                  <a:alpha val="49000"/>
                </a:schemeClr>
              </a:gs>
              <a:gs pos="40000">
                <a:schemeClr val="tx1">
                  <a:lumMod val="75000"/>
                  <a:alpha val="46000"/>
                </a:schemeClr>
              </a:gs>
              <a:gs pos="96000">
                <a:schemeClr val="tx1">
                  <a:lumMod val="50000"/>
                  <a:alpha val="59000"/>
                </a:schemeClr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</a:rPr>
              <a:t>Для </a:t>
            </a:r>
            <a:r>
              <a:rPr lang="ru-RU" sz="2400" b="1" dirty="0">
                <a:solidFill>
                  <a:srgbClr val="002060"/>
                </a:solidFill>
              </a:rPr>
              <a:t>машины, знают все,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Есть дороги, есть шоссе.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Помнит также мал и стар,</a:t>
            </a:r>
            <a:br>
              <a:rPr lang="ru-RU" sz="2400" b="1" dirty="0">
                <a:solidFill>
                  <a:srgbClr val="002060"/>
                </a:solidFill>
              </a:rPr>
            </a:br>
            <a:r>
              <a:rPr lang="ru-RU" sz="2400" b="1" dirty="0">
                <a:solidFill>
                  <a:srgbClr val="002060"/>
                </a:solidFill>
              </a:rPr>
              <a:t>Пешеходам – </a:t>
            </a:r>
            <a:r>
              <a:rPr lang="ru-RU" sz="2400" b="1" dirty="0">
                <a:solidFill>
                  <a:srgbClr val="FF0000"/>
                </a:solidFill>
              </a:rPr>
              <a:t>…?...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br>
              <a:rPr lang="ru-RU" sz="2400" b="1" dirty="0">
                <a:solidFill>
                  <a:srgbClr val="002060"/>
                </a:solidFill>
              </a:rPr>
            </a:b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266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9188" y="4763"/>
            <a:ext cx="96837" cy="685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0"/>
            <a:ext cx="96837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540500" y="-17463"/>
            <a:ext cx="2603500" cy="6875463"/>
          </a:xfrm>
          <a:prstGeom prst="rect">
            <a:avLst/>
          </a:prstGeom>
          <a:gradFill>
            <a:gsLst>
              <a:gs pos="0">
                <a:srgbClr val="92D050">
                  <a:lumMod val="94000"/>
                </a:srgbClr>
              </a:gs>
              <a:gs pos="50000">
                <a:schemeClr val="tx2">
                  <a:lumMod val="67000"/>
                </a:schemeClr>
              </a:gs>
              <a:gs pos="100000">
                <a:schemeClr val="bg2">
                  <a:lumMod val="62000"/>
                  <a:lumOff val="38000"/>
                </a:schemeClr>
              </a:gs>
            </a:gsLst>
            <a:lin ang="108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276225"/>
            <a:ext cx="862013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4463" y="5613400"/>
            <a:ext cx="93345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2627313" cy="6858000"/>
          </a:xfrm>
          <a:prstGeom prst="rect">
            <a:avLst/>
          </a:prstGeom>
          <a:gradFill flip="none" rotWithShape="1">
            <a:gsLst>
              <a:gs pos="0">
                <a:srgbClr val="92D050">
                  <a:lumMod val="94000"/>
                </a:srgbClr>
              </a:gs>
              <a:gs pos="50000">
                <a:schemeClr val="tx2">
                  <a:lumMod val="67000"/>
                </a:schemeClr>
              </a:gs>
              <a:gs pos="100000">
                <a:schemeClr val="bg2">
                  <a:lumMod val="62000"/>
                  <a:lumOff val="38000"/>
                </a:schemeClr>
              </a:gs>
            </a:gsLst>
            <a:lin ang="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627314" y="1423988"/>
            <a:ext cx="391318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Отгадай загадку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  <a:t>!</a:t>
            </a:r>
          </a:p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(Что бы проверить ответ, нажми на вопрос)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82586" y="4189685"/>
            <a:ext cx="33650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ТРОТУАР</a:t>
            </a:r>
          </a:p>
        </p:txBody>
      </p:sp>
      <p:pic>
        <p:nvPicPr>
          <p:cNvPr id="6146" name="Picture 2" descr="C:\Documents and Settings\Администратор\Рабочий стол\2018-11-05-12-55-5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66" y="2561209"/>
            <a:ext cx="1163637" cy="151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Documents and Settings\Администратор\Рабочий стол\2018-11-05-12-55-0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386"/>
            <a:ext cx="1355952" cy="166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Documents and Settings\Администратор\Рабочий стол\image-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2136" y="174163"/>
            <a:ext cx="1257920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Documents and Settings\Администратор\Рабочий стол\image-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491" y="4509120"/>
            <a:ext cx="130794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9" descr="C:\Documents and Settings\Администратор\Рабочий стол\image-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22" y="2561209"/>
            <a:ext cx="1098068" cy="1563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5" descr="C:\Documents and Settings\Администратор\Рабочий стол\2018-11-05-12-55-4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224" y="4651350"/>
            <a:ext cx="1248957" cy="1801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577" y="28349"/>
            <a:ext cx="909889" cy="1094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60" name="Picture 1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646" y="-1683568"/>
            <a:ext cx="1271799" cy="150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0476" y="-12700"/>
            <a:ext cx="96837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11134 L 0.00834 0.99097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5511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34 0.12639 L -0.00434 -0.99699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2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4335E-6 L -0.00399 1.31676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65827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42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5.78035E-7 L 0.00695 1.10798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" y="553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AA32C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Рисунок 18"/>
          <p:cNvPicPr>
            <a:picLocks noChangeAspect="1"/>
          </p:cNvPicPr>
          <p:nvPr/>
        </p:nvPicPr>
        <p:blipFill>
          <a:blip r:embed="rId2" cstate="print"/>
          <a:srcRect l="17558" t="616" r="20570" b="2498"/>
          <a:stretch>
            <a:fillRect/>
          </a:stretch>
        </p:blipFill>
        <p:spPr bwMode="auto">
          <a:xfrm>
            <a:off x="6484938" y="2898775"/>
            <a:ext cx="4826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AutoShape 13"/>
          <p:cNvSpPr>
            <a:spLocks noChangeArrowheads="1"/>
          </p:cNvSpPr>
          <p:nvPr/>
        </p:nvSpPr>
        <p:spPr bwMode="auto">
          <a:xfrm>
            <a:off x="0" y="0"/>
            <a:ext cx="8839200" cy="6858000"/>
          </a:xfrm>
          <a:prstGeom prst="rtTriangle">
            <a:avLst/>
          </a:prstGeom>
          <a:gradFill rotWithShape="1">
            <a:gsLst>
              <a:gs pos="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>
            <a:off x="0" y="0"/>
            <a:ext cx="8839200" cy="6858000"/>
          </a:xfrm>
          <a:prstGeom prst="rtTriangle">
            <a:avLst/>
          </a:prstGeom>
          <a:gradFill rotWithShape="1">
            <a:gsLst>
              <a:gs pos="0">
                <a:srgbClr val="969696"/>
              </a:gs>
              <a:gs pos="100000">
                <a:srgbClr val="454545"/>
              </a:gs>
            </a:gsLst>
            <a:lin ang="5400000" scaled="1"/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8" name="Line 15"/>
          <p:cNvSpPr>
            <a:spLocks noChangeShapeType="1"/>
          </p:cNvSpPr>
          <p:nvPr/>
        </p:nvSpPr>
        <p:spPr bwMode="auto">
          <a:xfrm>
            <a:off x="0" y="304800"/>
            <a:ext cx="8382000" cy="6553200"/>
          </a:xfrm>
          <a:prstGeom prst="line">
            <a:avLst/>
          </a:prstGeom>
          <a:noFill/>
          <a:ln w="57150">
            <a:solidFill>
              <a:srgbClr val="FFFFFF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sp>
        <p:nvSpPr>
          <p:cNvPr id="9" name="Line 16"/>
          <p:cNvSpPr>
            <a:spLocks noChangeShapeType="1"/>
          </p:cNvSpPr>
          <p:nvPr/>
        </p:nvSpPr>
        <p:spPr bwMode="auto">
          <a:xfrm>
            <a:off x="0" y="4114800"/>
            <a:ext cx="3276600" cy="2743200"/>
          </a:xfrm>
          <a:prstGeom prst="line">
            <a:avLst/>
          </a:prstGeom>
          <a:noFill/>
          <a:ln w="19050">
            <a:solidFill>
              <a:srgbClr val="FFFFFF"/>
            </a:solidFill>
            <a:prstDash val="lgDash"/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pic>
        <p:nvPicPr>
          <p:cNvPr id="27656" name="Рисунок 1"/>
          <p:cNvPicPr>
            <a:picLocks noChangeAspect="1"/>
          </p:cNvPicPr>
          <p:nvPr/>
        </p:nvPicPr>
        <p:blipFill>
          <a:blip r:embed="rId3" cstate="print"/>
          <a:srcRect b="33170"/>
          <a:stretch>
            <a:fillRect/>
          </a:stretch>
        </p:blipFill>
        <p:spPr bwMode="auto">
          <a:xfrm>
            <a:off x="2716894" y="1501609"/>
            <a:ext cx="6381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Рисунок 10"/>
          <p:cNvPicPr>
            <a:picLocks noChangeAspect="1"/>
          </p:cNvPicPr>
          <p:nvPr/>
        </p:nvPicPr>
        <p:blipFill>
          <a:blip r:embed="rId3" cstate="print"/>
          <a:srcRect b="33170"/>
          <a:stretch>
            <a:fillRect/>
          </a:stretch>
        </p:blipFill>
        <p:spPr bwMode="auto">
          <a:xfrm>
            <a:off x="7501051" y="3183731"/>
            <a:ext cx="6381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8" name="Рисунок 11"/>
          <p:cNvPicPr>
            <a:picLocks noChangeAspect="1"/>
          </p:cNvPicPr>
          <p:nvPr/>
        </p:nvPicPr>
        <p:blipFill>
          <a:blip r:embed="rId3" cstate="print"/>
          <a:srcRect b="33170"/>
          <a:stretch>
            <a:fillRect/>
          </a:stretch>
        </p:blipFill>
        <p:spPr bwMode="auto">
          <a:xfrm>
            <a:off x="6088063" y="-17236"/>
            <a:ext cx="6381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9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rcRect b="33170"/>
          <a:stretch>
            <a:fillRect/>
          </a:stretch>
        </p:blipFill>
        <p:spPr bwMode="auto">
          <a:xfrm>
            <a:off x="7583488" y="1444625"/>
            <a:ext cx="6381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0" name="Рисунок 2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79526" y="334963"/>
            <a:ext cx="571500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1" name="Рисунок 1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68167" y="2613818"/>
            <a:ext cx="5715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2" name="Рисунок 1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2000" y="203825"/>
            <a:ext cx="569913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3" name="Рисунок 1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9257" y="199914"/>
            <a:ext cx="5715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5" name="Рисунок 17"/>
          <p:cNvPicPr>
            <a:picLocks noChangeAspect="1"/>
          </p:cNvPicPr>
          <p:nvPr/>
        </p:nvPicPr>
        <p:blipFill>
          <a:blip r:embed="rId2" cstate="print"/>
          <a:srcRect l="17558" t="616" r="20570" b="2498"/>
          <a:stretch>
            <a:fillRect/>
          </a:stretch>
        </p:blipFill>
        <p:spPr bwMode="auto">
          <a:xfrm>
            <a:off x="2537280" y="398628"/>
            <a:ext cx="4826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6" name="Рисунок 19"/>
          <p:cNvPicPr>
            <a:picLocks noChangeAspect="1"/>
          </p:cNvPicPr>
          <p:nvPr/>
        </p:nvPicPr>
        <p:blipFill>
          <a:blip r:embed="rId2" cstate="print"/>
          <a:srcRect l="17558" t="616" r="20570" b="2498"/>
          <a:stretch>
            <a:fillRect/>
          </a:stretch>
        </p:blipFill>
        <p:spPr bwMode="auto">
          <a:xfrm>
            <a:off x="6954838" y="4775200"/>
            <a:ext cx="481012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3978367" y="2426377"/>
            <a:ext cx="279994" cy="1266946"/>
          </a:xfrm>
          <a:prstGeom prst="rect">
            <a:avLst/>
          </a:prstGeom>
          <a:solidFill>
            <a:schemeClr val="bg2">
              <a:lumMod val="85000"/>
              <a:lumOff val="1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w="95250" h="44450" prst="relaxedInset"/>
            <a:bevelB w="215900" h="209550" prst="coolSlant"/>
          </a:sp3d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3676603" y="142139"/>
            <a:ext cx="839983" cy="2322735"/>
          </a:xfrm>
          <a:prstGeom prst="rect">
            <a:avLst/>
          </a:prstGeom>
          <a:solidFill>
            <a:srgbClr val="C0C0C0"/>
          </a:solidFill>
          <a:ln w="57150" cmpd="thickThin">
            <a:solidFill>
              <a:schemeClr val="bg2">
                <a:lumMod val="85000"/>
                <a:lumOff val="15000"/>
              </a:schemeClr>
            </a:solidFill>
            <a:miter lim="800000"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w="95250" h="44450" prst="relaxedInset"/>
            <a:bevelB w="215900" h="209550" prst="coolSlant"/>
          </a:sp3d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4" name="Oval 6"/>
          <p:cNvSpPr>
            <a:spLocks noChangeArrowheads="1"/>
          </p:cNvSpPr>
          <p:nvPr/>
        </p:nvSpPr>
        <p:spPr bwMode="auto">
          <a:xfrm>
            <a:off x="3867832" y="398628"/>
            <a:ext cx="474703" cy="488619"/>
          </a:xfrm>
          <a:prstGeom prst="ellipse">
            <a:avLst/>
          </a:prstGeom>
          <a:solidFill>
            <a:srgbClr val="FF3300"/>
          </a:solidFill>
          <a:ln w="38100" cmpd="sng">
            <a:solidFill>
              <a:schemeClr val="bg1"/>
            </a:solidFill>
            <a:round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w="95250" h="44450" prst="relaxedInset"/>
            <a:bevelB w="215900" h="209550" prst="coolSlant"/>
          </a:sp3d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2">
                  <a:lumMod val="50000"/>
                  <a:lumOff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5" name="Oval 7"/>
          <p:cNvSpPr>
            <a:spLocks noChangeArrowheads="1"/>
          </p:cNvSpPr>
          <p:nvPr/>
        </p:nvSpPr>
        <p:spPr bwMode="auto">
          <a:xfrm>
            <a:off x="3867832" y="1012990"/>
            <a:ext cx="474703" cy="488619"/>
          </a:xfrm>
          <a:prstGeom prst="ellipse">
            <a:avLst/>
          </a:prstGeom>
          <a:solidFill>
            <a:srgbClr val="FFFF00"/>
          </a:solidFill>
          <a:ln w="38100" cmpd="sng">
            <a:solidFill>
              <a:schemeClr val="bg1"/>
            </a:solidFill>
            <a:round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w="95250" h="44450" prst="relaxedInset"/>
            <a:bevelB w="215900" h="209550" prst="coolSlant"/>
          </a:sp3d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6" name="Oval 8"/>
          <p:cNvSpPr>
            <a:spLocks noChangeArrowheads="1"/>
          </p:cNvSpPr>
          <p:nvPr/>
        </p:nvSpPr>
        <p:spPr bwMode="auto">
          <a:xfrm>
            <a:off x="3871396" y="1627506"/>
            <a:ext cx="474703" cy="488619"/>
          </a:xfrm>
          <a:prstGeom prst="ellipse">
            <a:avLst/>
          </a:prstGeom>
          <a:solidFill>
            <a:srgbClr val="009900"/>
          </a:solidFill>
          <a:ln w="38100" cmpd="sng">
            <a:solidFill>
              <a:schemeClr val="bg1"/>
            </a:solidFill>
            <a:round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w="95250" h="44450" prst="relaxedInset"/>
            <a:bevelB w="215900" h="209550" prst="coolSlant"/>
          </a:sp3d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7" name="Line 10"/>
          <p:cNvSpPr>
            <a:spLocks noChangeShapeType="1"/>
          </p:cNvSpPr>
          <p:nvPr/>
        </p:nvSpPr>
        <p:spPr bwMode="auto">
          <a:xfrm flipH="1">
            <a:off x="3815955" y="3645808"/>
            <a:ext cx="606654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  <a:scene3d>
            <a:camera prst="isometricOffAxis1Right"/>
            <a:lightRig rig="threePt" dir="t"/>
          </a:scene3d>
          <a:sp3d>
            <a:bevelT w="95250" h="44450" prst="relaxedInset"/>
            <a:bevelB w="215900" h="209550" prst="coolSlant"/>
          </a:sp3d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grpSp>
        <p:nvGrpSpPr>
          <p:cNvPr id="27674" name="Группа 27"/>
          <p:cNvGrpSpPr>
            <a:grpSpLocks/>
          </p:cNvGrpSpPr>
          <p:nvPr/>
        </p:nvGrpSpPr>
        <p:grpSpPr bwMode="auto">
          <a:xfrm rot="2365867">
            <a:off x="68263" y="2009775"/>
            <a:ext cx="2954337" cy="2813050"/>
            <a:chOff x="2813515" y="1772816"/>
            <a:chExt cx="3509126" cy="4555811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2810432" y="4729338"/>
              <a:ext cx="3509127" cy="5836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2811268" y="5732213"/>
              <a:ext cx="3509127" cy="5964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2811231" y="1773515"/>
              <a:ext cx="3501584" cy="5836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811467" y="2781827"/>
              <a:ext cx="3501585" cy="5836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810714" y="3713789"/>
              <a:ext cx="3509126" cy="58361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7" name="Прямоугольник 36"/>
          <p:cNvSpPr/>
          <p:nvPr/>
        </p:nvSpPr>
        <p:spPr>
          <a:xfrm rot="2365867">
            <a:off x="-1100138" y="4662488"/>
            <a:ext cx="2947988" cy="361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 rot="2365867">
            <a:off x="-1538288" y="5181600"/>
            <a:ext cx="2949576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 rot="2365867">
            <a:off x="-1925638" y="5622925"/>
            <a:ext cx="2952751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16586" y="633246"/>
            <a:ext cx="4627414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На дороге не возникнет спор,</a:t>
            </a:r>
          </a:p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Если вдруг сломался светофор,</a:t>
            </a:r>
            <a:b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Кто исправит это положение?</a:t>
            </a:r>
          </a:p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Кто отрегулирует движение?</a:t>
            </a:r>
          </a:p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(Нажми на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Машу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и узнай правильный ответ)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107630" y="5868269"/>
            <a:ext cx="3615709" cy="584775"/>
          </a:xfrm>
          <a:prstGeom prst="rect">
            <a:avLst/>
          </a:prstGeom>
          <a:noFill/>
          <a:ln w="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РЕГУЛИРОВЩИК</a:t>
            </a: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2" t="18964"/>
          <a:stretch/>
        </p:blipFill>
        <p:spPr bwMode="auto">
          <a:xfrm flipH="1">
            <a:off x="7276873" y="4302228"/>
            <a:ext cx="1724705" cy="1858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594" y="1073592"/>
            <a:ext cx="3427861" cy="5144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9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4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0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6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5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6" grpId="0"/>
      <p:bldP spid="6" grpId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3000">
              <a:srgbClr val="FF0000"/>
            </a:gs>
            <a:gs pos="39000">
              <a:srgbClr val="FFFF00"/>
            </a:gs>
            <a:gs pos="63000">
              <a:srgbClr val="FFFF00"/>
            </a:gs>
            <a:gs pos="100000">
              <a:srgbClr val="00B050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933716"/>
            <a:ext cx="230505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9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7861" y="230485"/>
            <a:ext cx="2664000" cy="197136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7"/>
          <p:cNvPicPr>
            <a:picLocks noChangeAspect="1"/>
          </p:cNvPicPr>
          <p:nvPr/>
        </p:nvPicPr>
        <p:blipFill rotWithShape="1">
          <a:blip r:embed="rId4" cstate="print"/>
          <a:srcRect t="5516"/>
          <a:stretch/>
        </p:blipFill>
        <p:spPr bwMode="auto">
          <a:xfrm>
            <a:off x="216379" y="187142"/>
            <a:ext cx="2664000" cy="2018474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215069"/>
            <a:ext cx="2664000" cy="1986776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2" descr="Остановки общественного транспорта. Автобус, троллейбус, трамвай.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360" y="4933716"/>
            <a:ext cx="9906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 descr="1303386316_1"/>
          <p:cNvPicPr>
            <a:picLocks noChangeAspect="1" noChangeArrowheads="1"/>
          </p:cNvPicPr>
          <p:nvPr/>
        </p:nvPicPr>
        <p:blipFill rotWithShape="1">
          <a:blip r:embed="rId7" cstate="print"/>
          <a:srcRect l="11027" t="10359" r="10206" b="10531"/>
          <a:stretch/>
        </p:blipFill>
        <p:spPr bwMode="auto">
          <a:xfrm>
            <a:off x="5614987" y="4052250"/>
            <a:ext cx="1095375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TS7b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1104" y="4933716"/>
            <a:ext cx="10572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 descr="TS6b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666834" y="4052251"/>
            <a:ext cx="1041070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304612" y="2420888"/>
            <a:ext cx="876548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</a:rPr>
              <a:t>Рассмотри картинки.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Какой </a:t>
            </a:r>
            <a:r>
              <a:rPr lang="ru-RU" sz="2800" b="1" i="1" dirty="0">
                <a:solidFill>
                  <a:schemeClr val="bg1"/>
                </a:solidFill>
                <a:latin typeface="Times New Roman" pitchFamily="18" charset="0"/>
              </a:rPr>
              <a:t>дорожный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</a:rPr>
              <a:t>знак соответствует данной картинке?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</a:rPr>
              <a:t>( </a:t>
            </a: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</a:rPr>
              <a:t>Для проверки правильности нажми на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</a:rPr>
              <a:t>Машу)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62268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9.82659E-7 L 0.46632 -0.2966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6" y="-148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9.82659E-7 L -0.48889 -0.3072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44" y="-153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50867E-6 L -0.41736 -0.4510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68" y="-225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горь Русских —  Правила дорожного движения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66256" y="2996952"/>
            <a:ext cx="609600" cy="609600"/>
          </a:xfrm>
          <a:prstGeom prst="rect">
            <a:avLst/>
          </a:prstGeom>
        </p:spPr>
      </p:pic>
      <p:pic>
        <p:nvPicPr>
          <p:cNvPr id="2" name="Picture 2" descr="C:\Documents and Settings\Администратор\Рабочий стол\2018-11-05-10-03-2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2" r="6729" b="9018"/>
          <a:stretch/>
        </p:blipFill>
        <p:spPr bwMode="auto">
          <a:xfrm>
            <a:off x="564" y="2713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6928" y="4869160"/>
            <a:ext cx="47851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Дети!!!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Соблюдайте </a:t>
            </a: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все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Правила </a:t>
            </a: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движения, </a:t>
            </a:r>
            <a:b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 тогда у вас не будет </a:t>
            </a:r>
            <a:b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3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жизни огорчения!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89042" y="1166961"/>
            <a:ext cx="4454959" cy="571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437" y="3805238"/>
            <a:ext cx="376331" cy="345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805238"/>
            <a:ext cx="371475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06763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3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Администратор\Рабочий стол\2018-11-05-10-07-3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7" b="8029"/>
          <a:stretch/>
        </p:blipFill>
        <p:spPr bwMode="auto">
          <a:xfrm>
            <a:off x="0" y="0"/>
            <a:ext cx="9154565" cy="576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717031"/>
            <a:ext cx="3314464" cy="1865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6802" y="404664"/>
            <a:ext cx="8640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БУДЬТЕ ВНИМАТЕЛЬНЫ!</a:t>
            </a:r>
          </a:p>
          <a:p>
            <a:pPr lvl="0" algn="ctr"/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ДО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</a:rPr>
              <a:t>НОВЫХ ВСТРЕЧЬ, ДРУЗЬЯ!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748" y="4365104"/>
            <a:ext cx="1295946" cy="1298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5478431"/>
            <a:ext cx="2448273" cy="1353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6879" y="4951878"/>
            <a:ext cx="3384376" cy="2196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070057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77457E-6 L 1.21284 -0.0071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42" y="-37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6.93642E-7 L -1.30329 -0.01457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74" y="-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Администратор\Рабочий стол\2018-11-05-10-07-3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7" b="8029"/>
          <a:stretch/>
        </p:blipFill>
        <p:spPr bwMode="auto">
          <a:xfrm>
            <a:off x="0" y="0"/>
            <a:ext cx="9154565" cy="5760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717031"/>
            <a:ext cx="3314464" cy="1865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6802" y="188640"/>
            <a:ext cx="864096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150" dirty="0" smtClean="0">
                <a:ln w="11430"/>
                <a:solidFill>
                  <a:srgbClr val="F90707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Уважаемые дети!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150" dirty="0" smtClean="0">
                <a:ln w="11430"/>
                <a:solidFill>
                  <a:srgbClr val="F90707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Маша и Миша приехали в гости в город. И не знают как безопасно вести себя на улице. Помогите им выучить правила дорожного движения!</a:t>
            </a:r>
            <a:endParaRPr lang="ru-RU" sz="2400" b="1" spc="150" dirty="0">
              <a:ln w="11430"/>
              <a:solidFill>
                <a:srgbClr val="F90707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Times New Roman"/>
            </a:endParaRPr>
          </a:p>
          <a:p>
            <a:pPr lvl="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Times New Roman"/>
              </a:rPr>
              <a:t>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748" y="4365104"/>
            <a:ext cx="1295946" cy="1298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5478431"/>
            <a:ext cx="2448273" cy="1353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6879" y="4951878"/>
            <a:ext cx="3384376" cy="2196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17691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77457E-6 L 1.21284 -0.0071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42" y="-37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56647E-6 L -0.00017 0.1893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94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0.18936 L -0.00798 0.0004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945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6.93642E-7 L -1.30329 -0.01457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174" y="-7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63000">
              <a:srgbClr val="FFFF00"/>
            </a:gs>
            <a:gs pos="38000">
              <a:srgbClr val="FFFF00"/>
            </a:gs>
            <a:gs pos="100000">
              <a:srgbClr val="00B05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1"/>
          <p:cNvSpPr>
            <a:spLocks noChangeArrowheads="1"/>
          </p:cNvSpPr>
          <p:nvPr/>
        </p:nvSpPr>
        <p:spPr bwMode="auto">
          <a:xfrm>
            <a:off x="6819900" y="4291013"/>
            <a:ext cx="457200" cy="1828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362700" y="938213"/>
            <a:ext cx="1371600" cy="3352800"/>
          </a:xfrm>
          <a:prstGeom prst="rect">
            <a:avLst/>
          </a:prstGeom>
          <a:solidFill>
            <a:schemeClr val="tx1">
              <a:lumMod val="85000"/>
            </a:schemeClr>
          </a:solidFill>
          <a:ln w="57150" cmpd="thickThin">
            <a:solidFill>
              <a:schemeClr val="bg2">
                <a:lumMod val="75000"/>
                <a:lumOff val="25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661150" y="1171575"/>
            <a:ext cx="774700" cy="704850"/>
          </a:xfrm>
          <a:prstGeom prst="ellipse">
            <a:avLst/>
          </a:prstGeom>
          <a:solidFill>
            <a:srgbClr val="FF3300"/>
          </a:solidFill>
          <a:ln w="38100">
            <a:solidFill>
              <a:schemeClr val="bg2">
                <a:lumMod val="95000"/>
                <a:lumOff val="5000"/>
              </a:schemeClr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3300"/>
              </a:solidFill>
              <a:latin typeface="+mn-lt"/>
              <a:cs typeface="+mn-cs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661150" y="2112963"/>
            <a:ext cx="774700" cy="70485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bg2">
                <a:lumMod val="95000"/>
                <a:lumOff val="5000"/>
              </a:schemeClr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6661150" y="3111500"/>
            <a:ext cx="774700" cy="706438"/>
          </a:xfrm>
          <a:prstGeom prst="ellipse">
            <a:avLst/>
          </a:prstGeom>
          <a:solidFill>
            <a:srgbClr val="009900"/>
          </a:solidFill>
          <a:ln w="38100">
            <a:solidFill>
              <a:schemeClr val="bg2">
                <a:lumMod val="95000"/>
                <a:lumOff val="5000"/>
              </a:schemeClr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8439" name="Line 10"/>
          <p:cNvSpPr>
            <a:spLocks noChangeShapeType="1"/>
          </p:cNvSpPr>
          <p:nvPr/>
        </p:nvSpPr>
        <p:spPr bwMode="auto">
          <a:xfrm flipH="1">
            <a:off x="6515100" y="6119813"/>
            <a:ext cx="9906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0" name="Прямоугольник 9"/>
          <p:cNvSpPr>
            <a:spLocks noChangeArrowheads="1"/>
          </p:cNvSpPr>
          <p:nvPr/>
        </p:nvSpPr>
        <p:spPr bwMode="auto">
          <a:xfrm>
            <a:off x="107504" y="3284984"/>
            <a:ext cx="655364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Этот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</a:rPr>
              <a:t>свет - твой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первый друг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</a:rPr>
              <a:t>-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Деловито строгий.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Если он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</a:rPr>
              <a:t>зажегся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вдруг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</a:rPr>
              <a:t>-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/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Нет пути дороги.</a:t>
            </a:r>
          </a:p>
        </p:txBody>
      </p:sp>
      <p:sp>
        <p:nvSpPr>
          <p:cNvPr id="18442" name="TextBox 10"/>
          <p:cNvSpPr txBox="1">
            <a:spLocks noChangeArrowheads="1"/>
          </p:cNvSpPr>
          <p:nvPr/>
        </p:nvSpPr>
        <p:spPr bwMode="auto">
          <a:xfrm>
            <a:off x="323850" y="5640686"/>
            <a:ext cx="46801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</a:rPr>
              <a:t>(Какой свет? Нажми на него)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62" r="24744"/>
          <a:stretch/>
        </p:blipFill>
        <p:spPr bwMode="auto">
          <a:xfrm flipH="1">
            <a:off x="2304678" y="606051"/>
            <a:ext cx="2468860" cy="2678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0000"/>
            </a:gs>
            <a:gs pos="3000">
              <a:srgbClr val="FF0000"/>
            </a:gs>
            <a:gs pos="39000">
              <a:srgbClr val="FFFF00"/>
            </a:gs>
            <a:gs pos="63000">
              <a:srgbClr val="FFFF00"/>
            </a:gs>
            <a:gs pos="100000">
              <a:srgbClr val="00B050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6491288" y="4405313"/>
            <a:ext cx="457200" cy="1828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>
                  <a:lumMod val="95000"/>
                  <a:lumOff val="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034088" y="1052513"/>
            <a:ext cx="1371600" cy="3352800"/>
          </a:xfrm>
          <a:prstGeom prst="rect">
            <a:avLst/>
          </a:prstGeom>
          <a:solidFill>
            <a:srgbClr val="C0C0C0"/>
          </a:solidFill>
          <a:ln w="57150" cmpd="thickThin">
            <a:solidFill>
              <a:schemeClr val="bg2">
                <a:lumMod val="95000"/>
                <a:lumOff val="5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6332538" y="1284288"/>
            <a:ext cx="774700" cy="706437"/>
          </a:xfrm>
          <a:prstGeom prst="ellipse">
            <a:avLst/>
          </a:prstGeom>
          <a:solidFill>
            <a:srgbClr val="FF3300"/>
          </a:solidFill>
          <a:ln w="38100">
            <a:solidFill>
              <a:schemeClr val="bg2">
                <a:lumMod val="95000"/>
                <a:lumOff val="5000"/>
              </a:schemeClr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3300"/>
              </a:solidFill>
              <a:latin typeface="+mn-lt"/>
              <a:cs typeface="+mn-cs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6332538" y="2225675"/>
            <a:ext cx="774700" cy="706438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bg2">
                <a:lumMod val="95000"/>
                <a:lumOff val="5000"/>
              </a:schemeClr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6332538" y="3225800"/>
            <a:ext cx="774700" cy="704850"/>
          </a:xfrm>
          <a:prstGeom prst="ellipse">
            <a:avLst/>
          </a:prstGeom>
          <a:solidFill>
            <a:srgbClr val="009900"/>
          </a:solidFill>
          <a:ln w="38100">
            <a:solidFill>
              <a:schemeClr val="bg2">
                <a:lumMod val="95000"/>
                <a:lumOff val="5000"/>
              </a:schemeClr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19463" name="Line 10"/>
          <p:cNvSpPr>
            <a:spLocks noChangeShapeType="1"/>
          </p:cNvSpPr>
          <p:nvPr/>
        </p:nvSpPr>
        <p:spPr bwMode="auto">
          <a:xfrm flipH="1">
            <a:off x="6224588" y="6234113"/>
            <a:ext cx="9906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9464" name="Прямоугольник 9"/>
          <p:cNvSpPr>
            <a:spLocks noChangeArrowheads="1"/>
          </p:cNvSpPr>
          <p:nvPr/>
        </p:nvSpPr>
        <p:spPr bwMode="auto">
          <a:xfrm>
            <a:off x="179512" y="3578225"/>
            <a:ext cx="575945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Этот</a:t>
            </a:r>
            <a:r>
              <a:rPr lang="ru-RU" sz="32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свет — твой друг второй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Даёт совет толковый: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Стой! Внимание утрой!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Жди сигналов новых!</a:t>
            </a:r>
          </a:p>
        </p:txBody>
      </p:sp>
      <p:sp>
        <p:nvSpPr>
          <p:cNvPr id="19466" name="TextBox 11"/>
          <p:cNvSpPr txBox="1">
            <a:spLocks noChangeArrowheads="1"/>
          </p:cNvSpPr>
          <p:nvPr/>
        </p:nvSpPr>
        <p:spPr bwMode="auto">
          <a:xfrm>
            <a:off x="274638" y="5761186"/>
            <a:ext cx="46085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90707"/>
                </a:solidFill>
                <a:latin typeface="Times New Roman" pitchFamily="18" charset="0"/>
              </a:rPr>
              <a:t>(Какой свет? Нажми на него)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030" y="649286"/>
            <a:ext cx="2468563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50000"/>
            </a:gs>
            <a:gs pos="42000">
              <a:srgbClr val="FFFF3B"/>
            </a:gs>
            <a:gs pos="63000">
              <a:srgbClr val="FFFF00"/>
            </a:gs>
            <a:gs pos="100000">
              <a:srgbClr val="00B050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9"/>
          <p:cNvSpPr>
            <a:spLocks noChangeArrowheads="1"/>
          </p:cNvSpPr>
          <p:nvPr/>
        </p:nvSpPr>
        <p:spPr bwMode="auto">
          <a:xfrm>
            <a:off x="539750" y="634206"/>
            <a:ext cx="51784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Третий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друг тебе мигнул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Своим надежным</a:t>
            </a:r>
            <a:r>
              <a:rPr lang="ru-RU" sz="3200" b="1" dirty="0">
                <a:solidFill>
                  <a:srgbClr val="009900"/>
                </a:solidFill>
                <a:latin typeface="Times New Roman" pitchFamily="18" charset="0"/>
              </a:rPr>
              <a:t> </a:t>
            </a: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светом: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Проходи! Угрозы нет!</a:t>
            </a:r>
            <a:b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</a:rPr>
              <a:t>Я уверен в этом!</a:t>
            </a: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6497638" y="4433888"/>
            <a:ext cx="457200" cy="1828800"/>
          </a:xfrm>
          <a:prstGeom prst="rect">
            <a:avLst/>
          </a:prstGeom>
          <a:solidFill>
            <a:schemeClr val="bg2">
              <a:lumMod val="85000"/>
              <a:lumOff val="1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040438" y="1081088"/>
            <a:ext cx="1371600" cy="3352800"/>
          </a:xfrm>
          <a:prstGeom prst="rect">
            <a:avLst/>
          </a:prstGeom>
          <a:solidFill>
            <a:srgbClr val="C0C0C0"/>
          </a:solidFill>
          <a:ln w="57150" cmpd="thickThin">
            <a:solidFill>
              <a:schemeClr val="bg2">
                <a:lumMod val="85000"/>
                <a:lumOff val="15000"/>
              </a:schemeClr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6337300" y="1312863"/>
            <a:ext cx="776288" cy="704850"/>
          </a:xfrm>
          <a:prstGeom prst="ellipse">
            <a:avLst/>
          </a:prstGeom>
          <a:solidFill>
            <a:srgbClr val="FF330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0487" name="Oval 7"/>
          <p:cNvSpPr>
            <a:spLocks noChangeArrowheads="1"/>
          </p:cNvSpPr>
          <p:nvPr/>
        </p:nvSpPr>
        <p:spPr bwMode="auto">
          <a:xfrm>
            <a:off x="6337300" y="2254250"/>
            <a:ext cx="776288" cy="704850"/>
          </a:xfrm>
          <a:prstGeom prst="ellipse">
            <a:avLst/>
          </a:prstGeom>
          <a:solidFill>
            <a:srgbClr val="FFFF0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6337300" y="3252788"/>
            <a:ext cx="776288" cy="706437"/>
          </a:xfrm>
          <a:prstGeom prst="ellipse">
            <a:avLst/>
          </a:prstGeom>
          <a:solidFill>
            <a:srgbClr val="009900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20489" name="Line 10"/>
          <p:cNvSpPr>
            <a:spLocks noChangeShapeType="1"/>
          </p:cNvSpPr>
          <p:nvPr/>
        </p:nvSpPr>
        <p:spPr bwMode="auto">
          <a:xfrm flipH="1">
            <a:off x="6230938" y="6289675"/>
            <a:ext cx="9906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490" name="TextBox 11"/>
          <p:cNvSpPr txBox="1">
            <a:spLocks noChangeArrowheads="1"/>
          </p:cNvSpPr>
          <p:nvPr/>
        </p:nvSpPr>
        <p:spPr bwMode="auto">
          <a:xfrm>
            <a:off x="539750" y="2901950"/>
            <a:ext cx="46085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90707"/>
                </a:solidFill>
                <a:latin typeface="Times New Roman" pitchFamily="18" charset="0"/>
              </a:rPr>
              <a:t>(Какой свет? Нажми на него)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822" y="3132931"/>
            <a:ext cx="3312368" cy="3319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Группа 3"/>
          <p:cNvGrpSpPr>
            <a:grpSpLocks/>
          </p:cNvGrpSpPr>
          <p:nvPr/>
        </p:nvGrpSpPr>
        <p:grpSpPr bwMode="auto">
          <a:xfrm>
            <a:off x="4859338" y="2636838"/>
            <a:ext cx="3738562" cy="3935412"/>
            <a:chOff x="2813515" y="1772816"/>
            <a:chExt cx="3509126" cy="455581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815005" y="4729774"/>
              <a:ext cx="3507636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815005" y="5733192"/>
              <a:ext cx="3507636" cy="59543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2815005" y="1772816"/>
              <a:ext cx="3500186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813515" y="2781747"/>
              <a:ext cx="3501676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15005" y="3713492"/>
              <a:ext cx="3507636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6125" y="115888"/>
            <a:ext cx="2052638" cy="20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46063" y="2605088"/>
            <a:ext cx="60547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На асфальт  встаю ногой,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F907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Красный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 мне кричит: </a:t>
            </a:r>
            <a:r>
              <a:rPr lang="ru-RU" sz="2400" b="1" dirty="0" smtClean="0">
                <a:solidFill>
                  <a:srgbClr val="F907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«Постой!»</a:t>
            </a:r>
            <a:r>
              <a:rPr lang="ru-RU" sz="2400" b="1" dirty="0">
                <a:solidFill>
                  <a:srgbClr val="F907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>
                <a:solidFill>
                  <a:srgbClr val="F907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Видишь мой запретный цвет? 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На него дороги нет!"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46063" y="2374246"/>
            <a:ext cx="439102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Подскажи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  <a:t>Маше,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что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  <a:t>ей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нужно сделать в этой ситуации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  <a:t>?</a:t>
            </a:r>
          </a:p>
          <a:p>
            <a:r>
              <a:rPr lang="ru-RU" sz="2400" b="1" i="1" dirty="0" smtClean="0">
                <a:solidFill>
                  <a:srgbClr val="F90707"/>
                </a:solidFill>
                <a:latin typeface="Times New Roman" pitchFamily="18" charset="0"/>
              </a:rPr>
              <a:t>(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Нажми на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Машу и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узнай правильный ответ)</a:t>
            </a: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697232"/>
            <a:ext cx="1585913" cy="190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4155131" y="3214657"/>
            <a:ext cx="4168179" cy="2701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7.40741E-7 L -3.88889E-6 -0.10833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17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path" presetSubtype="0" repeatCount="indefinite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396 0.12384 L 1.38264 0.11342 " pathEditMode="relative" rAng="0" ptsTypes="AA">
                                      <p:cBhvr>
                                        <p:cTn id="40" dur="51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330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Группа 5"/>
          <p:cNvGrpSpPr>
            <a:grpSpLocks/>
          </p:cNvGrpSpPr>
          <p:nvPr/>
        </p:nvGrpSpPr>
        <p:grpSpPr bwMode="auto">
          <a:xfrm>
            <a:off x="539750" y="2400300"/>
            <a:ext cx="3508375" cy="3889375"/>
            <a:chOff x="2813515" y="1772816"/>
            <a:chExt cx="3509126" cy="4555811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815103" y="4729444"/>
              <a:ext cx="3507538" cy="5838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815103" y="5733582"/>
              <a:ext cx="3507538" cy="59504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15103" y="1772816"/>
              <a:ext cx="3501186" cy="5838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813515" y="2780673"/>
              <a:ext cx="3502775" cy="5838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815103" y="3712290"/>
              <a:ext cx="3507538" cy="58574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7100" y="333375"/>
            <a:ext cx="1851025" cy="184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427538" y="660400"/>
            <a:ext cx="45720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Вот, </a:t>
            </a:r>
            <a:r>
              <a:rPr lang="ru-RU" sz="2400" b="1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зелёный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 замигал,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Путь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– </a:t>
            </a:r>
            <a:r>
              <a:rPr lang="ru-RU" sz="2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«свободен»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</a:rPr>
              <a:t>,</a:t>
            </a:r>
            <a:r>
              <a:rPr lang="ru-RU" sz="2400" b="1" dirty="0" smtClean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указал.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Человечек в том глазке,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Переход открыл он мне.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284663" y="3089275"/>
            <a:ext cx="4572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Подскажи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  <a:t>Маше,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что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  <a:t>ей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нужно сделать в этой ситуации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  <a:t>? </a:t>
            </a:r>
            <a:r>
              <a:rPr lang="ru-RU" sz="2400" b="1" i="1" dirty="0" smtClean="0">
                <a:solidFill>
                  <a:srgbClr val="F90707"/>
                </a:solidFill>
                <a:latin typeface="Times New Roman" pitchFamily="18" charset="0"/>
              </a:rPr>
              <a:t>(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Нажми на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Машу и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узнай правильный ответ)</a:t>
            </a: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70" y="511269"/>
            <a:ext cx="1551712" cy="18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24528" y="3260725"/>
            <a:ext cx="2760663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85185E-6 L -0.00278 0.94028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47014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07407E-6 L -0.50521 0.0078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0" y="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9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Группа 12"/>
          <p:cNvGrpSpPr>
            <a:grpSpLocks/>
          </p:cNvGrpSpPr>
          <p:nvPr/>
        </p:nvGrpSpPr>
        <p:grpSpPr bwMode="auto">
          <a:xfrm>
            <a:off x="4356100" y="115888"/>
            <a:ext cx="52388" cy="6553200"/>
            <a:chOff x="4355974" y="116632"/>
            <a:chExt cx="51871" cy="6552728"/>
          </a:xfrm>
        </p:grpSpPr>
        <p:sp>
          <p:nvSpPr>
            <p:cNvPr id="4" name="Блок-схема: процесс 3"/>
            <p:cNvSpPr/>
            <p:nvPr/>
          </p:nvSpPr>
          <p:spPr>
            <a:xfrm flipH="1">
              <a:off x="4355974" y="116632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Блок-схема: процесс 4"/>
            <p:cNvSpPr/>
            <p:nvPr/>
          </p:nvSpPr>
          <p:spPr>
            <a:xfrm flipH="1">
              <a:off x="4355974" y="900801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Блок-схема: процесс 5"/>
            <p:cNvSpPr/>
            <p:nvPr/>
          </p:nvSpPr>
          <p:spPr>
            <a:xfrm flipH="1">
              <a:off x="4355974" y="1646872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Блок-схема: процесс 6"/>
            <p:cNvSpPr/>
            <p:nvPr/>
          </p:nvSpPr>
          <p:spPr>
            <a:xfrm flipH="1">
              <a:off x="4355974" y="2421516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Блок-схема: процесс 7"/>
            <p:cNvSpPr/>
            <p:nvPr/>
          </p:nvSpPr>
          <p:spPr>
            <a:xfrm flipH="1">
              <a:off x="4357546" y="3140601"/>
              <a:ext cx="45583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Блок-схема: процесс 8"/>
            <p:cNvSpPr/>
            <p:nvPr/>
          </p:nvSpPr>
          <p:spPr>
            <a:xfrm flipH="1">
              <a:off x="4360690" y="3861274"/>
              <a:ext cx="45583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0" name="Блок-схема: процесс 9"/>
            <p:cNvSpPr/>
            <p:nvPr/>
          </p:nvSpPr>
          <p:spPr>
            <a:xfrm flipH="1">
              <a:off x="4360690" y="4653380"/>
              <a:ext cx="45583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Блок-схема: процесс 10"/>
            <p:cNvSpPr/>
            <p:nvPr/>
          </p:nvSpPr>
          <p:spPr>
            <a:xfrm flipH="1">
              <a:off x="4357546" y="5372465"/>
              <a:ext cx="45583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Блок-схема: процесс 11"/>
            <p:cNvSpPr/>
            <p:nvPr/>
          </p:nvSpPr>
          <p:spPr>
            <a:xfrm flipH="1">
              <a:off x="4362261" y="6093139"/>
              <a:ext cx="45584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3554" name="Группа 13"/>
          <p:cNvGrpSpPr>
            <a:grpSpLocks/>
          </p:cNvGrpSpPr>
          <p:nvPr/>
        </p:nvGrpSpPr>
        <p:grpSpPr bwMode="auto">
          <a:xfrm rot="5400000">
            <a:off x="350837" y="1527176"/>
            <a:ext cx="3736975" cy="3937000"/>
            <a:chOff x="2813515" y="1772816"/>
            <a:chExt cx="3509126" cy="4555811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15005" y="4730419"/>
              <a:ext cx="3507636" cy="58600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815005" y="5733432"/>
              <a:ext cx="3507636" cy="59519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2815004" y="1772815"/>
              <a:ext cx="3500182" cy="5841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2813515" y="2781339"/>
              <a:ext cx="3501672" cy="5841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2815004" y="3712709"/>
              <a:ext cx="3507636" cy="58417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3555" name="Группа 19"/>
          <p:cNvGrpSpPr>
            <a:grpSpLocks/>
          </p:cNvGrpSpPr>
          <p:nvPr/>
        </p:nvGrpSpPr>
        <p:grpSpPr bwMode="auto">
          <a:xfrm rot="5400000">
            <a:off x="4710226" y="1501775"/>
            <a:ext cx="3738563" cy="3935412"/>
            <a:chOff x="2813515" y="1772816"/>
            <a:chExt cx="3509126" cy="4555811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2815005" y="4727936"/>
              <a:ext cx="3507635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2815006" y="5731355"/>
              <a:ext cx="3507635" cy="59543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2815005" y="1770977"/>
              <a:ext cx="3500185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2813515" y="2779909"/>
              <a:ext cx="3501675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815005" y="3711654"/>
              <a:ext cx="3507635" cy="5844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7" name="Стрелка вверх 26"/>
          <p:cNvSpPr/>
          <p:nvPr/>
        </p:nvSpPr>
        <p:spPr>
          <a:xfrm>
            <a:off x="2072389" y="268355"/>
            <a:ext cx="373280" cy="1033264"/>
          </a:xfrm>
          <a:prstGeom prst="upArrow">
            <a:avLst/>
          </a:prstGeom>
          <a:solidFill>
            <a:srgbClr val="FF0000"/>
          </a:solidFill>
          <a:scene3d>
            <a:camera prst="orthographicFront"/>
            <a:lightRig rig="chilly" dir="t"/>
          </a:scene3d>
          <a:sp3d contourW="6350" prstMaterial="plastic">
            <a:bevelT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28" name="Стрелка вверх 27"/>
          <p:cNvSpPr/>
          <p:nvPr/>
        </p:nvSpPr>
        <p:spPr>
          <a:xfrm rot="10800000">
            <a:off x="6392869" y="5576664"/>
            <a:ext cx="373280" cy="1033264"/>
          </a:xfrm>
          <a:prstGeom prst="upArrow">
            <a:avLst/>
          </a:prstGeom>
          <a:solidFill>
            <a:srgbClr val="FF0000"/>
          </a:solidFill>
          <a:scene3d>
            <a:camera prst="orthographicFront"/>
            <a:lightRig rig="chilly" dir="t"/>
          </a:scene3d>
          <a:sp3d contourW="6350" prstMaterial="plastic">
            <a:bevelT w="0" h="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2006599" y="2243225"/>
            <a:ext cx="4978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Что необходимо сделать, когда будешь переходить проезжую часть по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  <a:t>зебре?</a:t>
            </a: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(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Нажми на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Мишу и Машу,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чтобы проверить свой ответ)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9" r="23228"/>
          <a:stretch/>
        </p:blipFill>
        <p:spPr bwMode="auto">
          <a:xfrm>
            <a:off x="-224088" y="2049859"/>
            <a:ext cx="2186248" cy="2180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004" y="2127137"/>
            <a:ext cx="4840287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25434E-6 L 0.40052 0.00208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17" y="9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0052 0.00208 L 1.01476 0.00208 " pathEditMode="relative" rAng="0" ptsTypes="AA">
                                      <p:cBhvr>
                                        <p:cTn id="44" dur="225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71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276225"/>
            <a:ext cx="862013" cy="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4463" y="5613400"/>
            <a:ext cx="93345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79" name="Группа 8"/>
          <p:cNvGrpSpPr>
            <a:grpSpLocks/>
          </p:cNvGrpSpPr>
          <p:nvPr/>
        </p:nvGrpSpPr>
        <p:grpSpPr bwMode="auto">
          <a:xfrm>
            <a:off x="4356100" y="115888"/>
            <a:ext cx="52388" cy="6553200"/>
            <a:chOff x="4355974" y="116632"/>
            <a:chExt cx="51871" cy="6552728"/>
          </a:xfrm>
        </p:grpSpPr>
        <p:sp>
          <p:nvSpPr>
            <p:cNvPr id="10" name="Блок-схема: процесс 9"/>
            <p:cNvSpPr/>
            <p:nvPr/>
          </p:nvSpPr>
          <p:spPr>
            <a:xfrm flipH="1">
              <a:off x="4355974" y="116632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Блок-схема: процесс 10"/>
            <p:cNvSpPr/>
            <p:nvPr/>
          </p:nvSpPr>
          <p:spPr>
            <a:xfrm flipH="1">
              <a:off x="4355974" y="900801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2" name="Блок-схема: процесс 11"/>
            <p:cNvSpPr/>
            <p:nvPr/>
          </p:nvSpPr>
          <p:spPr>
            <a:xfrm flipH="1">
              <a:off x="4355974" y="1646872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3" name="Блок-схема: процесс 12"/>
            <p:cNvSpPr/>
            <p:nvPr/>
          </p:nvSpPr>
          <p:spPr>
            <a:xfrm flipH="1">
              <a:off x="4355974" y="2421516"/>
              <a:ext cx="45584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Блок-схема: процесс 13"/>
            <p:cNvSpPr/>
            <p:nvPr/>
          </p:nvSpPr>
          <p:spPr>
            <a:xfrm flipH="1">
              <a:off x="4357546" y="3140601"/>
              <a:ext cx="45583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Блок-схема: процесс 14"/>
            <p:cNvSpPr/>
            <p:nvPr/>
          </p:nvSpPr>
          <p:spPr>
            <a:xfrm flipH="1">
              <a:off x="4360690" y="3861274"/>
              <a:ext cx="45583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6" name="Блок-схема: процесс 15"/>
            <p:cNvSpPr/>
            <p:nvPr/>
          </p:nvSpPr>
          <p:spPr>
            <a:xfrm flipH="1">
              <a:off x="4360690" y="4653380"/>
              <a:ext cx="45583" cy="576220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Блок-схема: процесс 16"/>
            <p:cNvSpPr/>
            <p:nvPr/>
          </p:nvSpPr>
          <p:spPr>
            <a:xfrm flipH="1">
              <a:off x="4357546" y="5372465"/>
              <a:ext cx="45583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Блок-схема: процесс 17"/>
            <p:cNvSpPr/>
            <p:nvPr/>
          </p:nvSpPr>
          <p:spPr>
            <a:xfrm flipH="1">
              <a:off x="4362261" y="6093139"/>
              <a:ext cx="45584" cy="576221"/>
            </a:xfrm>
            <a:prstGeom prst="flowChart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2124075" y="0"/>
            <a:ext cx="7143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588125" y="-3175"/>
            <a:ext cx="71438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8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5097463"/>
            <a:ext cx="1512887" cy="137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83" name="Группа 23"/>
          <p:cNvGrpSpPr>
            <a:grpSpLocks/>
          </p:cNvGrpSpPr>
          <p:nvPr/>
        </p:nvGrpSpPr>
        <p:grpSpPr bwMode="auto">
          <a:xfrm rot="10800000">
            <a:off x="7054850" y="522288"/>
            <a:ext cx="1447800" cy="1333500"/>
            <a:chOff x="1143000" y="5105400"/>
            <a:chExt cx="1600200" cy="1752600"/>
          </a:xfrm>
        </p:grpSpPr>
        <p:sp>
          <p:nvSpPr>
            <p:cNvPr id="25" name="Rectangle 41"/>
            <p:cNvSpPr>
              <a:spLocks noChangeArrowheads="1"/>
            </p:cNvSpPr>
            <p:nvPr/>
          </p:nvSpPr>
          <p:spPr bwMode="auto">
            <a:xfrm>
              <a:off x="1143000" y="5105400"/>
              <a:ext cx="1600200" cy="1752600"/>
            </a:xfrm>
            <a:prstGeom prst="rect">
              <a:avLst/>
            </a:prstGeom>
            <a:solidFill>
              <a:srgbClr val="FFC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6" name="AutoShape 43"/>
            <p:cNvSpPr>
              <a:spLocks noChangeArrowheads="1"/>
            </p:cNvSpPr>
            <p:nvPr/>
          </p:nvSpPr>
          <p:spPr bwMode="auto">
            <a:xfrm>
              <a:off x="1143000" y="5105400"/>
              <a:ext cx="1600200" cy="838744"/>
            </a:xfrm>
            <a:custGeom>
              <a:avLst/>
              <a:gdLst>
                <a:gd name="T0" fmla="*/ 1400175 w 21600"/>
                <a:gd name="T1" fmla="*/ 419100 h 21600"/>
                <a:gd name="T2" fmla="*/ 800100 w 21600"/>
                <a:gd name="T3" fmla="*/ 838200 h 21600"/>
                <a:gd name="T4" fmla="*/ 200025 w 21600"/>
                <a:gd name="T5" fmla="*/ 419100 h 21600"/>
                <a:gd name="T6" fmla="*/ 80010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00 w 21600"/>
                <a:gd name="T13" fmla="*/ 4500 h 21600"/>
                <a:gd name="T14" fmla="*/ 17100 w 21600"/>
                <a:gd name="T15" fmla="*/ 171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7" name="Line 44"/>
            <p:cNvSpPr>
              <a:spLocks noChangeShapeType="1"/>
            </p:cNvSpPr>
            <p:nvPr/>
          </p:nvSpPr>
          <p:spPr bwMode="auto">
            <a:xfrm>
              <a:off x="1144754" y="5257710"/>
              <a:ext cx="152475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8" name="Line 45"/>
            <p:cNvSpPr>
              <a:spLocks noChangeShapeType="1"/>
            </p:cNvSpPr>
            <p:nvPr/>
          </p:nvSpPr>
          <p:spPr bwMode="auto">
            <a:xfrm>
              <a:off x="1295650" y="5410019"/>
              <a:ext cx="12948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29" name="Line 46"/>
            <p:cNvSpPr>
              <a:spLocks noChangeShapeType="1"/>
            </p:cNvSpPr>
            <p:nvPr/>
          </p:nvSpPr>
          <p:spPr bwMode="auto">
            <a:xfrm>
              <a:off x="1371099" y="5562329"/>
              <a:ext cx="114400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0" name="Line 47"/>
            <p:cNvSpPr>
              <a:spLocks noChangeShapeType="1"/>
            </p:cNvSpPr>
            <p:nvPr/>
          </p:nvSpPr>
          <p:spPr bwMode="auto">
            <a:xfrm>
              <a:off x="1448301" y="5714637"/>
              <a:ext cx="98959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1" name="Line 57"/>
            <p:cNvSpPr>
              <a:spLocks noChangeShapeType="1"/>
            </p:cNvSpPr>
            <p:nvPr/>
          </p:nvSpPr>
          <p:spPr bwMode="auto">
            <a:xfrm flipV="1">
              <a:off x="1144754" y="5944144"/>
              <a:ext cx="380750" cy="9138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2" name="Line 58"/>
            <p:cNvSpPr>
              <a:spLocks noChangeShapeType="1"/>
            </p:cNvSpPr>
            <p:nvPr/>
          </p:nvSpPr>
          <p:spPr bwMode="auto">
            <a:xfrm>
              <a:off x="2364205" y="5944144"/>
              <a:ext cx="380749" cy="9138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195513" y="2553721"/>
            <a:ext cx="45720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Вот подземный переход,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Он нас к цели доведет,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По ступенькам ты спускайся,</a:t>
            </a:r>
            <a:b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</a:rPr>
              <a:t>И нисколько не пугайся.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343150" y="2561092"/>
            <a:ext cx="411797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Что поможет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</a:rPr>
              <a:t>Мише перейти </a:t>
            </a:r>
            <a:r>
              <a:rPr lang="ru-RU" sz="2400" b="1" i="1" dirty="0">
                <a:solidFill>
                  <a:schemeClr val="bg1"/>
                </a:solidFill>
                <a:latin typeface="Times New Roman" pitchFamily="18" charset="0"/>
              </a:rPr>
              <a:t>дорогу? </a:t>
            </a:r>
            <a:endParaRPr lang="ru-RU" sz="2400" b="1" i="1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Нажми на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</a:rPr>
              <a:t>Мишу,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</a:rPr>
              <a:t>и ты увидишь правильный ответ)</a:t>
            </a:r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90" r="26342"/>
          <a:stretch/>
        </p:blipFill>
        <p:spPr bwMode="auto">
          <a:xfrm>
            <a:off x="398691" y="2515281"/>
            <a:ext cx="1567542" cy="1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31" r="28019"/>
          <a:stretch/>
        </p:blipFill>
        <p:spPr bwMode="auto">
          <a:xfrm>
            <a:off x="7042150" y="276225"/>
            <a:ext cx="1579336" cy="1865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8624 L 0.00834 1.01619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" y="5512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57 0.12763 L -0.05157 -0.99584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6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2608</TotalTime>
  <Words>287</Words>
  <Application>Microsoft Office PowerPoint</Application>
  <PresentationFormat>Экран (4:3)</PresentationFormat>
  <Paragraphs>45</Paragraphs>
  <Slides>15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ВЕРЕМЕЙ ИРИНА ВЛАДИМИРОВНА</dc:creator>
  <cp:lastModifiedBy>WORK</cp:lastModifiedBy>
  <cp:revision>169</cp:revision>
  <dcterms:created xsi:type="dcterms:W3CDTF">2013-01-27T13:42:04Z</dcterms:created>
  <dcterms:modified xsi:type="dcterms:W3CDTF">2019-10-28T14:10:24Z</dcterms:modified>
</cp:coreProperties>
</file>