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6" r:id="rId2"/>
    <p:sldId id="265" r:id="rId3"/>
    <p:sldId id="257" r:id="rId4"/>
    <p:sldId id="258" r:id="rId5"/>
    <p:sldId id="259" r:id="rId6"/>
    <p:sldId id="260" r:id="rId7"/>
    <p:sldId id="261" r:id="rId8"/>
    <p:sldId id="268" r:id="rId9"/>
    <p:sldId id="267" r:id="rId10"/>
    <p:sldId id="270" r:id="rId11"/>
    <p:sldId id="269" r:id="rId12"/>
    <p:sldId id="264" r:id="rId13"/>
  </p:sldIdLst>
  <p:sldSz cx="9144000" cy="6858000" type="screen4x3"/>
  <p:notesSz cx="6888163" cy="100203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3654D"/>
    <a:srgbClr val="B9946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26" autoAdjust="0"/>
    <p:restoredTop sz="94660"/>
  </p:normalViewPr>
  <p:slideViewPr>
    <p:cSldViewPr>
      <p:cViewPr>
        <p:scale>
          <a:sx n="71" d="100"/>
          <a:sy n="71" d="100"/>
        </p:scale>
        <p:origin x="-1362" y="-22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4870" cy="501015"/>
          </a:xfrm>
          <a:prstGeom prst="rect">
            <a:avLst/>
          </a:prstGeom>
        </p:spPr>
        <p:txBody>
          <a:bodyPr vert="horz" lIns="92556" tIns="46278" rIns="92556" bIns="46278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901699" y="0"/>
            <a:ext cx="2984870" cy="501015"/>
          </a:xfrm>
          <a:prstGeom prst="rect">
            <a:avLst/>
          </a:prstGeom>
        </p:spPr>
        <p:txBody>
          <a:bodyPr vert="horz" lIns="92556" tIns="46278" rIns="92556" bIns="46278" rtlCol="0"/>
          <a:lstStyle>
            <a:lvl1pPr algn="r">
              <a:defRPr sz="1200"/>
            </a:lvl1pPr>
          </a:lstStyle>
          <a:p>
            <a:fld id="{513195E0-2125-45BC-BF1A-B0D30F6FD191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517546"/>
            <a:ext cx="2984870" cy="501015"/>
          </a:xfrm>
          <a:prstGeom prst="rect">
            <a:avLst/>
          </a:prstGeom>
        </p:spPr>
        <p:txBody>
          <a:bodyPr vert="horz" lIns="92556" tIns="46278" rIns="92556" bIns="46278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901699" y="9517546"/>
            <a:ext cx="2984870" cy="501015"/>
          </a:xfrm>
          <a:prstGeom prst="rect">
            <a:avLst/>
          </a:prstGeom>
        </p:spPr>
        <p:txBody>
          <a:bodyPr vert="horz" lIns="92556" tIns="46278" rIns="92556" bIns="46278" rtlCol="0" anchor="b"/>
          <a:lstStyle>
            <a:lvl1pPr algn="r">
              <a:defRPr sz="1200"/>
            </a:lvl1pPr>
          </a:lstStyle>
          <a:p>
            <a:fld id="{72920429-DDFB-4BE1-8835-FDB598EA70A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75224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84870" cy="501015"/>
          </a:xfrm>
          <a:prstGeom prst="rect">
            <a:avLst/>
          </a:prstGeom>
        </p:spPr>
        <p:txBody>
          <a:bodyPr vert="horz" lIns="92556" tIns="46278" rIns="92556" bIns="46278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901699" y="0"/>
            <a:ext cx="2984870" cy="501015"/>
          </a:xfrm>
          <a:prstGeom prst="rect">
            <a:avLst/>
          </a:prstGeom>
        </p:spPr>
        <p:txBody>
          <a:bodyPr vert="horz" lIns="92556" tIns="46278" rIns="92556" bIns="46278" rtlCol="0"/>
          <a:lstStyle>
            <a:lvl1pPr algn="r">
              <a:defRPr sz="1200"/>
            </a:lvl1pPr>
          </a:lstStyle>
          <a:p>
            <a:fld id="{174E3A9B-8442-4A73-AAA3-4571E5F085D3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39800" y="752475"/>
            <a:ext cx="5008563" cy="37560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556" tIns="46278" rIns="92556" bIns="46278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8817" y="4759643"/>
            <a:ext cx="5510530" cy="4509135"/>
          </a:xfrm>
          <a:prstGeom prst="rect">
            <a:avLst/>
          </a:prstGeom>
        </p:spPr>
        <p:txBody>
          <a:bodyPr vert="horz" lIns="92556" tIns="46278" rIns="92556" bIns="46278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517546"/>
            <a:ext cx="2984870" cy="501015"/>
          </a:xfrm>
          <a:prstGeom prst="rect">
            <a:avLst/>
          </a:prstGeom>
        </p:spPr>
        <p:txBody>
          <a:bodyPr vert="horz" lIns="92556" tIns="46278" rIns="92556" bIns="46278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901699" y="9517546"/>
            <a:ext cx="2984870" cy="501015"/>
          </a:xfrm>
          <a:prstGeom prst="rect">
            <a:avLst/>
          </a:prstGeom>
        </p:spPr>
        <p:txBody>
          <a:bodyPr vert="horz" lIns="92556" tIns="46278" rIns="92556" bIns="46278" rtlCol="0" anchor="b"/>
          <a:lstStyle>
            <a:lvl1pPr algn="r">
              <a:defRPr sz="1200"/>
            </a:lvl1pPr>
          </a:lstStyle>
          <a:p>
            <a:fld id="{8A97E4DE-2017-4CC6-9FC0-BD4772508F4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62285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4E148-3FEF-4C13-A9BE-60F24F66F104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80569-90D2-40F5-BC22-AFE14C592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37676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4E148-3FEF-4C13-A9BE-60F24F66F104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80569-90D2-40F5-BC22-AFE14C592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95929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4E148-3FEF-4C13-A9BE-60F24F66F104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80569-90D2-40F5-BC22-AFE14C592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931582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4E148-3FEF-4C13-A9BE-60F24F66F104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80569-90D2-40F5-BC22-AFE14C592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02585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4E148-3FEF-4C13-A9BE-60F24F66F104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80569-90D2-40F5-BC22-AFE14C592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8184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4E148-3FEF-4C13-A9BE-60F24F66F104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80569-90D2-40F5-BC22-AFE14C592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84342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4E148-3FEF-4C13-A9BE-60F24F66F104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80569-90D2-40F5-BC22-AFE14C592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44795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4E148-3FEF-4C13-A9BE-60F24F66F104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80569-90D2-40F5-BC22-AFE14C592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4988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4E148-3FEF-4C13-A9BE-60F24F66F104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80569-90D2-40F5-BC22-AFE14C592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66040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4E148-3FEF-4C13-A9BE-60F24F66F104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80569-90D2-40F5-BC22-AFE14C592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62280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E4E148-3FEF-4C13-A9BE-60F24F66F104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380569-90D2-40F5-BC22-AFE14C592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4104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E4E148-3FEF-4C13-A9BE-60F24F66F104}" type="datetimeFigureOut">
              <a:rPr lang="ru-RU" smtClean="0"/>
              <a:t>23.04.2026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380569-90D2-40F5-BC22-AFE14C59232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8159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9347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79512" y="188640"/>
            <a:ext cx="84249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ГОСУДАРСТВЕННОЕ БЮДЖЕТНОЕ ОБЩЕОБРАЗОВАТЕЛЬНОЕ УЧРЕЖДЕНИЕ</a:t>
            </a:r>
            <a:b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«ШКОЛА №5 ГОРОДСКОГО ОКРУГА ДЕБАЛЬЦЕВО»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63662" y="1556792"/>
            <a:ext cx="6275629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ИНДИВИДУАЛЬНЫЙ ПРОЕКТ</a:t>
            </a:r>
          </a:p>
          <a:p>
            <a:pPr algn="ctr"/>
            <a:r>
              <a:rPr lang="ru-RU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</a:t>
            </a:r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тему </a:t>
            </a:r>
          </a:p>
          <a:p>
            <a:pPr algn="ctr"/>
            <a:r>
              <a:rPr lang="ru-RU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«Химия вокруг нас»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83052" y="3431172"/>
            <a:ext cx="4115487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Работу выполнила:</a:t>
            </a:r>
          </a:p>
          <a:p>
            <a:pPr algn="r"/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Резникова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Арина Юрьевна</a:t>
            </a:r>
          </a:p>
          <a:p>
            <a:pPr algn="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Ученица 10-А класса</a:t>
            </a:r>
          </a:p>
          <a:p>
            <a:pPr algn="r"/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Руководитель:</a:t>
            </a:r>
          </a:p>
          <a:p>
            <a:pPr algn="r"/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Стратилатова Юлия Александров</a:t>
            </a:r>
            <a:r>
              <a:rPr lang="ru-RU" sz="2000" dirty="0" smtClean="0"/>
              <a:t>на</a:t>
            </a:r>
            <a:endParaRPr lang="ru-RU" sz="2000" dirty="0"/>
          </a:p>
        </p:txBody>
      </p:sp>
      <p:sp>
        <p:nvSpPr>
          <p:cNvPr id="9" name="TextBox 8"/>
          <p:cNvSpPr txBox="1"/>
          <p:nvPr/>
        </p:nvSpPr>
        <p:spPr>
          <a:xfrm>
            <a:off x="3656826" y="6021288"/>
            <a:ext cx="18893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Дебальцево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2025-2026 уч. год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0649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9552" y="1844824"/>
            <a:ext cx="8744996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Актуальность: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Понимание химических процессов в повседневной жизни.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Образовательная ценность.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Демонстрация связи науки с реальностью.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24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Цель: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Показать взаимодействие химии с другими науками и повседневной жизнь.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80475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580071" y="404664"/>
            <a:ext cx="5958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Краткая история химии</a:t>
            </a:r>
            <a:endParaRPr lang="ru-RU" sz="36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863129" y="1536174"/>
            <a:ext cx="7466291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древнем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гипте изготавливали краски, косметику и занимались мумификацией</a:t>
            </a:r>
          </a:p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</a:rPr>
              <a:t>•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эпоху Возрождения начали появляться первые законы физики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•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XIX век принес открытие элементов, соединительные реакции и периодическую таблицу Менделеева.</a:t>
            </a:r>
          </a:p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</a:rPr>
              <a:t>•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Сегодня химия – точная наука, </a:t>
            </a:r>
            <a:r>
              <a:rPr lang="ru-RU" sz="240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использующас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482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187624" y="1945869"/>
            <a:ext cx="72728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Вода                   Металлы                   Соль</a:t>
            </a:r>
          </a:p>
          <a:p>
            <a:r>
              <a:rPr lang="ru-RU" sz="2800" dirty="0" smtClean="0">
                <a:solidFill>
                  <a:srgbClr val="83654D"/>
                </a:solidFill>
              </a:rPr>
              <a:t>                </a:t>
            </a:r>
            <a:endParaRPr lang="ru-RU" sz="2800" dirty="0">
              <a:solidFill>
                <a:srgbClr val="83654D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91880" y="404664"/>
            <a:ext cx="398256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Химия вокруг нас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50717" y="3429000"/>
            <a:ext cx="1642566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Железо</a:t>
            </a:r>
          </a:p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едь </a:t>
            </a:r>
          </a:p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Алюминий</a:t>
            </a:r>
          </a:p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Пластик</a:t>
            </a:r>
            <a:endParaRPr lang="ru-RU" sz="2400" dirty="0"/>
          </a:p>
        </p:txBody>
      </p:sp>
      <p:sp>
        <p:nvSpPr>
          <p:cNvPr id="7" name="TextBox 6"/>
          <p:cNvSpPr txBox="1"/>
          <p:nvPr/>
        </p:nvSpPr>
        <p:spPr>
          <a:xfrm>
            <a:off x="683567" y="3429000"/>
            <a:ext cx="260917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Жизненно важные</a:t>
            </a:r>
          </a:p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процессы</a:t>
            </a:r>
          </a:p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Фотосинтез</a:t>
            </a:r>
          </a:p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Терморегуляция</a:t>
            </a:r>
          </a:p>
          <a:p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13116" y="3429000"/>
            <a:ext cx="3117072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Обмен веществ</a:t>
            </a:r>
          </a:p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Водно-солевой баланс</a:t>
            </a:r>
          </a:p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Передача импульсов</a:t>
            </a:r>
          </a:p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мышц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475656" y="28999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7" name="Стрелка вниз 16"/>
          <p:cNvSpPr/>
          <p:nvPr/>
        </p:nvSpPr>
        <p:spPr>
          <a:xfrm>
            <a:off x="1568021" y="2588291"/>
            <a:ext cx="180039" cy="623369"/>
          </a:xfrm>
          <a:prstGeom prst="downArrow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Стрелка вниз 17"/>
          <p:cNvSpPr/>
          <p:nvPr/>
        </p:nvSpPr>
        <p:spPr>
          <a:xfrm>
            <a:off x="4262936" y="2645939"/>
            <a:ext cx="180039" cy="623369"/>
          </a:xfrm>
          <a:prstGeom prst="downArrow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Стрелка вниз 18"/>
          <p:cNvSpPr/>
          <p:nvPr/>
        </p:nvSpPr>
        <p:spPr>
          <a:xfrm>
            <a:off x="7092114" y="2645938"/>
            <a:ext cx="180039" cy="623369"/>
          </a:xfrm>
          <a:prstGeom prst="downArrow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29357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783380" y="476672"/>
            <a:ext cx="35348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Химия</a:t>
            </a:r>
            <a:r>
              <a:rPr lang="ru-RU" sz="3600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кухне</a:t>
            </a:r>
            <a:endParaRPr lang="ru-RU" sz="36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54401" y="1698888"/>
            <a:ext cx="563519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Кухня </a:t>
            </a:r>
            <a:r>
              <a:rPr lang="ru-RU" sz="28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ru-RU" sz="28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настоящая лаборатория</a:t>
            </a:r>
            <a:endParaRPr lang="ru-RU" sz="28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01435" y="2729783"/>
            <a:ext cx="83411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Гашение соды        </a:t>
            </a:r>
            <a:r>
              <a:rPr lang="ru-RU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карамелизация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сахара    приготовление яиц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716" y="3667692"/>
            <a:ext cx="2527305" cy="1895479"/>
          </a:xfrm>
          <a:prstGeom prst="rect">
            <a:avLst/>
          </a:prstGeom>
        </p:spPr>
      </p:pic>
      <p:pic>
        <p:nvPicPr>
          <p:cNvPr id="1026" name="Picture 2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087" y="3654421"/>
            <a:ext cx="2528259" cy="1896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Picture background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4955" y="3595167"/>
            <a:ext cx="2982620" cy="1988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49714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704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187624" y="476672"/>
            <a:ext cx="747230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2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</a:t>
            </a:r>
            <a:r>
              <a:rPr lang="ru-RU" sz="36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такое белки, жиры и углеводы</a:t>
            </a:r>
            <a:endParaRPr lang="ru-RU" sz="36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-163299" y="2274838"/>
            <a:ext cx="322313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Белки выполняют каталитические, структурные, транспортные, регуляторные и защитные функции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71800" y="2322386"/>
            <a:ext cx="338437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Жиры служат теплоизолятором, защищают органы и участвуют в передаче сигналов 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03640" y="2274838"/>
            <a:ext cx="324036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Углеводы служат основным источником энергии для клеток и строительными блоками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75614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63888" y="404664"/>
            <a:ext cx="404469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Пищевые добавки</a:t>
            </a:r>
            <a:endParaRPr lang="ru-RU" sz="36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94414" y="2589004"/>
            <a:ext cx="815517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Консерванты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продлевают срок годности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Антиоксиданты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сохраняют свежесть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расители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ароматизаторы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делают еду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привлекательнее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126553" y="1380113"/>
            <a:ext cx="689089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Взглянув на этикетку любого продукта вы скорее всего, увидите  букву "E" с цифрами. Это коды наших "помощников" – пищевых добавок</a:t>
            </a:r>
          </a:p>
        </p:txBody>
      </p:sp>
      <p:pic>
        <p:nvPicPr>
          <p:cNvPr id="2050" name="Picture 2" descr="Picture background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005064"/>
            <a:ext cx="3541390" cy="23651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Picture background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039364"/>
            <a:ext cx="3312368" cy="2436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0914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755576" y="1556792"/>
            <a:ext cx="763284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попадании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кожу немедленно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снимите одежду и промойте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водой.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попадании в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глаза промойте водой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вдыхании выйдите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свежий воздух.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проглатывании не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вызывайте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рвоту, выпейте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воды и вызовите скорую помощь. </a:t>
            </a:r>
            <a:endParaRPr lang="ru-RU" sz="2400" dirty="0"/>
          </a:p>
          <a:p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707904" y="404664"/>
            <a:ext cx="366594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помощь: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668262" y="4581128"/>
            <a:ext cx="55925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Обязательно обратитесь к врачу!</a:t>
            </a:r>
            <a:endParaRPr lang="ru-RU" sz="28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6798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652258" y="1785005"/>
            <a:ext cx="806489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+mj-lt"/>
              <a:buAutoNum type="arabicPeriod"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Храните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химикаты отдельно друг от друга, в оригинальной, плотно закрытой упаковке с четкой маркировкой.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смешивайте их и не переливайте в другую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тару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Храните в недоступном для детей и животных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месте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Храните химикаты в проветриваемом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сухом помещении, избегая перепадов температур и источников огня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Внимательно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читайте и следуйте инструкциям на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этикетке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+mj-lt"/>
              <a:buAutoNum type="arabicPeriod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работе с агрессивными химикатами используйте перчатки, очки и респиратор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835696" y="260647"/>
            <a:ext cx="66247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Правила безопасности работы с химикатами</a:t>
            </a:r>
            <a:endParaRPr lang="ru-RU" sz="3600" dirty="0" smtClean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6497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75919" y="1196752"/>
            <a:ext cx="748883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Бытовая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химия наносит вред экосистемам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фосфаты и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хлорсодержащие соединения загрязняют воду, вызывая цветение, гибель флоры и нарушение водного баланса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Фосфаты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стимулируют рост водорослей, поглощающих кислород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Летучие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органические соединения из аэрозолей и освежителей воздуха ухудшают качество воздуха, способствуя смогу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Попадая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почву, бытовая химия меняет ее кислотность, уничтожает микроорганизмы и снижает плодородие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19672" y="369530"/>
            <a:ext cx="68210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Влияние химикатов на природу</a:t>
            </a:r>
            <a:endParaRPr lang="ru-RU" sz="36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6880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73"/>
            <a:ext cx="9144000" cy="695739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971600" y="1216538"/>
            <a:ext cx="763284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Переход на </a:t>
            </a:r>
            <a:r>
              <a:rPr lang="ru-RU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экологичные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альтернативы – вклад в сохранение планеты.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Чтобы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минимизировать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вред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химии на окружающую среду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можно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натуральные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альтернативы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ода может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использоваться для чистки раковин, ванн и удаления запахов. </a:t>
            </a:r>
            <a:endParaRPr lang="ru-RU" sz="2400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Уксус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эффективен для удаления жира, накипи, дезинфекции и полировки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Лимонная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кислота хорошо справляется с известковым налетом и придает блеск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Горчичный порошок может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использоваться для мытья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посуды.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Перекись 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водорода – эффективный дезинфектор и отбеливатель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606638" y="479219"/>
            <a:ext cx="69467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Используйте меньше химикатов</a:t>
            </a:r>
            <a:endParaRPr lang="ru-RU" sz="36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58306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508104" y="357771"/>
            <a:ext cx="15516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3600" b="1" dirty="0" smtClean="0">
                <a:solidFill>
                  <a:schemeClr val="bg2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Вывод</a:t>
            </a:r>
            <a:endParaRPr lang="ru-RU" sz="3600" b="1" dirty="0">
              <a:solidFill>
                <a:schemeClr val="bg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115616" y="1772816"/>
            <a:ext cx="69847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Этот проект доказал, что химия — это не только сложные формулы и уравнения, а и увлекательные, доступные и полезные процессы, которые происходят прямо у нас под руками. Химия — это часть нашей жизни, и пусть она </a:t>
            </a:r>
            <a:r>
              <a:rPr lang="ru-RU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будет интересной и безопасной!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7335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резентация1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3252</TotalTime>
  <Words>531</Words>
  <Application>Microsoft Office PowerPoint</Application>
  <PresentationFormat>Экран (4:3)</PresentationFormat>
  <Paragraphs>79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Презентация1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Админ</dc:creator>
  <cp:lastModifiedBy>Админ</cp:lastModifiedBy>
  <cp:revision>35</cp:revision>
  <cp:lastPrinted>2026-04-22T12:18:21Z</cp:lastPrinted>
  <dcterms:created xsi:type="dcterms:W3CDTF">2026-03-31T18:00:37Z</dcterms:created>
  <dcterms:modified xsi:type="dcterms:W3CDTF">2026-04-23T11:05:51Z</dcterms:modified>
</cp:coreProperties>
</file>