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Default Extension="fntdata" ContentType="application/x-fontdata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48" r:id="rId1"/>
  </p:sldMasterIdLst>
  <p:sldIdLst>
    <p:sldId id="256" r:id="rId2"/>
    <p:sldId id="257" r:id="rId3"/>
    <p:sldId id="258" r:id="rId4"/>
    <p:sldId id="260" r:id="rId5"/>
    <p:sldId id="261" r:id="rId6"/>
    <p:sldId id="262" r:id="rId7"/>
    <p:sldId id="263" r:id="rId8"/>
    <p:sldId id="264" r:id="rId9"/>
    <p:sldId id="265" r:id="rId10"/>
    <p:sldId id="266" r:id="rId11"/>
    <p:sldId id="267" r:id="rId12"/>
    <p:sldId id="269" r:id="rId13"/>
    <p:sldId id="270" r:id="rId14"/>
    <p:sldId id="271" r:id="rId15"/>
    <p:sldId id="272" r:id="rId16"/>
  </p:sldIdLst>
  <p:sldSz cx="12192000" cy="6858000"/>
  <p:notesSz cx="12192000" cy="6858000"/>
  <p:embeddedFontLst>
    <p:embeddedFont>
      <p:font typeface="Calibri" pitchFamily="34" charset="0"/>
      <p:regular r:id="rId17"/>
      <p:bold r:id="rId18"/>
      <p:italic r:id="rId19"/>
      <p:boldItalic r:id="rId20"/>
    </p:embeddedFont>
    <p:embeddedFont>
      <p:font typeface="Cambria" pitchFamily="18" charset="0"/>
      <p:regular r:id="rId21"/>
      <p:bold r:id="rId22"/>
      <p:italic r:id="rId23"/>
      <p:boldItalic r:id="rId24"/>
    </p:embeddedFont>
    <p:embeddedFont>
      <p:font typeface="Trebuchet MS" pitchFamily="34" charset="0"/>
      <p:regular r:id="rId25"/>
      <p:bold r:id="rId26"/>
      <p:italic r:id="rId27"/>
      <p:boldItalic r:id="rId28"/>
    </p:embeddedFont>
    <p:embeddedFont>
      <p:font typeface="Wingdings 3" pitchFamily="18" charset="2"/>
      <p:regular r:id="rId29"/>
    </p:embeddedFont>
  </p:embeddedFontLst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84" d="100"/>
          <a:sy n="84" d="100"/>
        </p:scale>
        <p:origin x="-595" y="-62"/>
      </p:cViewPr>
      <p:guideLst>
        <p:guide orient="horz" pos="2880"/>
        <p:guide pos="216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8028800" cy="780288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font" Target="fonts/font2.fntdata"/><Relationship Id="rId26" Type="http://schemas.openxmlformats.org/officeDocument/2006/relationships/font" Target="fonts/font10.fntdata"/><Relationship Id="rId3" Type="http://schemas.openxmlformats.org/officeDocument/2006/relationships/slide" Target="slides/slide2.xml"/><Relationship Id="rId21" Type="http://schemas.openxmlformats.org/officeDocument/2006/relationships/font" Target="fonts/font5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1.fntdata"/><Relationship Id="rId25" Type="http://schemas.openxmlformats.org/officeDocument/2006/relationships/font" Target="fonts/font9.fntdata"/><Relationship Id="rId33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font" Target="fonts/font4.fntdata"/><Relationship Id="rId29" Type="http://schemas.openxmlformats.org/officeDocument/2006/relationships/font" Target="fonts/font13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font" Target="fonts/font8.fntdata"/><Relationship Id="rId32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font" Target="fonts/font7.fntdata"/><Relationship Id="rId28" Type="http://schemas.openxmlformats.org/officeDocument/2006/relationships/font" Target="fonts/font12.fntdata"/><Relationship Id="rId10" Type="http://schemas.openxmlformats.org/officeDocument/2006/relationships/slide" Target="slides/slide9.xml"/><Relationship Id="rId19" Type="http://schemas.openxmlformats.org/officeDocument/2006/relationships/font" Target="fonts/font3.fntdata"/><Relationship Id="rId31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font" Target="fonts/font6.fntdata"/><Relationship Id="rId27" Type="http://schemas.openxmlformats.org/officeDocument/2006/relationships/font" Target="fonts/font11.fntdata"/><Relationship Id="rId30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3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1"/>
            <a:ext cx="853440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4A731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1800" b="0" i="0">
                <a:solidFill>
                  <a:srgbClr val="171717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4A731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2400" b="1" i="0">
                <a:solidFill>
                  <a:srgbClr val="4A731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802" y="3681478"/>
            <a:ext cx="4764405" cy="3176905"/>
          </a:xfrm>
          <a:custGeom>
            <a:avLst/>
            <a:gdLst/>
            <a:ahLst/>
            <a:cxnLst/>
            <a:rect l="l" t="t" r="r" b="b"/>
            <a:pathLst>
              <a:path w="4764405" h="3176904">
                <a:moveTo>
                  <a:pt x="4764024" y="0"/>
                </a:moveTo>
                <a:lnTo>
                  <a:pt x="0" y="3176523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257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7202" y="0"/>
                </a:moveTo>
                <a:lnTo>
                  <a:pt x="2043047" y="0"/>
                </a:lnTo>
                <a:lnTo>
                  <a:pt x="0" y="6857998"/>
                </a:lnTo>
                <a:lnTo>
                  <a:pt x="3007202" y="6857998"/>
                </a:lnTo>
                <a:lnTo>
                  <a:pt x="3007202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261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739" y="0"/>
                </a:moveTo>
                <a:lnTo>
                  <a:pt x="0" y="0"/>
                </a:lnTo>
                <a:lnTo>
                  <a:pt x="1208265" y="6857998"/>
                </a:lnTo>
                <a:lnTo>
                  <a:pt x="2587739" y="6857998"/>
                </a:lnTo>
                <a:lnTo>
                  <a:pt x="2587739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926" y="3048000"/>
            <a:ext cx="3259455" cy="3810000"/>
          </a:xfrm>
          <a:custGeom>
            <a:avLst/>
            <a:gdLst/>
            <a:ahLst/>
            <a:cxnLst/>
            <a:rect l="l" t="t" r="r" b="b"/>
            <a:pathLst>
              <a:path w="3259454" h="3810000">
                <a:moveTo>
                  <a:pt x="3259074" y="0"/>
                </a:moveTo>
                <a:lnTo>
                  <a:pt x="0" y="3809999"/>
                </a:lnTo>
                <a:lnTo>
                  <a:pt x="3259074" y="3809999"/>
                </a:lnTo>
                <a:lnTo>
                  <a:pt x="3259074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381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445" y="0"/>
                </a:moveTo>
                <a:lnTo>
                  <a:pt x="0" y="0"/>
                </a:lnTo>
                <a:lnTo>
                  <a:pt x="2467905" y="6857998"/>
                </a:lnTo>
                <a:lnTo>
                  <a:pt x="2851445" y="6857998"/>
                </a:lnTo>
                <a:lnTo>
                  <a:pt x="2851445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252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573" y="0"/>
                </a:moveTo>
                <a:lnTo>
                  <a:pt x="1018875" y="0"/>
                </a:lnTo>
                <a:lnTo>
                  <a:pt x="0" y="6857998"/>
                </a:lnTo>
                <a:lnTo>
                  <a:pt x="1290573" y="6857998"/>
                </a:lnTo>
                <a:lnTo>
                  <a:pt x="1290573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817" y="0"/>
            <a:ext cx="1248411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006" y="0"/>
                </a:moveTo>
                <a:lnTo>
                  <a:pt x="0" y="0"/>
                </a:lnTo>
                <a:lnTo>
                  <a:pt x="1107671" y="6857998"/>
                </a:lnTo>
                <a:lnTo>
                  <a:pt x="1248006" y="6857998"/>
                </a:lnTo>
                <a:lnTo>
                  <a:pt x="1248006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1202" y="3589403"/>
            <a:ext cx="1818005" cy="3268979"/>
          </a:xfrm>
          <a:custGeom>
            <a:avLst/>
            <a:gdLst/>
            <a:ahLst/>
            <a:cxnLst/>
            <a:rect l="l" t="t" r="r" b="b"/>
            <a:pathLst>
              <a:path w="1818004" h="3268979">
                <a:moveTo>
                  <a:pt x="1817624" y="0"/>
                </a:moveTo>
                <a:lnTo>
                  <a:pt x="0" y="3268598"/>
                </a:lnTo>
                <a:lnTo>
                  <a:pt x="1817624" y="3268598"/>
                </a:lnTo>
                <a:lnTo>
                  <a:pt x="1817624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1" y="4013200"/>
            <a:ext cx="449580" cy="2844800"/>
          </a:xfrm>
          <a:custGeom>
            <a:avLst/>
            <a:gdLst/>
            <a:ahLst/>
            <a:cxnLst/>
            <a:rect l="l" t="t" r="r" b="b"/>
            <a:pathLst>
              <a:path w="449580" h="2844800">
                <a:moveTo>
                  <a:pt x="0" y="0"/>
                </a:moveTo>
                <a:lnTo>
                  <a:pt x="0" y="2844799"/>
                </a:lnTo>
                <a:lnTo>
                  <a:pt x="449262" y="2844799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26" name="bg object 26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434442" y="623889"/>
            <a:ext cx="2621077" cy="293502"/>
          </a:xfrm>
          <a:prstGeom prst="rect">
            <a:avLst/>
          </a:prstGeom>
        </p:spPr>
      </p:pic>
      <p:pic>
        <p:nvPicPr>
          <p:cNvPr id="27" name="bg object 27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5250270" y="1721171"/>
            <a:ext cx="3014295" cy="243057"/>
          </a:xfrm>
          <a:prstGeom prst="rect">
            <a:avLst/>
          </a:prstGeom>
        </p:spPr>
      </p:pic>
      <p:pic>
        <p:nvPicPr>
          <p:cNvPr id="28" name="bg object 28"/>
          <p:cNvPicPr/>
          <p:nvPr/>
        </p:nvPicPr>
        <p:blipFill>
          <a:blip r:embed="rId4" cstate="print"/>
          <a:stretch>
            <a:fillRect/>
          </a:stretch>
        </p:blipFill>
        <p:spPr>
          <a:xfrm>
            <a:off x="8052818" y="1533144"/>
            <a:ext cx="557783" cy="499872"/>
          </a:xfrm>
          <a:prstGeom prst="rect">
            <a:avLst/>
          </a:prstGeom>
        </p:spPr>
      </p:pic>
      <p:sp>
        <p:nvSpPr>
          <p:cNvPr id="29" name="bg object 29"/>
          <p:cNvSpPr/>
          <p:nvPr/>
        </p:nvSpPr>
        <p:spPr>
          <a:xfrm>
            <a:off x="1668526" y="1212850"/>
            <a:ext cx="7809231" cy="22860"/>
          </a:xfrm>
          <a:custGeom>
            <a:avLst/>
            <a:gdLst/>
            <a:ahLst/>
            <a:cxnLst/>
            <a:rect l="l" t="t" r="r" b="b"/>
            <a:pathLst>
              <a:path w="7809230" h="22859">
                <a:moveTo>
                  <a:pt x="7808976" y="0"/>
                </a:moveTo>
                <a:lnTo>
                  <a:pt x="0" y="0"/>
                </a:lnTo>
                <a:lnTo>
                  <a:pt x="0" y="22860"/>
                </a:lnTo>
                <a:lnTo>
                  <a:pt x="7808976" y="22860"/>
                </a:lnTo>
                <a:lnTo>
                  <a:pt x="7808976" y="0"/>
                </a:lnTo>
                <a:close/>
              </a:path>
            </a:pathLst>
          </a:custGeom>
          <a:solidFill>
            <a:srgbClr val="171717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9371076" y="0"/>
            <a:ext cx="1219200" cy="6858000"/>
          </a:xfrm>
          <a:custGeom>
            <a:avLst/>
            <a:gdLst/>
            <a:ahLst/>
            <a:cxnLst/>
            <a:rect l="l" t="t" r="r" b="b"/>
            <a:pathLst>
              <a:path w="1219200" h="6858000">
                <a:moveTo>
                  <a:pt x="0" y="0"/>
                </a:moveTo>
                <a:lnTo>
                  <a:pt x="1219200" y="6857999"/>
                </a:lnTo>
              </a:path>
            </a:pathLst>
          </a:custGeom>
          <a:ln w="9525">
            <a:solidFill>
              <a:srgbClr val="BEBEBE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7424802" y="3681478"/>
            <a:ext cx="4764405" cy="3176905"/>
          </a:xfrm>
          <a:custGeom>
            <a:avLst/>
            <a:gdLst/>
            <a:ahLst/>
            <a:cxnLst/>
            <a:rect l="l" t="t" r="r" b="b"/>
            <a:pathLst>
              <a:path w="4764405" h="3176904">
                <a:moveTo>
                  <a:pt x="4764024" y="0"/>
                </a:moveTo>
                <a:lnTo>
                  <a:pt x="0" y="3176523"/>
                </a:lnTo>
              </a:path>
            </a:pathLst>
          </a:custGeom>
          <a:ln w="9525">
            <a:solidFill>
              <a:srgbClr val="D9D9D9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9182257" y="0"/>
            <a:ext cx="3007360" cy="6858000"/>
          </a:xfrm>
          <a:custGeom>
            <a:avLst/>
            <a:gdLst/>
            <a:ahLst/>
            <a:cxnLst/>
            <a:rect l="l" t="t" r="r" b="b"/>
            <a:pathLst>
              <a:path w="3007359" h="6858000">
                <a:moveTo>
                  <a:pt x="3007202" y="0"/>
                </a:moveTo>
                <a:lnTo>
                  <a:pt x="2043047" y="0"/>
                </a:lnTo>
                <a:lnTo>
                  <a:pt x="0" y="6857998"/>
                </a:lnTo>
                <a:lnTo>
                  <a:pt x="3007202" y="6857998"/>
                </a:lnTo>
                <a:lnTo>
                  <a:pt x="3007202" y="0"/>
                </a:lnTo>
                <a:close/>
              </a:path>
            </a:pathLst>
          </a:custGeom>
          <a:solidFill>
            <a:srgbClr val="90C225">
              <a:alpha val="3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9" name="bg object 19"/>
          <p:cNvSpPr/>
          <p:nvPr/>
        </p:nvSpPr>
        <p:spPr>
          <a:xfrm>
            <a:off x="9604261" y="0"/>
            <a:ext cx="2588260" cy="6858000"/>
          </a:xfrm>
          <a:custGeom>
            <a:avLst/>
            <a:gdLst/>
            <a:ahLst/>
            <a:cxnLst/>
            <a:rect l="l" t="t" r="r" b="b"/>
            <a:pathLst>
              <a:path w="2588259" h="6858000">
                <a:moveTo>
                  <a:pt x="2587739" y="0"/>
                </a:moveTo>
                <a:lnTo>
                  <a:pt x="0" y="0"/>
                </a:lnTo>
                <a:lnTo>
                  <a:pt x="1208265" y="6857998"/>
                </a:lnTo>
                <a:lnTo>
                  <a:pt x="2587739" y="6857998"/>
                </a:lnTo>
                <a:lnTo>
                  <a:pt x="2587739" y="0"/>
                </a:lnTo>
                <a:close/>
              </a:path>
            </a:pathLst>
          </a:custGeom>
          <a:solidFill>
            <a:srgbClr val="90C225">
              <a:alpha val="19999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0" name="bg object 20"/>
          <p:cNvSpPr/>
          <p:nvPr/>
        </p:nvSpPr>
        <p:spPr>
          <a:xfrm>
            <a:off x="8932926" y="3048000"/>
            <a:ext cx="3259455" cy="3810000"/>
          </a:xfrm>
          <a:custGeom>
            <a:avLst/>
            <a:gdLst/>
            <a:ahLst/>
            <a:cxnLst/>
            <a:rect l="l" t="t" r="r" b="b"/>
            <a:pathLst>
              <a:path w="3259454" h="3810000">
                <a:moveTo>
                  <a:pt x="3259074" y="0"/>
                </a:moveTo>
                <a:lnTo>
                  <a:pt x="0" y="3809999"/>
                </a:lnTo>
                <a:lnTo>
                  <a:pt x="3259074" y="3809999"/>
                </a:lnTo>
                <a:lnTo>
                  <a:pt x="3259074" y="0"/>
                </a:lnTo>
                <a:close/>
              </a:path>
            </a:pathLst>
          </a:custGeom>
          <a:solidFill>
            <a:srgbClr val="539F20">
              <a:alpha val="7215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1" name="bg object 21"/>
          <p:cNvSpPr/>
          <p:nvPr/>
        </p:nvSpPr>
        <p:spPr>
          <a:xfrm>
            <a:off x="9337381" y="0"/>
            <a:ext cx="2851785" cy="6858000"/>
          </a:xfrm>
          <a:custGeom>
            <a:avLst/>
            <a:gdLst/>
            <a:ahLst/>
            <a:cxnLst/>
            <a:rect l="l" t="t" r="r" b="b"/>
            <a:pathLst>
              <a:path w="2851784" h="6858000">
                <a:moveTo>
                  <a:pt x="2851445" y="0"/>
                </a:moveTo>
                <a:lnTo>
                  <a:pt x="0" y="0"/>
                </a:lnTo>
                <a:lnTo>
                  <a:pt x="2467905" y="6857998"/>
                </a:lnTo>
                <a:lnTo>
                  <a:pt x="2851445" y="6857998"/>
                </a:lnTo>
                <a:lnTo>
                  <a:pt x="2851445" y="0"/>
                </a:lnTo>
                <a:close/>
              </a:path>
            </a:pathLst>
          </a:custGeom>
          <a:solidFill>
            <a:srgbClr val="3E7818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2" name="bg object 22"/>
          <p:cNvSpPr/>
          <p:nvPr/>
        </p:nvSpPr>
        <p:spPr>
          <a:xfrm>
            <a:off x="10898252" y="0"/>
            <a:ext cx="1290955" cy="6858000"/>
          </a:xfrm>
          <a:custGeom>
            <a:avLst/>
            <a:gdLst/>
            <a:ahLst/>
            <a:cxnLst/>
            <a:rect l="l" t="t" r="r" b="b"/>
            <a:pathLst>
              <a:path w="1290954" h="6858000">
                <a:moveTo>
                  <a:pt x="1290573" y="0"/>
                </a:moveTo>
                <a:lnTo>
                  <a:pt x="1018875" y="0"/>
                </a:lnTo>
                <a:lnTo>
                  <a:pt x="0" y="6857998"/>
                </a:lnTo>
                <a:lnTo>
                  <a:pt x="1290573" y="6857998"/>
                </a:lnTo>
                <a:lnTo>
                  <a:pt x="1290573" y="0"/>
                </a:lnTo>
                <a:close/>
              </a:path>
            </a:pathLst>
          </a:custGeom>
          <a:solidFill>
            <a:srgbClr val="C0E374">
              <a:alpha val="70195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3" name="bg object 23"/>
          <p:cNvSpPr/>
          <p:nvPr/>
        </p:nvSpPr>
        <p:spPr>
          <a:xfrm>
            <a:off x="10940817" y="0"/>
            <a:ext cx="1248411" cy="6858000"/>
          </a:xfrm>
          <a:custGeom>
            <a:avLst/>
            <a:gdLst/>
            <a:ahLst/>
            <a:cxnLst/>
            <a:rect l="l" t="t" r="r" b="b"/>
            <a:pathLst>
              <a:path w="1248409" h="6858000">
                <a:moveTo>
                  <a:pt x="1248006" y="0"/>
                </a:moveTo>
                <a:lnTo>
                  <a:pt x="0" y="0"/>
                </a:lnTo>
                <a:lnTo>
                  <a:pt x="1107671" y="6857998"/>
                </a:lnTo>
                <a:lnTo>
                  <a:pt x="1248006" y="6857998"/>
                </a:lnTo>
                <a:lnTo>
                  <a:pt x="1248006" y="0"/>
                </a:lnTo>
                <a:close/>
              </a:path>
            </a:pathLst>
          </a:custGeom>
          <a:solidFill>
            <a:srgbClr val="90C225">
              <a:alpha val="65097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4" name="bg object 24"/>
          <p:cNvSpPr/>
          <p:nvPr/>
        </p:nvSpPr>
        <p:spPr>
          <a:xfrm>
            <a:off x="10371202" y="3589403"/>
            <a:ext cx="1818005" cy="3268979"/>
          </a:xfrm>
          <a:custGeom>
            <a:avLst/>
            <a:gdLst/>
            <a:ahLst/>
            <a:cxnLst/>
            <a:rect l="l" t="t" r="r" b="b"/>
            <a:pathLst>
              <a:path w="1818004" h="3268979">
                <a:moveTo>
                  <a:pt x="1817624" y="0"/>
                </a:moveTo>
                <a:lnTo>
                  <a:pt x="0" y="3268598"/>
                </a:lnTo>
                <a:lnTo>
                  <a:pt x="1817624" y="3268598"/>
                </a:lnTo>
                <a:lnTo>
                  <a:pt x="1817624" y="0"/>
                </a:lnTo>
                <a:close/>
              </a:path>
            </a:pathLst>
          </a:custGeom>
          <a:solidFill>
            <a:srgbClr val="90C225">
              <a:alpha val="79998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5" name="bg object 25"/>
          <p:cNvSpPr/>
          <p:nvPr/>
        </p:nvSpPr>
        <p:spPr>
          <a:xfrm>
            <a:off x="1" y="4013200"/>
            <a:ext cx="449580" cy="2844800"/>
          </a:xfrm>
          <a:custGeom>
            <a:avLst/>
            <a:gdLst/>
            <a:ahLst/>
            <a:cxnLst/>
            <a:rect l="l" t="t" r="r" b="b"/>
            <a:pathLst>
              <a:path w="449580" h="2844800">
                <a:moveTo>
                  <a:pt x="0" y="0"/>
                </a:moveTo>
                <a:lnTo>
                  <a:pt x="0" y="2844799"/>
                </a:lnTo>
                <a:lnTo>
                  <a:pt x="449262" y="2844799"/>
                </a:lnTo>
                <a:lnTo>
                  <a:pt x="0" y="0"/>
                </a:lnTo>
                <a:close/>
              </a:path>
            </a:pathLst>
          </a:custGeom>
          <a:solidFill>
            <a:srgbClr val="90C225">
              <a:alpha val="85096"/>
            </a:srgbClr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402437" y="934593"/>
            <a:ext cx="8844280" cy="369332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400" b="1" i="0">
                <a:solidFill>
                  <a:srgbClr val="4A731F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369216" y="1273557"/>
            <a:ext cx="10212705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800" b="0" i="0">
                <a:solidFill>
                  <a:srgbClr val="171717"/>
                </a:solidFill>
                <a:latin typeface="Cambria"/>
                <a:cs typeface="Cambria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1"/>
            <a:ext cx="390144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1"/>
            <a:ext cx="2804160" cy="276999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pPr/>
              <a:t>8/21/2021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9028431" y="6165825"/>
            <a:ext cx="205104" cy="2564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900" b="0" i="0">
                <a:solidFill>
                  <a:srgbClr val="90C225"/>
                </a:solidFill>
                <a:latin typeface="Calibri"/>
                <a:cs typeface="Calibri"/>
              </a:defRPr>
            </a:lvl1pPr>
          </a:lstStyle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‹#›</a:t>
            </a:fld>
            <a:endParaRPr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402437" y="934592"/>
            <a:ext cx="9198763" cy="2782172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 marR="5080" indent="1560830" algn="ctr">
              <a:lnSpc>
                <a:spcPct val="100000"/>
              </a:lnSpc>
              <a:spcBef>
                <a:spcPts val="95"/>
              </a:spcBef>
            </a:pPr>
            <a:r>
              <a:rPr lang="ru-RU" sz="3600" spc="-15" dirty="0" smtClean="0">
                <a:latin typeface="+mj-lt"/>
                <a:cs typeface="Times New Roman" pitchFamily="18" charset="0"/>
              </a:rPr>
              <a:t>Выступление на педагогической конференции </a:t>
            </a:r>
            <a:br>
              <a:rPr lang="ru-RU" sz="3600" spc="-15" dirty="0" smtClean="0">
                <a:latin typeface="+mj-lt"/>
                <a:cs typeface="Times New Roman" pitchFamily="18" charset="0"/>
              </a:rPr>
            </a:br>
            <a:r>
              <a:rPr sz="3600" spc="-15" dirty="0" smtClean="0">
                <a:latin typeface="+mj-lt"/>
                <a:cs typeface="Times New Roman" pitchFamily="18" charset="0"/>
              </a:rPr>
              <a:t>«</a:t>
            </a:r>
            <a:r>
              <a:rPr lang="ru-RU" sz="3600" spc="-15" dirty="0" smtClean="0">
                <a:latin typeface="+mj-lt"/>
                <a:cs typeface="Times New Roman" pitchFamily="18" charset="0"/>
              </a:rPr>
              <a:t>СОВЕРШЕНСТВОВАНИЕ </a:t>
            </a:r>
            <a:r>
              <a:rPr sz="3600" spc="-15" dirty="0" smtClean="0">
                <a:latin typeface="+mj-lt"/>
                <a:cs typeface="Times New Roman" pitchFamily="18" charset="0"/>
              </a:rPr>
              <a:t>ПРОФЕССИОНАЛЬН</a:t>
            </a:r>
            <a:r>
              <a:rPr lang="ru-RU" sz="3600" spc="-15" dirty="0" smtClean="0">
                <a:latin typeface="+mj-lt"/>
                <a:cs typeface="Times New Roman" pitchFamily="18" charset="0"/>
              </a:rPr>
              <a:t>ЫХ </a:t>
            </a:r>
            <a:r>
              <a:rPr sz="3600" spc="-15" dirty="0" smtClean="0">
                <a:latin typeface="+mj-lt"/>
                <a:cs typeface="Times New Roman" pitchFamily="18" charset="0"/>
              </a:rPr>
              <a:t> </a:t>
            </a:r>
            <a:r>
              <a:rPr sz="3600" spc="-10" dirty="0" smtClean="0">
                <a:latin typeface="+mj-lt"/>
                <a:cs typeface="Times New Roman" pitchFamily="18" charset="0"/>
              </a:rPr>
              <a:t> </a:t>
            </a:r>
            <a:r>
              <a:rPr sz="3600" spc="-15" dirty="0" smtClean="0">
                <a:latin typeface="+mj-lt"/>
                <a:cs typeface="Times New Roman" pitchFamily="18" charset="0"/>
              </a:rPr>
              <a:t>КОМПЕТЕНТНОС</a:t>
            </a:r>
            <a:r>
              <a:rPr lang="ru-RU" sz="3600" spc="-15" dirty="0" smtClean="0">
                <a:latin typeface="+mj-lt"/>
                <a:cs typeface="Times New Roman" pitchFamily="18" charset="0"/>
              </a:rPr>
              <a:t>ТЕЙ</a:t>
            </a:r>
            <a:r>
              <a:rPr sz="3600" spc="30" dirty="0" smtClean="0">
                <a:latin typeface="+mj-lt"/>
                <a:cs typeface="Times New Roman" pitchFamily="18" charset="0"/>
              </a:rPr>
              <a:t> </a:t>
            </a:r>
            <a:r>
              <a:rPr sz="3600" spc="-80" dirty="0" smtClean="0">
                <a:latin typeface="+mj-lt"/>
                <a:cs typeface="Times New Roman" pitchFamily="18" charset="0"/>
              </a:rPr>
              <a:t>ПЕДАГОГ</a:t>
            </a:r>
            <a:r>
              <a:rPr lang="ru-RU" sz="3600" spc="-80" dirty="0" smtClean="0">
                <a:latin typeface="+mj-lt"/>
                <a:cs typeface="Times New Roman" pitchFamily="18" charset="0"/>
              </a:rPr>
              <a:t>ОВ В УСЛОВИЯХ ДЕТСКОГО САДА»</a:t>
            </a:r>
            <a:endParaRPr sz="3600" dirty="0">
              <a:latin typeface="+mj-lt"/>
              <a:cs typeface="Times New Roman" pitchFamily="18" charset="0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715000" y="4572000"/>
            <a:ext cx="4274185" cy="897040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lang="ru-RU" sz="2000" dirty="0" smtClean="0">
                <a:latin typeface="+mj-lt"/>
                <a:cs typeface="Times New Roman" pitchFamily="18" charset="0"/>
              </a:rPr>
              <a:t>Подготовила старший воспитатель </a:t>
            </a:r>
          </a:p>
          <a:p>
            <a:pPr marL="12700">
              <a:lnSpc>
                <a:spcPct val="100000"/>
              </a:lnSpc>
              <a:spcBef>
                <a:spcPts val="1095"/>
              </a:spcBef>
            </a:pPr>
            <a:r>
              <a:rPr lang="ru-RU" sz="2000" dirty="0" smtClean="0">
                <a:latin typeface="+mj-lt"/>
                <a:cs typeface="Times New Roman" pitchFamily="18" charset="0"/>
              </a:rPr>
              <a:t>МАДОУ «Ромашка» И.В.Карасева</a:t>
            </a:r>
            <a:endParaRPr sz="2000" dirty="0">
              <a:latin typeface="+mj-lt"/>
              <a:cs typeface="Times New Roman" pitchFamily="18" charset="0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4495801" y="6324601"/>
            <a:ext cx="2068831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lang="ru-RU" b="1" spc="-5" dirty="0" smtClean="0">
                <a:solidFill>
                  <a:srgbClr val="0D6622"/>
                </a:solidFill>
                <a:latin typeface="+mj-lt"/>
                <a:cs typeface="Cambria"/>
              </a:rPr>
              <a:t>Сентябрь 2021 г.</a:t>
            </a:r>
            <a:endParaRPr sz="1800" dirty="0">
              <a:latin typeface="+mj-lt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11986006" y="6300012"/>
            <a:ext cx="128271" cy="2584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95"/>
              </a:spcBef>
            </a:pPr>
            <a:r>
              <a:rPr sz="1600" b="1" spc="-5" dirty="0">
                <a:solidFill>
                  <a:srgbClr val="FFFF00"/>
                </a:solidFill>
                <a:latin typeface="Calibri"/>
                <a:cs typeface="Calibri"/>
              </a:rPr>
              <a:t>1</a:t>
            </a:r>
            <a:endParaRPr sz="16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24917" y="225375"/>
            <a:ext cx="8336915" cy="1244571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5"/>
              </a:spcBef>
            </a:pPr>
            <a:r>
              <a:rPr sz="2000" spc="-5" dirty="0">
                <a:solidFill>
                  <a:srgbClr val="0D6622"/>
                </a:solidFill>
                <a:latin typeface="Trebuchet MS"/>
                <a:cs typeface="Trebuchet MS"/>
              </a:rPr>
              <a:t>Приказ Министерства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образования и науки </a:t>
            </a:r>
            <a:r>
              <a:rPr sz="2000" spc="-5" dirty="0">
                <a:solidFill>
                  <a:srgbClr val="0D6622"/>
                </a:solidFill>
                <a:latin typeface="Trebuchet MS"/>
                <a:cs typeface="Trebuchet MS"/>
              </a:rPr>
              <a:t>Российской Федерации </a:t>
            </a:r>
            <a:r>
              <a:rPr sz="2000" spc="-590" dirty="0">
                <a:solidFill>
                  <a:srgbClr val="0D6622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0D6622"/>
                </a:solidFill>
                <a:latin typeface="Trebuchet MS"/>
                <a:cs typeface="Trebuchet MS"/>
              </a:rPr>
              <a:t>(Минобрнауки России)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от 17 октября 2013 г. N 1155 г. Москва «Об </a:t>
            </a:r>
            <a:r>
              <a:rPr sz="2000" spc="-590" dirty="0">
                <a:solidFill>
                  <a:srgbClr val="0D662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утверждении </a:t>
            </a:r>
            <a:r>
              <a:rPr sz="2000" spc="-5" dirty="0">
                <a:solidFill>
                  <a:srgbClr val="0D6622"/>
                </a:solidFill>
                <a:latin typeface="Trebuchet MS"/>
                <a:cs typeface="Trebuchet MS"/>
              </a:rPr>
              <a:t>федерального государственного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образовательного </a:t>
            </a:r>
            <a:r>
              <a:rPr sz="2000" spc="5" dirty="0">
                <a:solidFill>
                  <a:srgbClr val="0D6622"/>
                </a:solidFill>
                <a:latin typeface="Trebuchet MS"/>
                <a:cs typeface="Trebuchet MS"/>
              </a:rPr>
              <a:t> </a:t>
            </a:r>
            <a:r>
              <a:rPr sz="2000" spc="-5" dirty="0">
                <a:solidFill>
                  <a:srgbClr val="0D6622"/>
                </a:solidFill>
                <a:latin typeface="Trebuchet MS"/>
                <a:cs typeface="Trebuchet MS"/>
              </a:rPr>
              <a:t>стандарта</a:t>
            </a:r>
            <a:r>
              <a:rPr sz="2000" spc="-30" dirty="0">
                <a:solidFill>
                  <a:srgbClr val="0D662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дошкольного</a:t>
            </a:r>
            <a:r>
              <a:rPr sz="2000" spc="-35" dirty="0">
                <a:solidFill>
                  <a:srgbClr val="0D6622"/>
                </a:solidFill>
                <a:latin typeface="Trebuchet MS"/>
                <a:cs typeface="Trebuchet MS"/>
              </a:rPr>
              <a:t> </a:t>
            </a:r>
            <a:r>
              <a:rPr sz="2000" dirty="0">
                <a:solidFill>
                  <a:srgbClr val="0D6622"/>
                </a:solidFill>
                <a:latin typeface="Trebuchet MS"/>
                <a:cs typeface="Trebuchet MS"/>
              </a:rPr>
              <a:t>образования»</a:t>
            </a:r>
            <a:endParaRPr sz="2000" dirty="0">
              <a:latin typeface="Trebuchet MS"/>
              <a:cs typeface="Trebuchet MS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56719" y="1447800"/>
            <a:ext cx="9473082" cy="546046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93700" marR="94615" indent="-342900" algn="just">
              <a:lnSpc>
                <a:spcPct val="100000"/>
              </a:lnSpc>
              <a:spcBef>
                <a:spcPts val="100"/>
              </a:spcBef>
            </a:pPr>
            <a:r>
              <a:rPr sz="1800" b="1" spc="-5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п.3.4.2.</a:t>
            </a:r>
            <a:r>
              <a:rPr sz="1800" b="1" dirty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Педагогические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работники,</a:t>
            </a:r>
            <a:r>
              <a:rPr sz="1800" spc="-5" dirty="0">
                <a:latin typeface="Cambria"/>
                <a:cs typeface="Cambria"/>
              </a:rPr>
              <a:t> реализующие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20" dirty="0">
                <a:latin typeface="Cambria"/>
                <a:cs typeface="Cambria"/>
              </a:rPr>
              <a:t>Программу,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должны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обладать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основными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uFill>
                  <a:solidFill>
                    <a:srgbClr val="FF0000"/>
                  </a:solidFill>
                </a:uFill>
                <a:latin typeface="Cambria"/>
                <a:cs typeface="Cambria"/>
              </a:rPr>
              <a:t>компетенциями</a:t>
            </a:r>
            <a:r>
              <a:rPr sz="1800" b="1" spc="-10" dirty="0">
                <a:latin typeface="Cambria"/>
                <a:cs typeface="Cambria"/>
              </a:rPr>
              <a:t>,</a:t>
            </a:r>
            <a:r>
              <a:rPr sz="1800" b="1" spc="-5" dirty="0">
                <a:latin typeface="Cambria"/>
                <a:cs typeface="Cambria"/>
              </a:rPr>
              <a:t> </a:t>
            </a:r>
            <a:r>
              <a:rPr sz="1800" spc="-15" dirty="0">
                <a:latin typeface="Cambria"/>
                <a:cs typeface="Cambria"/>
              </a:rPr>
              <a:t>необходимыми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10" dirty="0">
                <a:latin typeface="Cambria"/>
                <a:cs typeface="Cambria"/>
              </a:rPr>
              <a:t>для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создания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условия</a:t>
            </a:r>
            <a:r>
              <a:rPr sz="1800" spc="-5" dirty="0">
                <a:latin typeface="Cambria"/>
                <a:cs typeface="Cambria"/>
              </a:rPr>
              <a:t> развития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детей,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обозначенными </a:t>
            </a:r>
            <a:r>
              <a:rPr sz="1800" dirty="0">
                <a:latin typeface="Cambria"/>
                <a:cs typeface="Cambria"/>
              </a:rPr>
              <a:t>в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п.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3.2.5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настоящего</a:t>
            </a:r>
            <a:r>
              <a:rPr sz="1800" spc="-2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Стандарта.</a:t>
            </a:r>
            <a:endParaRPr sz="1800" dirty="0">
              <a:latin typeface="Cambria"/>
              <a:cs typeface="Cambria"/>
            </a:endParaRPr>
          </a:p>
          <a:p>
            <a:pPr marL="393700" marR="96520" indent="-342900" algn="just">
              <a:lnSpc>
                <a:spcPct val="100000"/>
              </a:lnSpc>
              <a:spcBef>
                <a:spcPts val="600"/>
              </a:spcBef>
            </a:pPr>
            <a:r>
              <a:rPr sz="1800" b="1" spc="-5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п.3.2.5.</a:t>
            </a:r>
            <a:r>
              <a:rPr sz="1800" b="1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 </a:t>
            </a:r>
            <a:r>
              <a:rPr sz="1800" spc="-30" dirty="0">
                <a:latin typeface="Cambria"/>
                <a:cs typeface="Cambria"/>
              </a:rPr>
              <a:t>Условия,</a:t>
            </a:r>
            <a:r>
              <a:rPr sz="1800" spc="-2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необходимые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10" dirty="0">
                <a:latin typeface="Cambria"/>
                <a:cs typeface="Cambria"/>
              </a:rPr>
              <a:t>для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создания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социальной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ситуации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развития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детей,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соответствующей</a:t>
            </a:r>
            <a:r>
              <a:rPr sz="1800" spc="-4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специфике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дошкольного</a:t>
            </a:r>
            <a:r>
              <a:rPr sz="1800" spc="-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возраста,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предполагают:</a:t>
            </a:r>
            <a:endParaRPr sz="1800" dirty="0">
              <a:latin typeface="Cambria"/>
              <a:cs typeface="Cambria"/>
            </a:endParaRPr>
          </a:p>
          <a:p>
            <a:pPr marL="393700" indent="-34290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93065" algn="l"/>
                <a:tab pos="393700" algn="l"/>
              </a:tabLst>
            </a:pPr>
            <a:r>
              <a:rPr sz="1800" spc="-5" dirty="0">
                <a:latin typeface="Cambria"/>
                <a:cs typeface="Cambria"/>
              </a:rPr>
              <a:t>1) обеспечение эмоционального </a:t>
            </a:r>
            <a:r>
              <a:rPr sz="1800" dirty="0">
                <a:latin typeface="Cambria"/>
                <a:cs typeface="Cambria"/>
              </a:rPr>
              <a:t>благополучия;</a:t>
            </a:r>
          </a:p>
          <a:p>
            <a:pPr marL="393700" indent="-34290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93065" algn="l"/>
                <a:tab pos="393700" algn="l"/>
              </a:tabLst>
            </a:pPr>
            <a:r>
              <a:rPr sz="1800" spc="-5" dirty="0">
                <a:latin typeface="Cambria"/>
                <a:cs typeface="Cambria"/>
              </a:rPr>
              <a:t>2)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поддержку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индивидуальности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инициативы</a:t>
            </a:r>
            <a:r>
              <a:rPr sz="1800" spc="5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детей;</a:t>
            </a:r>
            <a:endParaRPr sz="1800" dirty="0">
              <a:latin typeface="Cambria"/>
              <a:cs typeface="Cambria"/>
            </a:endParaRPr>
          </a:p>
          <a:p>
            <a:pPr marL="393700" indent="-34290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93065" algn="l"/>
                <a:tab pos="393700" algn="l"/>
              </a:tabLst>
            </a:pPr>
            <a:r>
              <a:rPr sz="1800" spc="-5" dirty="0">
                <a:latin typeface="Cambria"/>
                <a:cs typeface="Cambria"/>
              </a:rPr>
              <a:t>3)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установление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правил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взаимодействия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в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разных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ситуациях;</a:t>
            </a:r>
            <a:endParaRPr sz="1800" dirty="0">
              <a:latin typeface="Cambria"/>
              <a:cs typeface="Cambria"/>
            </a:endParaRPr>
          </a:p>
          <a:p>
            <a:pPr marL="393700" marR="95885" indent="-342900" algn="just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93700" algn="l"/>
              </a:tabLst>
            </a:pPr>
            <a:r>
              <a:rPr sz="1800" spc="-5" dirty="0">
                <a:latin typeface="Cambria"/>
                <a:cs typeface="Cambria"/>
              </a:rPr>
              <a:t>4)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построение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вариативного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развивающего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образования,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ориентированного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на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уровень</a:t>
            </a:r>
            <a:r>
              <a:rPr sz="1800" spc="1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развития,</a:t>
            </a:r>
            <a:r>
              <a:rPr sz="1800" spc="1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проявляющийся</a:t>
            </a:r>
            <a:r>
              <a:rPr sz="1800" spc="114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у</a:t>
            </a:r>
            <a:r>
              <a:rPr sz="1800" spc="1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ребенка</a:t>
            </a:r>
            <a:r>
              <a:rPr sz="1800" spc="114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в</a:t>
            </a:r>
            <a:r>
              <a:rPr sz="1800" spc="1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совместной</a:t>
            </a:r>
            <a:r>
              <a:rPr sz="1800" spc="1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деятельности</a:t>
            </a:r>
            <a:r>
              <a:rPr sz="1800" spc="1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</a:t>
            </a:r>
            <a:r>
              <a:rPr sz="1800" spc="1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взрослым </a:t>
            </a:r>
            <a:r>
              <a:rPr sz="1800" spc="-38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 более опытными </a:t>
            </a:r>
            <a:r>
              <a:rPr sz="1800" spc="-5" dirty="0">
                <a:latin typeface="Cambria"/>
                <a:cs typeface="Cambria"/>
              </a:rPr>
              <a:t>сверстниками,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актуализирующийся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в его </a:t>
            </a:r>
            <a:r>
              <a:rPr sz="1800" spc="-10" dirty="0">
                <a:latin typeface="Cambria"/>
                <a:cs typeface="Cambria"/>
              </a:rPr>
              <a:t>индивидуальной </a:t>
            </a:r>
            <a:r>
              <a:rPr sz="1800" spc="-5" dirty="0">
                <a:latin typeface="Cambria"/>
                <a:cs typeface="Cambria"/>
              </a:rPr>
              <a:t> деятельности</a:t>
            </a:r>
            <a:r>
              <a:rPr sz="1800" spc="-3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(далее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—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зона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ближайшего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развития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каждого ребенка);</a:t>
            </a:r>
            <a:endParaRPr sz="1800" dirty="0">
              <a:latin typeface="Cambria"/>
              <a:cs typeface="Cambria"/>
            </a:endParaRPr>
          </a:p>
          <a:p>
            <a:pPr marL="393700" marR="93980" indent="-342900" algn="just">
              <a:lnSpc>
                <a:spcPct val="100000"/>
              </a:lnSpc>
              <a:spcBef>
                <a:spcPts val="605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93700" algn="l"/>
              </a:tabLst>
            </a:pPr>
            <a:r>
              <a:rPr sz="1800" spc="-5" dirty="0">
                <a:latin typeface="Cambria"/>
                <a:cs typeface="Cambria"/>
              </a:rPr>
              <a:t>5)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взаимодействие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с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родителями</a:t>
            </a:r>
            <a:r>
              <a:rPr sz="1800" spc="-5" dirty="0">
                <a:latin typeface="Cambria"/>
                <a:cs typeface="Cambria"/>
              </a:rPr>
              <a:t> (законными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представителями)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вопросам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образования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ребенка,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непосредственного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вовлечения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их</a:t>
            </a:r>
            <a:r>
              <a:rPr sz="1800" dirty="0">
                <a:latin typeface="Cambria"/>
                <a:cs typeface="Cambria"/>
              </a:rPr>
              <a:t> в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образовательную 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деятельность,</a:t>
            </a:r>
            <a:r>
              <a:rPr sz="1800" dirty="0">
                <a:latin typeface="Cambria"/>
                <a:cs typeface="Cambria"/>
              </a:rPr>
              <a:t> в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том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числе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посредством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создания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образовательных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55" dirty="0">
                <a:latin typeface="Cambria"/>
                <a:cs typeface="Cambria"/>
              </a:rPr>
              <a:t>пр</a:t>
            </a:r>
            <a:r>
              <a:rPr sz="1350" spc="-82" baseline="-18518" dirty="0">
                <a:latin typeface="Calibri"/>
                <a:cs typeface="Calibri"/>
              </a:rPr>
              <a:t>2</a:t>
            </a:r>
            <a:r>
              <a:rPr sz="1800" spc="-55" dirty="0">
                <a:latin typeface="Cambria"/>
                <a:cs typeface="Cambria"/>
              </a:rPr>
              <a:t>оектов </a:t>
            </a:r>
            <a:r>
              <a:rPr sz="1800" spc="-5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совместно </a:t>
            </a:r>
            <a:r>
              <a:rPr sz="1800" dirty="0">
                <a:latin typeface="Cambria"/>
                <a:cs typeface="Cambria"/>
              </a:rPr>
              <a:t>с </a:t>
            </a:r>
            <a:r>
              <a:rPr sz="1800" spc="-5" dirty="0">
                <a:latin typeface="Cambria"/>
                <a:cs typeface="Cambria"/>
              </a:rPr>
              <a:t>семьей на основе выявления потребностей </a:t>
            </a:r>
            <a:r>
              <a:rPr sz="1800" dirty="0">
                <a:latin typeface="Cambria"/>
                <a:cs typeface="Cambria"/>
              </a:rPr>
              <a:t>и </a:t>
            </a:r>
            <a:r>
              <a:rPr sz="1800" spc="-10" dirty="0">
                <a:latin typeface="Cambria"/>
                <a:cs typeface="Cambria"/>
              </a:rPr>
              <a:t>поддержки </a:t>
            </a:r>
            <a:r>
              <a:rPr sz="1800" spc="-5" dirty="0">
                <a:latin typeface="Cambria"/>
                <a:cs typeface="Cambria"/>
              </a:rPr>
              <a:t>образовательных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инициатив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семьи.</a:t>
            </a:r>
            <a:endParaRPr sz="1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ject 7"/>
          <p:cNvSpPr txBox="1">
            <a:spLocks noGrp="1"/>
          </p:cNvSpPr>
          <p:nvPr>
            <p:ph type="sldNum" sz="quarter" idx="7"/>
          </p:nvPr>
        </p:nvSpPr>
        <p:spPr>
          <a:xfrm>
            <a:off x="9028431" y="6165824"/>
            <a:ext cx="205104" cy="128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95885">
              <a:lnSpc>
                <a:spcPts val="955"/>
              </a:lnSpc>
            </a:pPr>
            <a:fld id="{81D60167-4931-47E6-BA6A-407CBD079E47}" type="slidenum">
              <a:rPr dirty="0"/>
              <a:pPr marL="95885">
                <a:lnSpc>
                  <a:spcPts val="955"/>
                </a:lnSpc>
              </a:pPr>
              <a:t>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315265" y="721311"/>
            <a:ext cx="9333865" cy="2623795"/>
          </a:xfrm>
          <a:prstGeom prst="rect">
            <a:avLst/>
          </a:prstGeom>
        </p:spPr>
        <p:txBody>
          <a:bodyPr vert="horz" wrap="square" lIns="0" tIns="38100" rIns="0" bIns="0" rtlCol="0">
            <a:spAutoFit/>
          </a:bodyPr>
          <a:lstStyle/>
          <a:p>
            <a:pPr marL="12700" marR="367030" algn="just">
              <a:lnSpc>
                <a:spcPct val="100000"/>
              </a:lnSpc>
              <a:spcBef>
                <a:spcPts val="235"/>
              </a:spcBef>
            </a:pPr>
            <a:r>
              <a:rPr sz="2400" b="1" spc="-10" dirty="0" smtClean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КОМПЕТЕНЦИЯ</a:t>
            </a:r>
            <a:r>
              <a:rPr sz="2400" b="1" spc="-5" dirty="0" smtClean="0">
                <a:solidFill>
                  <a:srgbClr val="FF0000"/>
                </a:solidFill>
                <a:latin typeface="Cambria"/>
                <a:cs typeface="Cambria"/>
              </a:rPr>
              <a:t> </a:t>
            </a:r>
            <a:r>
              <a:rPr sz="2400" dirty="0">
                <a:solidFill>
                  <a:srgbClr val="333333"/>
                </a:solidFill>
                <a:latin typeface="Cambria"/>
                <a:cs typeface="Cambria"/>
              </a:rPr>
              <a:t>–</a:t>
            </a:r>
            <a:r>
              <a:rPr sz="2400" spc="5" dirty="0">
                <a:solidFill>
                  <a:srgbClr val="333333"/>
                </a:solidFill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личностные</a:t>
            </a:r>
            <a:r>
              <a:rPr sz="2400" dirty="0">
                <a:latin typeface="Cambria"/>
                <a:cs typeface="Cambria"/>
              </a:rPr>
              <a:t> и</a:t>
            </a:r>
            <a:r>
              <a:rPr sz="2400" spc="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межличностные</a:t>
            </a:r>
            <a:r>
              <a:rPr sz="2400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качества, </a:t>
            </a:r>
            <a:r>
              <a:rPr sz="2400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способности, </a:t>
            </a:r>
            <a:r>
              <a:rPr sz="2400" dirty="0">
                <a:latin typeface="Cambria"/>
                <a:cs typeface="Cambria"/>
              </a:rPr>
              <a:t>навыки и </a:t>
            </a:r>
            <a:r>
              <a:rPr sz="2400" spc="-5" dirty="0">
                <a:latin typeface="Cambria"/>
                <a:cs typeface="Cambria"/>
              </a:rPr>
              <a:t>знания, </a:t>
            </a:r>
            <a:r>
              <a:rPr sz="2400" spc="-10" dirty="0">
                <a:latin typeface="Cambria"/>
                <a:cs typeface="Cambria"/>
              </a:rPr>
              <a:t>которые </a:t>
            </a:r>
            <a:r>
              <a:rPr sz="2400" spc="-5" dirty="0">
                <a:latin typeface="Cambria"/>
                <a:cs typeface="Cambria"/>
              </a:rPr>
              <a:t>выражены </a:t>
            </a:r>
            <a:r>
              <a:rPr sz="2400" dirty="0">
                <a:latin typeface="Cambria"/>
                <a:cs typeface="Cambria"/>
              </a:rPr>
              <a:t>в </a:t>
            </a:r>
            <a:r>
              <a:rPr sz="2400" spc="-5" dirty="0">
                <a:latin typeface="Cambria"/>
                <a:cs typeface="Cambria"/>
              </a:rPr>
              <a:t>различных </a:t>
            </a:r>
            <a:r>
              <a:rPr sz="2400" spc="-51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формах </a:t>
            </a:r>
            <a:r>
              <a:rPr sz="2400" dirty="0">
                <a:latin typeface="Cambria"/>
                <a:cs typeface="Cambria"/>
              </a:rPr>
              <a:t>и </a:t>
            </a:r>
            <a:r>
              <a:rPr sz="2400" spc="-10" dirty="0">
                <a:latin typeface="Cambria"/>
                <a:cs typeface="Cambria"/>
              </a:rPr>
              <a:t>ситуациях работы </a:t>
            </a:r>
            <a:r>
              <a:rPr sz="2400" dirty="0">
                <a:latin typeface="Cambria"/>
                <a:cs typeface="Cambria"/>
              </a:rPr>
              <a:t>и социальной </a:t>
            </a:r>
            <a:r>
              <a:rPr sz="2400" spc="-5" dirty="0">
                <a:latin typeface="Cambria"/>
                <a:cs typeface="Cambria"/>
              </a:rPr>
              <a:t>жизни. </a:t>
            </a:r>
            <a:r>
              <a:rPr sz="2400" dirty="0">
                <a:latin typeface="Cambria"/>
                <a:cs typeface="Cambria"/>
              </a:rPr>
              <a:t>В настоящее </a:t>
            </a:r>
            <a:r>
              <a:rPr sz="2400" spc="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время </a:t>
            </a:r>
            <a:r>
              <a:rPr sz="2400" spc="-5" dirty="0">
                <a:latin typeface="Cambria"/>
                <a:cs typeface="Cambria"/>
              </a:rPr>
              <a:t>понятие «компетентность» расширено, </a:t>
            </a:r>
            <a:r>
              <a:rPr sz="2400" dirty="0">
                <a:latin typeface="Cambria"/>
                <a:cs typeface="Cambria"/>
              </a:rPr>
              <a:t>в него включены </a:t>
            </a:r>
            <a:r>
              <a:rPr sz="2400" spc="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личностные</a:t>
            </a:r>
            <a:r>
              <a:rPr sz="2400" spc="-20" dirty="0">
                <a:latin typeface="Cambria"/>
                <a:cs typeface="Cambria"/>
              </a:rPr>
              <a:t> </a:t>
            </a:r>
            <a:r>
              <a:rPr sz="2400" spc="-10" dirty="0">
                <a:latin typeface="Cambria"/>
                <a:cs typeface="Cambria"/>
              </a:rPr>
              <a:t>качества</a:t>
            </a:r>
            <a:r>
              <a:rPr sz="2400" spc="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человека</a:t>
            </a:r>
            <a:r>
              <a:rPr sz="2400" b="1" dirty="0">
                <a:latin typeface="Cambria"/>
                <a:cs typeface="Cambria"/>
              </a:rPr>
              <a:t>.</a:t>
            </a:r>
            <a:endParaRPr sz="2400" dirty="0">
              <a:latin typeface="Cambria"/>
              <a:cs typeface="Cambria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2400" spc="-25" dirty="0">
                <a:latin typeface="Cambria"/>
                <a:cs typeface="Cambria"/>
              </a:rPr>
              <a:t>Под</a:t>
            </a:r>
            <a:r>
              <a:rPr sz="2400" spc="735" dirty="0">
                <a:latin typeface="Cambria"/>
                <a:cs typeface="Cambria"/>
              </a:rPr>
              <a:t> </a:t>
            </a:r>
            <a:r>
              <a:rPr sz="2400" spc="735" dirty="0">
                <a:solidFill>
                  <a:srgbClr val="333333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КОМПЕТЕНТНОСТЬЮ</a:t>
            </a:r>
            <a:r>
              <a:rPr sz="2400" b="1" spc="735" dirty="0">
                <a:solidFill>
                  <a:srgbClr val="FF0000"/>
                </a:solidFill>
                <a:latin typeface="Cambria"/>
                <a:cs typeface="Cambria"/>
              </a:rPr>
              <a:t>  </a:t>
            </a:r>
            <a:r>
              <a:rPr sz="2400" spc="-10" dirty="0">
                <a:latin typeface="Cambria"/>
                <a:cs typeface="Cambria"/>
              </a:rPr>
              <a:t>подразумевается</a:t>
            </a:r>
            <a:r>
              <a:rPr sz="2400" spc="730" dirty="0">
                <a:latin typeface="Cambria"/>
                <a:cs typeface="Cambria"/>
              </a:rPr>
              <a:t>  </a:t>
            </a:r>
            <a:r>
              <a:rPr sz="2400" dirty="0">
                <a:latin typeface="Cambria"/>
                <a:cs typeface="Cambria"/>
              </a:rPr>
              <a:t>–   </a:t>
            </a:r>
            <a:r>
              <a:rPr sz="2400" spc="40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обладание</a:t>
            </a:r>
            <a:endParaRPr sz="2400" dirty="0">
              <a:latin typeface="Cambria"/>
              <a:cs typeface="Cambria"/>
            </a:endParaRPr>
          </a:p>
          <a:p>
            <a:pPr marL="12700" algn="just">
              <a:lnSpc>
                <a:spcPct val="100000"/>
              </a:lnSpc>
            </a:pPr>
            <a:r>
              <a:rPr sz="2400" spc="-5" dirty="0">
                <a:latin typeface="Cambria"/>
                <a:cs typeface="Cambria"/>
              </a:rPr>
              <a:t>человеком</a:t>
            </a:r>
            <a:r>
              <a:rPr sz="2400" spc="64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соответствующей</a:t>
            </a:r>
            <a:r>
              <a:rPr sz="2400" spc="660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компетенцией,</a:t>
            </a:r>
            <a:r>
              <a:rPr sz="2400" spc="64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включающей</a:t>
            </a:r>
            <a:r>
              <a:rPr sz="2400" spc="660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ег</a:t>
            </a:r>
            <a:r>
              <a:rPr sz="2400" dirty="0">
                <a:solidFill>
                  <a:srgbClr val="333333"/>
                </a:solidFill>
                <a:latin typeface="Cambria"/>
                <a:cs typeface="Cambria"/>
              </a:rPr>
              <a:t>о</a:t>
            </a:r>
            <a:endParaRPr sz="2400" dirty="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15264" y="3642487"/>
            <a:ext cx="671957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  <a:tabLst>
                <a:tab pos="1911350" algn="l"/>
                <a:tab pos="2443480" algn="l"/>
                <a:tab pos="3733165" algn="l"/>
                <a:tab pos="4161154" algn="l"/>
                <a:tab pos="4310380" algn="l"/>
                <a:tab pos="4933950" algn="l"/>
                <a:tab pos="5377815" algn="l"/>
              </a:tabLst>
            </a:pPr>
            <a:r>
              <a:rPr sz="2400" spc="-5" dirty="0">
                <a:latin typeface="Cambria"/>
                <a:cs typeface="Cambria"/>
              </a:rPr>
              <a:t>личностно</a:t>
            </a:r>
            <a:r>
              <a:rPr sz="2400" dirty="0">
                <a:latin typeface="Cambria"/>
                <a:cs typeface="Cambria"/>
              </a:rPr>
              <a:t>е	</a:t>
            </a:r>
            <a:r>
              <a:rPr sz="2400" spc="-40" dirty="0">
                <a:latin typeface="Cambria"/>
                <a:cs typeface="Cambria"/>
              </a:rPr>
              <a:t>о</a:t>
            </a:r>
            <a:r>
              <a:rPr sz="2400" spc="-5" dirty="0">
                <a:latin typeface="Cambria"/>
                <a:cs typeface="Cambria"/>
              </a:rPr>
              <a:t>тношени</a:t>
            </a:r>
            <a:r>
              <a:rPr sz="2400" dirty="0">
                <a:latin typeface="Cambria"/>
                <a:cs typeface="Cambria"/>
              </a:rPr>
              <a:t>е	к	ней	и	пред</a:t>
            </a:r>
            <a:r>
              <a:rPr sz="2400" spc="5" dirty="0">
                <a:latin typeface="Cambria"/>
                <a:cs typeface="Cambria"/>
              </a:rPr>
              <a:t>м</a:t>
            </a:r>
            <a:r>
              <a:rPr sz="2400" dirty="0">
                <a:latin typeface="Cambria"/>
                <a:cs typeface="Cambria"/>
              </a:rPr>
              <a:t>е</a:t>
            </a:r>
            <a:r>
              <a:rPr sz="2400" spc="20" dirty="0">
                <a:latin typeface="Cambria"/>
                <a:cs typeface="Cambria"/>
              </a:rPr>
              <a:t>т</a:t>
            </a:r>
            <a:r>
              <a:rPr sz="2400" dirty="0">
                <a:latin typeface="Cambria"/>
                <a:cs typeface="Cambria"/>
              </a:rPr>
              <a:t>у  </a:t>
            </a:r>
            <a:r>
              <a:rPr sz="2400" spc="-10" dirty="0">
                <a:latin typeface="Cambria"/>
                <a:cs typeface="Cambria"/>
              </a:rPr>
              <a:t>Компетенции		являются		</a:t>
            </a:r>
            <a:r>
              <a:rPr sz="2400" spc="-5" dirty="0">
                <a:latin typeface="Cambria"/>
                <a:cs typeface="Cambria"/>
              </a:rPr>
              <a:t>структурными</a:t>
            </a:r>
            <a:endParaRPr sz="2400" dirty="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7200137" y="3642487"/>
            <a:ext cx="208661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 indent="74295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mbria"/>
                <a:cs typeface="Cambria"/>
              </a:rPr>
              <a:t>д</a:t>
            </a:r>
            <a:r>
              <a:rPr sz="2400" spc="5" dirty="0">
                <a:latin typeface="Cambria"/>
                <a:cs typeface="Cambria"/>
              </a:rPr>
              <a:t>е</a:t>
            </a:r>
            <a:r>
              <a:rPr sz="2400" spc="-15" dirty="0">
                <a:latin typeface="Cambria"/>
                <a:cs typeface="Cambria"/>
              </a:rPr>
              <a:t>я</a:t>
            </a:r>
            <a:r>
              <a:rPr sz="2400" spc="-5" dirty="0">
                <a:latin typeface="Cambria"/>
                <a:cs typeface="Cambria"/>
              </a:rPr>
              <a:t>тель</a:t>
            </a:r>
            <a:r>
              <a:rPr sz="2400" spc="5" dirty="0">
                <a:latin typeface="Cambria"/>
                <a:cs typeface="Cambria"/>
              </a:rPr>
              <a:t>н</a:t>
            </a:r>
            <a:r>
              <a:rPr sz="2400" dirty="0">
                <a:latin typeface="Cambria"/>
                <a:cs typeface="Cambria"/>
              </a:rPr>
              <a:t>ос</a:t>
            </a:r>
            <a:r>
              <a:rPr sz="2400" spc="-10" dirty="0">
                <a:latin typeface="Cambria"/>
                <a:cs typeface="Cambria"/>
              </a:rPr>
              <a:t>т</a:t>
            </a:r>
            <a:r>
              <a:rPr sz="2400" spc="5" dirty="0">
                <a:latin typeface="Cambria"/>
                <a:cs typeface="Cambria"/>
              </a:rPr>
              <a:t>и</a:t>
            </a:r>
            <a:r>
              <a:rPr sz="2400" dirty="0">
                <a:latin typeface="Cambria"/>
                <a:cs typeface="Cambria"/>
              </a:rPr>
              <a:t>.  </a:t>
            </a:r>
            <a:r>
              <a:rPr sz="2400" spc="-30" dirty="0">
                <a:latin typeface="Cambria"/>
                <a:cs typeface="Cambria"/>
              </a:rPr>
              <a:t>к</a:t>
            </a:r>
            <a:r>
              <a:rPr sz="2400" dirty="0">
                <a:latin typeface="Cambria"/>
                <a:cs typeface="Cambria"/>
              </a:rPr>
              <a:t>о</a:t>
            </a:r>
            <a:r>
              <a:rPr sz="2400" spc="-15" dirty="0">
                <a:latin typeface="Cambria"/>
                <a:cs typeface="Cambria"/>
              </a:rPr>
              <a:t>м</a:t>
            </a:r>
            <a:r>
              <a:rPr sz="2400" dirty="0">
                <a:latin typeface="Cambria"/>
                <a:cs typeface="Cambria"/>
              </a:rPr>
              <a:t>п</a:t>
            </a:r>
            <a:r>
              <a:rPr sz="2400" spc="-10" dirty="0">
                <a:latin typeface="Cambria"/>
                <a:cs typeface="Cambria"/>
              </a:rPr>
              <a:t>о</a:t>
            </a:r>
            <a:r>
              <a:rPr sz="2400" dirty="0">
                <a:latin typeface="Cambria"/>
                <a:cs typeface="Cambria"/>
              </a:rPr>
              <a:t>нента</a:t>
            </a:r>
            <a:r>
              <a:rPr sz="2400" spc="5" dirty="0">
                <a:latin typeface="Cambria"/>
                <a:cs typeface="Cambria"/>
              </a:rPr>
              <a:t>м</a:t>
            </a:r>
            <a:r>
              <a:rPr sz="2400" dirty="0">
                <a:latin typeface="Cambria"/>
                <a:cs typeface="Cambria"/>
              </a:rPr>
              <a:t>и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315264" y="4374262"/>
            <a:ext cx="8971280" cy="149015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2400" spc="-5" dirty="0">
                <a:latin typeface="Cambria"/>
                <a:cs typeface="Cambria"/>
              </a:rPr>
              <a:t>компетентности.</a:t>
            </a:r>
            <a:endParaRPr sz="24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tabLst>
                <a:tab pos="7306945" algn="l"/>
              </a:tabLst>
            </a:pPr>
            <a:r>
              <a:rPr sz="2400" spc="-25" dirty="0">
                <a:latin typeface="Cambria"/>
                <a:cs typeface="Cambria"/>
              </a:rPr>
              <a:t>Под</a:t>
            </a:r>
            <a:r>
              <a:rPr sz="2400" spc="140" dirty="0"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ПРОФЕССИОНАЛЬНОЙ</a:t>
            </a:r>
            <a:r>
              <a:rPr sz="2400" b="1" spc="145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КОМПЕТЕНТНОСТЬЮ</a:t>
            </a:r>
            <a:r>
              <a:rPr sz="2400" b="1" spc="-10" dirty="0">
                <a:solidFill>
                  <a:srgbClr val="FF0000"/>
                </a:solidFill>
                <a:latin typeface="Cambria"/>
                <a:cs typeface="Cambria"/>
              </a:rPr>
              <a:t>	</a:t>
            </a:r>
            <a:r>
              <a:rPr sz="2400" spc="-5" dirty="0">
                <a:latin typeface="Cambria"/>
                <a:cs typeface="Cambria"/>
              </a:rPr>
              <a:t>понимается</a:t>
            </a:r>
            <a:endParaRPr sz="2400" dirty="0">
              <a:latin typeface="Cambria"/>
              <a:cs typeface="Cambria"/>
            </a:endParaRPr>
          </a:p>
          <a:p>
            <a:pPr marL="12700" marR="5080">
              <a:lnSpc>
                <a:spcPct val="100000"/>
              </a:lnSpc>
              <a:tabLst>
                <a:tab pos="2248535" algn="l"/>
                <a:tab pos="5274310" algn="l"/>
                <a:tab pos="5789295" algn="l"/>
                <a:tab pos="7827009" algn="l"/>
              </a:tabLst>
            </a:pPr>
            <a:r>
              <a:rPr sz="2400" dirty="0">
                <a:latin typeface="Cambria"/>
                <a:cs typeface="Cambria"/>
              </a:rPr>
              <a:t>совокупн</a:t>
            </a:r>
            <a:r>
              <a:rPr sz="2400" spc="5" dirty="0">
                <a:latin typeface="Cambria"/>
                <a:cs typeface="Cambria"/>
              </a:rPr>
              <a:t>о</a:t>
            </a:r>
            <a:r>
              <a:rPr sz="2400" dirty="0">
                <a:latin typeface="Cambria"/>
                <a:cs typeface="Cambria"/>
              </a:rPr>
              <a:t>сть	про</a:t>
            </a:r>
            <a:r>
              <a:rPr sz="2400" spc="10" dirty="0">
                <a:latin typeface="Cambria"/>
                <a:cs typeface="Cambria"/>
              </a:rPr>
              <a:t>ф</a:t>
            </a:r>
            <a:r>
              <a:rPr sz="2400" dirty="0">
                <a:latin typeface="Cambria"/>
                <a:cs typeface="Cambria"/>
              </a:rPr>
              <a:t>ессиона</a:t>
            </a:r>
            <a:r>
              <a:rPr sz="2400" spc="5" dirty="0">
                <a:latin typeface="Cambria"/>
                <a:cs typeface="Cambria"/>
              </a:rPr>
              <a:t>л</a:t>
            </a:r>
            <a:r>
              <a:rPr sz="2400" spc="-5" dirty="0">
                <a:latin typeface="Cambria"/>
                <a:cs typeface="Cambria"/>
              </a:rPr>
              <a:t>ьн</a:t>
            </a:r>
            <a:r>
              <a:rPr sz="2400" spc="5" dirty="0">
                <a:latin typeface="Cambria"/>
                <a:cs typeface="Cambria"/>
              </a:rPr>
              <a:t>ы</a:t>
            </a:r>
            <a:r>
              <a:rPr sz="2400" dirty="0">
                <a:latin typeface="Cambria"/>
                <a:cs typeface="Cambria"/>
              </a:rPr>
              <a:t>х	и	</a:t>
            </a:r>
            <a:r>
              <a:rPr sz="2400" spc="-5" dirty="0">
                <a:latin typeface="Cambria"/>
                <a:cs typeface="Cambria"/>
              </a:rPr>
              <a:t>личностны</a:t>
            </a:r>
            <a:r>
              <a:rPr sz="2400" dirty="0">
                <a:latin typeface="Cambria"/>
                <a:cs typeface="Cambria"/>
              </a:rPr>
              <a:t>х	</a:t>
            </a:r>
            <a:r>
              <a:rPr sz="2400" spc="-5" dirty="0">
                <a:latin typeface="Cambria"/>
                <a:cs typeface="Cambria"/>
              </a:rPr>
              <a:t>к</a:t>
            </a:r>
            <a:r>
              <a:rPr sz="2400" spc="-45" dirty="0">
                <a:latin typeface="Cambria"/>
                <a:cs typeface="Cambria"/>
              </a:rPr>
              <a:t>а</a:t>
            </a:r>
            <a:r>
              <a:rPr sz="2400" dirty="0">
                <a:latin typeface="Cambria"/>
                <a:cs typeface="Cambria"/>
              </a:rPr>
              <a:t>честв,  </a:t>
            </a:r>
            <a:r>
              <a:rPr sz="2400" spc="-15" dirty="0">
                <a:latin typeface="Cambria"/>
                <a:cs typeface="Cambria"/>
              </a:rPr>
              <a:t>необходимых</a:t>
            </a:r>
            <a:r>
              <a:rPr sz="2400" spc="-30" dirty="0">
                <a:latin typeface="Cambria"/>
                <a:cs typeface="Cambria"/>
              </a:rPr>
              <a:t> </a:t>
            </a:r>
            <a:r>
              <a:rPr sz="2400" spc="15" dirty="0">
                <a:latin typeface="Cambria"/>
                <a:cs typeface="Cambria"/>
              </a:rPr>
              <a:t>для</a:t>
            </a:r>
            <a:r>
              <a:rPr sz="2400" spc="-10" dirty="0">
                <a:latin typeface="Cambria"/>
                <a:cs typeface="Cambria"/>
              </a:rPr>
              <a:t> успешной</a:t>
            </a:r>
            <a:r>
              <a:rPr sz="2400" spc="15" dirty="0">
                <a:latin typeface="Cambria"/>
                <a:cs typeface="Cambria"/>
              </a:rPr>
              <a:t> </a:t>
            </a:r>
            <a:r>
              <a:rPr sz="2400" spc="-5" dirty="0">
                <a:latin typeface="Cambria"/>
                <a:cs typeface="Cambria"/>
              </a:rPr>
              <a:t>педагогической</a:t>
            </a:r>
            <a:r>
              <a:rPr sz="2400" spc="35" dirty="0">
                <a:latin typeface="Cambria"/>
                <a:cs typeface="Cambria"/>
              </a:rPr>
              <a:t> </a:t>
            </a:r>
            <a:r>
              <a:rPr sz="2400" dirty="0">
                <a:latin typeface="Cambria"/>
                <a:cs typeface="Cambria"/>
              </a:rPr>
              <a:t>деятельности.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2080642" y="246127"/>
            <a:ext cx="5833111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030605" marR="5080" indent="-101854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chemeClr val="accent3">
                    <a:lumMod val="50000"/>
                  </a:schemeClr>
                </a:solidFill>
              </a:rPr>
              <a:t>ЛИЧНОСТНЫЕ </a:t>
            </a:r>
            <a:r>
              <a:rPr dirty="0">
                <a:solidFill>
                  <a:schemeClr val="accent3">
                    <a:lumMod val="50000"/>
                  </a:schemeClr>
                </a:solidFill>
              </a:rPr>
              <a:t>И </a:t>
            </a:r>
            <a:r>
              <a:rPr spc="-10" dirty="0">
                <a:solidFill>
                  <a:schemeClr val="accent3">
                    <a:lumMod val="50000"/>
                  </a:schemeClr>
                </a:solidFill>
              </a:rPr>
              <a:t>ПРОФЕССИОНАЛЬНЫЕ </a:t>
            </a:r>
            <a:r>
              <a:rPr spc="-515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spc="-45" dirty="0">
                <a:solidFill>
                  <a:schemeClr val="accent3">
                    <a:lumMod val="50000"/>
                  </a:schemeClr>
                </a:solidFill>
              </a:rPr>
              <a:t>КАЧЕСТВА</a:t>
            </a:r>
            <a:r>
              <a:rPr spc="-25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spc="-50" dirty="0">
                <a:solidFill>
                  <a:schemeClr val="accent3">
                    <a:lumMod val="50000"/>
                  </a:schemeClr>
                </a:solidFill>
              </a:rPr>
              <a:t>ПЕДАГОГА</a:t>
            </a:r>
            <a:r>
              <a:rPr spc="2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dirty="0">
                <a:solidFill>
                  <a:schemeClr val="accent3">
                    <a:lumMod val="50000"/>
                  </a:schemeClr>
                </a:solidFill>
              </a:rPr>
              <a:t>ДОО</a:t>
            </a:r>
          </a:p>
        </p:txBody>
      </p:sp>
      <p:sp>
        <p:nvSpPr>
          <p:cNvPr id="3" name="object 3"/>
          <p:cNvSpPr txBox="1">
            <a:spLocks noGrp="1"/>
          </p:cNvSpPr>
          <p:nvPr>
            <p:ph type="body" idx="1"/>
          </p:nvPr>
        </p:nvSpPr>
        <p:spPr>
          <a:xfrm>
            <a:off x="369216" y="1273557"/>
            <a:ext cx="10212705" cy="278281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schemeClr val="tx1"/>
                </a:solidFill>
              </a:rPr>
              <a:t>четкое</a:t>
            </a:r>
            <a:r>
              <a:rPr spc="-2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видение</a:t>
            </a:r>
            <a:r>
              <a:rPr spc="2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современных</a:t>
            </a:r>
            <a:r>
              <a:rPr spc="20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задач</a:t>
            </a:r>
            <a:r>
              <a:rPr spc="-2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дошкольного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образования;</a:t>
            </a: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schemeClr val="tx1"/>
                </a:solidFill>
              </a:rPr>
              <a:t>ценностное</a:t>
            </a:r>
            <a:r>
              <a:rPr spc="-10" dirty="0">
                <a:solidFill>
                  <a:schemeClr val="tx1"/>
                </a:solidFill>
              </a:rPr>
              <a:t> отношение</a:t>
            </a:r>
            <a:r>
              <a:rPr dirty="0">
                <a:solidFill>
                  <a:schemeClr val="tx1"/>
                </a:solidFill>
              </a:rPr>
              <a:t> к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25" dirty="0">
                <a:solidFill>
                  <a:schemeClr val="tx1"/>
                </a:solidFill>
              </a:rPr>
              <a:t>ребенку,</a:t>
            </a:r>
            <a:r>
              <a:rPr spc="15" dirty="0">
                <a:solidFill>
                  <a:schemeClr val="tx1"/>
                </a:solidFill>
              </a:rPr>
              <a:t> </a:t>
            </a:r>
            <a:r>
              <a:rPr spc="-15" dirty="0">
                <a:solidFill>
                  <a:schemeClr val="tx1"/>
                </a:solidFill>
              </a:rPr>
              <a:t>культуре,</a:t>
            </a:r>
            <a:r>
              <a:rPr spc="2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творчеству;</a:t>
            </a:r>
          </a:p>
          <a:p>
            <a:pPr marL="355600" marR="508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  <a:tab pos="1489710" algn="l"/>
                <a:tab pos="3266440" algn="l"/>
                <a:tab pos="4339590" algn="l"/>
                <a:tab pos="6479540" algn="l"/>
                <a:tab pos="8432165" algn="l"/>
              </a:tabLst>
            </a:pPr>
            <a:r>
              <a:rPr dirty="0">
                <a:solidFill>
                  <a:schemeClr val="tx1"/>
                </a:solidFill>
              </a:rPr>
              <a:t>гуман</a:t>
            </a:r>
            <a:r>
              <a:rPr spc="-5" dirty="0">
                <a:solidFill>
                  <a:schemeClr val="tx1"/>
                </a:solidFill>
              </a:rPr>
              <a:t>на</a:t>
            </a:r>
            <a:r>
              <a:rPr dirty="0">
                <a:solidFill>
                  <a:schemeClr val="tx1"/>
                </a:solidFill>
              </a:rPr>
              <a:t>я	педагог</a:t>
            </a:r>
            <a:r>
              <a:rPr spc="-20" dirty="0">
                <a:solidFill>
                  <a:schemeClr val="tx1"/>
                </a:solidFill>
              </a:rPr>
              <a:t>и</a:t>
            </a:r>
            <a:r>
              <a:rPr dirty="0">
                <a:solidFill>
                  <a:schemeClr val="tx1"/>
                </a:solidFill>
              </a:rPr>
              <a:t>ческ</a:t>
            </a:r>
            <a:r>
              <a:rPr spc="-15" dirty="0">
                <a:solidFill>
                  <a:schemeClr val="tx1"/>
                </a:solidFill>
              </a:rPr>
              <a:t>а</a:t>
            </a:r>
            <a:r>
              <a:rPr dirty="0">
                <a:solidFill>
                  <a:schemeClr val="tx1"/>
                </a:solidFill>
              </a:rPr>
              <a:t>я	по</a:t>
            </a:r>
            <a:r>
              <a:rPr spc="5" dirty="0">
                <a:solidFill>
                  <a:schemeClr val="tx1"/>
                </a:solidFill>
              </a:rPr>
              <a:t>з</a:t>
            </a:r>
            <a:r>
              <a:rPr spc="-10" dirty="0">
                <a:solidFill>
                  <a:schemeClr val="tx1"/>
                </a:solidFill>
              </a:rPr>
              <a:t>ици</a:t>
            </a:r>
            <a:r>
              <a:rPr dirty="0">
                <a:solidFill>
                  <a:schemeClr val="tx1"/>
                </a:solidFill>
              </a:rPr>
              <a:t>я,	бе</a:t>
            </a:r>
            <a:r>
              <a:rPr spc="-10" dirty="0">
                <a:solidFill>
                  <a:schemeClr val="tx1"/>
                </a:solidFill>
              </a:rPr>
              <a:t>с</a:t>
            </a:r>
            <a:r>
              <a:rPr dirty="0">
                <a:solidFill>
                  <a:schemeClr val="tx1"/>
                </a:solidFill>
              </a:rPr>
              <a:t>пр</a:t>
            </a:r>
            <a:r>
              <a:rPr spc="-15" dirty="0">
                <a:solidFill>
                  <a:schemeClr val="tx1"/>
                </a:solidFill>
              </a:rPr>
              <a:t>и</a:t>
            </a:r>
            <a:r>
              <a:rPr dirty="0">
                <a:solidFill>
                  <a:schemeClr val="tx1"/>
                </a:solidFill>
              </a:rPr>
              <a:t>стра</a:t>
            </a:r>
            <a:r>
              <a:rPr spc="-10" dirty="0">
                <a:solidFill>
                  <a:schemeClr val="tx1"/>
                </a:solidFill>
              </a:rPr>
              <a:t>с</a:t>
            </a:r>
            <a:r>
              <a:rPr spc="-5" dirty="0">
                <a:solidFill>
                  <a:schemeClr val="tx1"/>
                </a:solidFill>
              </a:rPr>
              <a:t>тнос</a:t>
            </a:r>
            <a:r>
              <a:rPr spc="5" dirty="0">
                <a:solidFill>
                  <a:schemeClr val="tx1"/>
                </a:solidFill>
              </a:rPr>
              <a:t>т</a:t>
            </a:r>
            <a:r>
              <a:rPr dirty="0">
                <a:solidFill>
                  <a:schemeClr val="tx1"/>
                </a:solidFill>
              </a:rPr>
              <a:t>ь	(о</a:t>
            </a:r>
            <a:r>
              <a:rPr spc="-15" dirty="0">
                <a:solidFill>
                  <a:schemeClr val="tx1"/>
                </a:solidFill>
              </a:rPr>
              <a:t>б</a:t>
            </a:r>
            <a:r>
              <a:rPr dirty="0">
                <a:solidFill>
                  <a:schemeClr val="tx1"/>
                </a:solidFill>
              </a:rPr>
              <a:t>ъекти</a:t>
            </a:r>
            <a:r>
              <a:rPr spc="-10" dirty="0">
                <a:solidFill>
                  <a:schemeClr val="tx1"/>
                </a:solidFill>
              </a:rPr>
              <a:t>в</a:t>
            </a:r>
            <a:r>
              <a:rPr dirty="0">
                <a:solidFill>
                  <a:schemeClr val="tx1"/>
                </a:solidFill>
              </a:rPr>
              <a:t>ность),	</a:t>
            </a:r>
            <a:r>
              <a:rPr spc="-10" dirty="0">
                <a:solidFill>
                  <a:schemeClr val="tx1"/>
                </a:solidFill>
              </a:rPr>
              <a:t>в</a:t>
            </a:r>
            <a:r>
              <a:rPr spc="5" dirty="0">
                <a:solidFill>
                  <a:schemeClr val="tx1"/>
                </a:solidFill>
              </a:rPr>
              <a:t>н</a:t>
            </a:r>
            <a:r>
              <a:rPr spc="-10" dirty="0">
                <a:solidFill>
                  <a:schemeClr val="tx1"/>
                </a:solidFill>
              </a:rPr>
              <a:t>и</a:t>
            </a:r>
            <a:r>
              <a:rPr dirty="0">
                <a:solidFill>
                  <a:schemeClr val="tx1"/>
                </a:solidFill>
              </a:rPr>
              <a:t>мател</a:t>
            </a:r>
            <a:r>
              <a:rPr spc="10" dirty="0">
                <a:solidFill>
                  <a:schemeClr val="tx1"/>
                </a:solidFill>
              </a:rPr>
              <a:t>ь</a:t>
            </a:r>
            <a:r>
              <a:rPr dirty="0">
                <a:solidFill>
                  <a:schemeClr val="tx1"/>
                </a:solidFill>
              </a:rPr>
              <a:t>ность,  чуткость</a:t>
            </a:r>
            <a:r>
              <a:rPr spc="-3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добросовестность,</a:t>
            </a:r>
            <a:r>
              <a:rPr spc="-3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стойкость,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выдержка,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самокритичность;</a:t>
            </a: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schemeClr val="tx1"/>
                </a:solidFill>
              </a:rPr>
              <a:t>умение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заботится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об </a:t>
            </a:r>
            <a:r>
              <a:rPr spc="-5" dirty="0">
                <a:solidFill>
                  <a:schemeClr val="tx1"/>
                </a:solidFill>
              </a:rPr>
              <a:t>экологии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детства, </a:t>
            </a:r>
            <a:r>
              <a:rPr spc="-10" dirty="0">
                <a:solidFill>
                  <a:schemeClr val="tx1"/>
                </a:solidFill>
              </a:rPr>
              <a:t>сохранении</a:t>
            </a:r>
            <a:r>
              <a:rPr spc="1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духовного</a:t>
            </a:r>
            <a:r>
              <a:rPr spc="-2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и</a:t>
            </a:r>
            <a:r>
              <a:rPr spc="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физического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здоровья</a:t>
            </a:r>
            <a:r>
              <a:rPr spc="-3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детей;</a:t>
            </a: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solidFill>
                  <a:schemeClr val="tx1"/>
                </a:solidFill>
              </a:rPr>
              <a:t>проявление заботы</a:t>
            </a:r>
            <a:r>
              <a:rPr spc="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о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развитии</a:t>
            </a:r>
            <a:r>
              <a:rPr spc="35" dirty="0">
                <a:solidFill>
                  <a:schemeClr val="tx1"/>
                </a:solidFill>
              </a:rPr>
              <a:t> </a:t>
            </a:r>
            <a:r>
              <a:rPr spc="-10" dirty="0">
                <a:solidFill>
                  <a:schemeClr val="tx1"/>
                </a:solidFill>
              </a:rPr>
              <a:t>индивидуальности</a:t>
            </a:r>
            <a:r>
              <a:rPr spc="5" dirty="0">
                <a:solidFill>
                  <a:schemeClr val="tx1"/>
                </a:solidFill>
              </a:rPr>
              <a:t> </a:t>
            </a:r>
            <a:r>
              <a:rPr dirty="0">
                <a:solidFill>
                  <a:schemeClr val="tx1"/>
                </a:solidFill>
              </a:rPr>
              <a:t>каждого </a:t>
            </a:r>
            <a:r>
              <a:rPr spc="-5" dirty="0">
                <a:solidFill>
                  <a:schemeClr val="tx1"/>
                </a:solidFill>
              </a:rPr>
              <a:t>ребенка;</a:t>
            </a:r>
          </a:p>
          <a:p>
            <a:pPr marL="355600" marR="5715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  <a:tab pos="1303655" algn="l"/>
                <a:tab pos="2520950" algn="l"/>
                <a:tab pos="2844800" algn="l"/>
                <a:tab pos="4133850" algn="l"/>
                <a:tab pos="5427980" algn="l"/>
                <a:tab pos="8663940" algn="l"/>
                <a:tab pos="8987155" algn="l"/>
              </a:tabLst>
            </a:pPr>
            <a:r>
              <a:rPr dirty="0">
                <a:solidFill>
                  <a:schemeClr val="tx1"/>
                </a:solidFill>
              </a:rPr>
              <a:t>умен</a:t>
            </a:r>
            <a:r>
              <a:rPr spc="-10" dirty="0">
                <a:solidFill>
                  <a:schemeClr val="tx1"/>
                </a:solidFill>
              </a:rPr>
              <a:t>и</a:t>
            </a:r>
            <a:r>
              <a:rPr dirty="0">
                <a:solidFill>
                  <a:schemeClr val="tx1"/>
                </a:solidFill>
              </a:rPr>
              <a:t>е	соз</a:t>
            </a:r>
            <a:r>
              <a:rPr spc="-5" dirty="0">
                <a:solidFill>
                  <a:schemeClr val="tx1"/>
                </a:solidFill>
              </a:rPr>
              <a:t>д</a:t>
            </a:r>
            <a:r>
              <a:rPr spc="-15" dirty="0">
                <a:solidFill>
                  <a:schemeClr val="tx1"/>
                </a:solidFill>
              </a:rPr>
              <a:t>а</a:t>
            </a:r>
            <a:r>
              <a:rPr spc="-10" dirty="0">
                <a:solidFill>
                  <a:schemeClr val="tx1"/>
                </a:solidFill>
              </a:rPr>
              <a:t>в</a:t>
            </a:r>
            <a:r>
              <a:rPr spc="-5" dirty="0">
                <a:solidFill>
                  <a:schemeClr val="tx1"/>
                </a:solidFill>
              </a:rPr>
              <a:t>ат</a:t>
            </a:r>
            <a:r>
              <a:rPr dirty="0">
                <a:solidFill>
                  <a:schemeClr val="tx1"/>
                </a:solidFill>
              </a:rPr>
              <a:t>ь	и	пост</a:t>
            </a:r>
            <a:r>
              <a:rPr spc="-10" dirty="0">
                <a:solidFill>
                  <a:schemeClr val="tx1"/>
                </a:solidFill>
              </a:rPr>
              <a:t>о</a:t>
            </a:r>
            <a:r>
              <a:rPr dirty="0">
                <a:solidFill>
                  <a:schemeClr val="tx1"/>
                </a:solidFill>
              </a:rPr>
              <a:t>янно	об</a:t>
            </a:r>
            <a:r>
              <a:rPr spc="-5" dirty="0">
                <a:solidFill>
                  <a:schemeClr val="tx1"/>
                </a:solidFill>
              </a:rPr>
              <a:t>о</a:t>
            </a:r>
            <a:r>
              <a:rPr dirty="0">
                <a:solidFill>
                  <a:schemeClr val="tx1"/>
                </a:solidFill>
              </a:rPr>
              <a:t>г</a:t>
            </a:r>
            <a:r>
              <a:rPr spc="-15" dirty="0">
                <a:solidFill>
                  <a:schemeClr val="tx1"/>
                </a:solidFill>
              </a:rPr>
              <a:t>а</a:t>
            </a:r>
            <a:r>
              <a:rPr dirty="0">
                <a:solidFill>
                  <a:schemeClr val="tx1"/>
                </a:solidFill>
              </a:rPr>
              <a:t>щать	</a:t>
            </a:r>
            <a:r>
              <a:rPr spc="-5" dirty="0">
                <a:solidFill>
                  <a:schemeClr val="tx1"/>
                </a:solidFill>
              </a:rPr>
              <a:t>к</a:t>
            </a:r>
            <a:r>
              <a:rPr spc="-70" dirty="0">
                <a:solidFill>
                  <a:schemeClr val="tx1"/>
                </a:solidFill>
              </a:rPr>
              <a:t>у</a:t>
            </a:r>
            <a:r>
              <a:rPr spc="-5" dirty="0">
                <a:solidFill>
                  <a:schemeClr val="tx1"/>
                </a:solidFill>
              </a:rPr>
              <a:t>л</a:t>
            </a:r>
            <a:r>
              <a:rPr spc="-75" dirty="0">
                <a:solidFill>
                  <a:schemeClr val="tx1"/>
                </a:solidFill>
              </a:rPr>
              <a:t>ь</a:t>
            </a:r>
            <a:r>
              <a:rPr spc="25" dirty="0">
                <a:solidFill>
                  <a:schemeClr val="tx1"/>
                </a:solidFill>
              </a:rPr>
              <a:t>т</a:t>
            </a:r>
            <a:r>
              <a:rPr dirty="0">
                <a:solidFill>
                  <a:schemeClr val="tx1"/>
                </a:solidFill>
              </a:rPr>
              <a:t>у</a:t>
            </a:r>
            <a:r>
              <a:rPr spc="10" dirty="0">
                <a:solidFill>
                  <a:schemeClr val="tx1"/>
                </a:solidFill>
              </a:rPr>
              <a:t>р</a:t>
            </a:r>
            <a:r>
              <a:rPr dirty="0">
                <a:solidFill>
                  <a:schemeClr val="tx1"/>
                </a:solidFill>
              </a:rPr>
              <a:t>но-</a:t>
            </a:r>
            <a:r>
              <a:rPr spc="-10" dirty="0">
                <a:solidFill>
                  <a:schemeClr val="tx1"/>
                </a:solidFill>
              </a:rPr>
              <a:t>и</a:t>
            </a:r>
            <a:r>
              <a:rPr dirty="0">
                <a:solidFill>
                  <a:schemeClr val="tx1"/>
                </a:solidFill>
              </a:rPr>
              <a:t>нформа</a:t>
            </a:r>
            <a:r>
              <a:rPr spc="-10" dirty="0">
                <a:solidFill>
                  <a:schemeClr val="tx1"/>
                </a:solidFill>
              </a:rPr>
              <a:t>ц</a:t>
            </a:r>
            <a:r>
              <a:rPr dirty="0">
                <a:solidFill>
                  <a:schemeClr val="tx1"/>
                </a:solidFill>
              </a:rPr>
              <a:t>ионную	и	п</a:t>
            </a:r>
            <a:r>
              <a:rPr spc="5" dirty="0">
                <a:solidFill>
                  <a:schemeClr val="tx1"/>
                </a:solidFill>
              </a:rPr>
              <a:t>р</a:t>
            </a:r>
            <a:r>
              <a:rPr dirty="0">
                <a:solidFill>
                  <a:schemeClr val="tx1"/>
                </a:solidFill>
              </a:rPr>
              <a:t>едметн</a:t>
            </a:r>
            <a:r>
              <a:rPr spc="5" dirty="0">
                <a:solidFill>
                  <a:schemeClr val="tx1"/>
                </a:solidFill>
              </a:rPr>
              <a:t>о</a:t>
            </a:r>
            <a:r>
              <a:rPr dirty="0">
                <a:solidFill>
                  <a:schemeClr val="tx1"/>
                </a:solidFill>
              </a:rPr>
              <a:t>-  </a:t>
            </a:r>
            <a:r>
              <a:rPr spc="-5" dirty="0">
                <a:solidFill>
                  <a:schemeClr val="tx1"/>
                </a:solidFill>
              </a:rPr>
              <a:t>развивающую</a:t>
            </a:r>
            <a:r>
              <a:rPr spc="-15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образовательную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среду;</a:t>
            </a: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  <a:tab pos="1393190" algn="l"/>
                <a:tab pos="2612390" algn="l"/>
                <a:tab pos="2989580" algn="l"/>
                <a:tab pos="4652010" algn="l"/>
                <a:tab pos="5912485" algn="l"/>
                <a:tab pos="6322695" algn="l"/>
                <a:tab pos="8378825" algn="l"/>
              </a:tabLst>
            </a:pPr>
            <a:r>
              <a:rPr spc="-5" dirty="0">
                <a:solidFill>
                  <a:schemeClr val="tx1"/>
                </a:solidFill>
              </a:rPr>
              <a:t>умение	</a:t>
            </a:r>
            <a:r>
              <a:rPr spc="-10" dirty="0">
                <a:solidFill>
                  <a:schemeClr val="tx1"/>
                </a:solidFill>
              </a:rPr>
              <a:t>работать	</a:t>
            </a:r>
            <a:r>
              <a:rPr dirty="0">
                <a:solidFill>
                  <a:schemeClr val="tx1"/>
                </a:solidFill>
              </a:rPr>
              <a:t>с	</a:t>
            </a:r>
            <a:r>
              <a:rPr spc="-10" dirty="0">
                <a:solidFill>
                  <a:schemeClr val="tx1"/>
                </a:solidFill>
              </a:rPr>
              <a:t>содержанием	</a:t>
            </a:r>
            <a:r>
              <a:rPr spc="-5" dirty="0">
                <a:solidFill>
                  <a:schemeClr val="tx1"/>
                </a:solidFill>
              </a:rPr>
              <a:t>обучения	</a:t>
            </a:r>
            <a:r>
              <a:rPr dirty="0">
                <a:solidFill>
                  <a:schemeClr val="tx1"/>
                </a:solidFill>
              </a:rPr>
              <a:t>и	</a:t>
            </a:r>
            <a:r>
              <a:rPr spc="-5" dirty="0">
                <a:solidFill>
                  <a:schemeClr val="tx1"/>
                </a:solidFill>
              </a:rPr>
              <a:t>разнообразными	педагогическими</a:t>
            </a:r>
          </a:p>
          <a:p>
            <a:pPr marL="355600">
              <a:lnSpc>
                <a:spcPct val="100000"/>
              </a:lnSpc>
            </a:pPr>
            <a:r>
              <a:rPr spc="-5" dirty="0">
                <a:solidFill>
                  <a:schemeClr val="tx1"/>
                </a:solidFill>
              </a:rPr>
              <a:t>технологиями,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придавая</a:t>
            </a:r>
            <a:r>
              <a:rPr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им</a:t>
            </a:r>
            <a:r>
              <a:rPr spc="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личностно-смысловую</a:t>
            </a:r>
            <a:r>
              <a:rPr spc="-10" dirty="0">
                <a:solidFill>
                  <a:schemeClr val="tx1"/>
                </a:solidFill>
              </a:rPr>
              <a:t> </a:t>
            </a:r>
            <a:r>
              <a:rPr spc="-5" dirty="0">
                <a:solidFill>
                  <a:schemeClr val="tx1"/>
                </a:solidFill>
              </a:rPr>
              <a:t>направленность;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369213" y="4017391"/>
            <a:ext cx="8538211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marR="5080" indent="-342900">
              <a:lnSpc>
                <a:spcPct val="100000"/>
              </a:lnSpc>
              <a:spcBef>
                <a:spcPts val="1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  <a:tab pos="1283970" algn="l"/>
                <a:tab pos="1769745" algn="l"/>
                <a:tab pos="2595880" algn="l"/>
                <a:tab pos="2902585" algn="l"/>
                <a:tab pos="3723640" algn="l"/>
                <a:tab pos="4027170" algn="l"/>
                <a:tab pos="5202555" algn="l"/>
                <a:tab pos="5457190" algn="l"/>
                <a:tab pos="6723380" algn="l"/>
                <a:tab pos="6793230" algn="l"/>
                <a:tab pos="7138034" algn="l"/>
                <a:tab pos="7211695" algn="l"/>
              </a:tabLst>
            </a:pPr>
            <a:r>
              <a:rPr sz="1800" spc="-5" dirty="0">
                <a:latin typeface="Cambria"/>
                <a:cs typeface="Cambria"/>
              </a:rPr>
              <a:t>умение	осуществлять	экспериментальную	деятельность		по		внедрению </a:t>
            </a:r>
            <a:r>
              <a:rPr sz="1800" dirty="0">
                <a:latin typeface="Cambria"/>
                <a:cs typeface="Cambria"/>
              </a:rPr>
              <a:t> о</a:t>
            </a:r>
            <a:r>
              <a:rPr sz="1800" spc="-10" dirty="0">
                <a:latin typeface="Cambria"/>
                <a:cs typeface="Cambria"/>
              </a:rPr>
              <a:t>б</a:t>
            </a:r>
            <a:r>
              <a:rPr sz="1800" dirty="0">
                <a:latin typeface="Cambria"/>
                <a:cs typeface="Cambria"/>
              </a:rPr>
              <a:t>ъекти</a:t>
            </a:r>
            <a:r>
              <a:rPr sz="1800" spc="-10" dirty="0">
                <a:latin typeface="Cambria"/>
                <a:cs typeface="Cambria"/>
              </a:rPr>
              <a:t>в</a:t>
            </a:r>
            <a:r>
              <a:rPr sz="1800" dirty="0">
                <a:latin typeface="Cambria"/>
                <a:cs typeface="Cambria"/>
              </a:rPr>
              <a:t>но	</a:t>
            </a:r>
            <a:r>
              <a:rPr sz="1800" spc="5" dirty="0">
                <a:latin typeface="Cambria"/>
                <a:cs typeface="Cambria"/>
              </a:rPr>
              <a:t>н</a:t>
            </a:r>
            <a:r>
              <a:rPr sz="1800" dirty="0">
                <a:latin typeface="Cambria"/>
                <a:cs typeface="Cambria"/>
              </a:rPr>
              <a:t>овых	п</a:t>
            </a:r>
            <a:r>
              <a:rPr sz="1800" spc="-45" dirty="0">
                <a:latin typeface="Cambria"/>
                <a:cs typeface="Cambria"/>
              </a:rPr>
              <a:t>о</a:t>
            </a:r>
            <a:r>
              <a:rPr sz="1800" spc="-5" dirty="0">
                <a:latin typeface="Cambria"/>
                <a:cs typeface="Cambria"/>
              </a:rPr>
              <a:t>д</a:t>
            </a:r>
            <a:r>
              <a:rPr sz="1800" spc="-30" dirty="0">
                <a:latin typeface="Cambria"/>
                <a:cs typeface="Cambria"/>
              </a:rPr>
              <a:t>х</a:t>
            </a:r>
            <a:r>
              <a:rPr sz="1800" spc="-60" dirty="0">
                <a:latin typeface="Cambria"/>
                <a:cs typeface="Cambria"/>
              </a:rPr>
              <a:t>о</a:t>
            </a:r>
            <a:r>
              <a:rPr sz="1800" spc="-10" dirty="0">
                <a:latin typeface="Cambria"/>
                <a:cs typeface="Cambria"/>
              </a:rPr>
              <a:t>до</a:t>
            </a:r>
            <a:r>
              <a:rPr sz="1800" dirty="0">
                <a:latin typeface="Cambria"/>
                <a:cs typeface="Cambria"/>
              </a:rPr>
              <a:t>в	и	</a:t>
            </a:r>
            <a:r>
              <a:rPr sz="1800" spc="-5" dirty="0">
                <a:latin typeface="Cambria"/>
                <a:cs typeface="Cambria"/>
              </a:rPr>
              <a:t>т</a:t>
            </a:r>
            <a:r>
              <a:rPr sz="1800" spc="-25" dirty="0">
                <a:latin typeface="Cambria"/>
                <a:cs typeface="Cambria"/>
              </a:rPr>
              <a:t>е</a:t>
            </a:r>
            <a:r>
              <a:rPr sz="1800" spc="15" dirty="0">
                <a:latin typeface="Cambria"/>
                <a:cs typeface="Cambria"/>
              </a:rPr>
              <a:t>х</a:t>
            </a:r>
            <a:r>
              <a:rPr sz="1800" dirty="0">
                <a:latin typeface="Cambria"/>
                <a:cs typeface="Cambria"/>
              </a:rPr>
              <a:t>ноло</a:t>
            </a:r>
            <a:r>
              <a:rPr sz="1800" spc="-15" dirty="0">
                <a:latin typeface="Cambria"/>
                <a:cs typeface="Cambria"/>
              </a:rPr>
              <a:t>г</a:t>
            </a:r>
            <a:r>
              <a:rPr sz="1800" spc="-10" dirty="0">
                <a:latin typeface="Cambria"/>
                <a:cs typeface="Cambria"/>
              </a:rPr>
              <a:t>ий</a:t>
            </a:r>
            <a:r>
              <a:rPr sz="1800" dirty="0">
                <a:latin typeface="Cambria"/>
                <a:cs typeface="Cambria"/>
              </a:rPr>
              <a:t>,	оцени</a:t>
            </a:r>
            <a:r>
              <a:rPr sz="1800" spc="-10" dirty="0">
                <a:latin typeface="Cambria"/>
                <a:cs typeface="Cambria"/>
              </a:rPr>
              <a:t>в</a:t>
            </a:r>
            <a:r>
              <a:rPr sz="1800" spc="-5" dirty="0">
                <a:latin typeface="Cambria"/>
                <a:cs typeface="Cambria"/>
              </a:rPr>
              <a:t>а</a:t>
            </a:r>
            <a:r>
              <a:rPr sz="1800" spc="10" dirty="0">
                <a:latin typeface="Cambria"/>
                <a:cs typeface="Cambria"/>
              </a:rPr>
              <a:t>т</a:t>
            </a:r>
            <a:r>
              <a:rPr sz="1800" dirty="0">
                <a:latin typeface="Cambria"/>
                <a:cs typeface="Cambria"/>
              </a:rPr>
              <a:t>ь	</a:t>
            </a:r>
            <a:r>
              <a:rPr sz="1800" spc="-10" dirty="0">
                <a:latin typeface="Cambria"/>
                <a:cs typeface="Cambria"/>
              </a:rPr>
              <a:t>и</a:t>
            </a:r>
            <a:r>
              <a:rPr sz="1800" dirty="0">
                <a:latin typeface="Cambria"/>
                <a:cs typeface="Cambria"/>
              </a:rPr>
              <a:t>х	со</a:t>
            </a:r>
            <a:r>
              <a:rPr sz="1800" spc="-20" dirty="0">
                <a:latin typeface="Cambria"/>
                <a:cs typeface="Cambria"/>
              </a:rPr>
              <a:t>о</a:t>
            </a:r>
            <a:r>
              <a:rPr sz="1800" spc="-5" dirty="0">
                <a:latin typeface="Cambria"/>
                <a:cs typeface="Cambria"/>
              </a:rPr>
              <a:t>тве</a:t>
            </a:r>
            <a:r>
              <a:rPr sz="1800" spc="-15" dirty="0">
                <a:latin typeface="Cambria"/>
                <a:cs typeface="Cambria"/>
              </a:rPr>
              <a:t>т</a:t>
            </a:r>
            <a:r>
              <a:rPr sz="1800" dirty="0">
                <a:latin typeface="Cambria"/>
                <a:cs typeface="Cambria"/>
              </a:rPr>
              <a:t>ств</a:t>
            </a:r>
            <a:r>
              <a:rPr sz="1800" spc="-10" dirty="0">
                <a:latin typeface="Cambria"/>
                <a:cs typeface="Cambria"/>
              </a:rPr>
              <a:t>и</a:t>
            </a:r>
            <a:r>
              <a:rPr sz="1800" dirty="0">
                <a:latin typeface="Cambria"/>
                <a:cs typeface="Cambria"/>
              </a:rPr>
              <a:t>е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8909432" y="4017392"/>
            <a:ext cx="1671955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52400" marR="5080" indent="-140335">
              <a:lnSpc>
                <a:spcPct val="100000"/>
              </a:lnSpc>
              <a:spcBef>
                <a:spcPts val="100"/>
              </a:spcBef>
              <a:tabLst>
                <a:tab pos="1412875" algn="l"/>
                <a:tab pos="1522730" algn="l"/>
              </a:tabLst>
            </a:pPr>
            <a:r>
              <a:rPr sz="1800" dirty="0">
                <a:latin typeface="Cambria"/>
                <a:cs typeface="Cambria"/>
              </a:rPr>
              <a:t>су</a:t>
            </a:r>
            <a:r>
              <a:rPr sz="1800" spc="-15" dirty="0">
                <a:latin typeface="Cambria"/>
                <a:cs typeface="Cambria"/>
              </a:rPr>
              <a:t>б</a:t>
            </a:r>
            <a:r>
              <a:rPr sz="1800" dirty="0">
                <a:latin typeface="Cambria"/>
                <a:cs typeface="Cambria"/>
              </a:rPr>
              <a:t>ъек</a:t>
            </a:r>
            <a:r>
              <a:rPr sz="1800" spc="10" dirty="0">
                <a:latin typeface="Cambria"/>
                <a:cs typeface="Cambria"/>
              </a:rPr>
              <a:t>т</a:t>
            </a:r>
            <a:r>
              <a:rPr sz="1800" spc="-10" dirty="0">
                <a:latin typeface="Cambria"/>
                <a:cs typeface="Cambria"/>
              </a:rPr>
              <a:t>ив</a:t>
            </a:r>
            <a:r>
              <a:rPr sz="1800" dirty="0">
                <a:latin typeface="Cambria"/>
                <a:cs typeface="Cambria"/>
              </a:rPr>
              <a:t>но		и  </a:t>
            </a:r>
            <a:r>
              <a:rPr sz="1800" spc="5" dirty="0">
                <a:latin typeface="Cambria"/>
                <a:cs typeface="Cambria"/>
              </a:rPr>
              <a:t>п</a:t>
            </a:r>
            <a:r>
              <a:rPr sz="1800" spc="-5" dirty="0">
                <a:latin typeface="Cambria"/>
                <a:cs typeface="Cambria"/>
              </a:rPr>
              <a:t>риня</a:t>
            </a:r>
            <a:r>
              <a:rPr sz="1800" dirty="0">
                <a:latin typeface="Cambria"/>
                <a:cs typeface="Cambria"/>
              </a:rPr>
              <a:t>т</a:t>
            </a:r>
            <a:r>
              <a:rPr sz="1800" spc="-5" dirty="0">
                <a:latin typeface="Cambria"/>
                <a:cs typeface="Cambria"/>
              </a:rPr>
              <a:t>ы</a:t>
            </a:r>
            <a:r>
              <a:rPr sz="1800" dirty="0">
                <a:latin typeface="Cambria"/>
                <a:cs typeface="Cambria"/>
              </a:rPr>
              <a:t>м	</a:t>
            </a:r>
            <a:r>
              <a:rPr sz="1800" spc="-5" dirty="0">
                <a:latin typeface="Cambria"/>
                <a:cs typeface="Cambria"/>
              </a:rPr>
              <a:t>на</a:t>
            </a:r>
            <a:endParaRPr sz="1800" dirty="0">
              <a:latin typeface="Cambria"/>
              <a:cs typeface="Cambria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69215" y="4566031"/>
            <a:ext cx="10213340" cy="1397819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>
              <a:lnSpc>
                <a:spcPct val="100000"/>
              </a:lnSpc>
              <a:spcBef>
                <a:spcPts val="100"/>
              </a:spcBef>
              <a:tabLst>
                <a:tab pos="2341245" algn="l"/>
                <a:tab pos="3271520" algn="l"/>
                <a:tab pos="4118610" algn="l"/>
                <a:tab pos="5695950" algn="l"/>
                <a:tab pos="6734175" algn="l"/>
                <a:tab pos="8305800" algn="l"/>
              </a:tabLst>
            </a:pPr>
            <a:r>
              <a:rPr sz="1800" spc="-15" dirty="0">
                <a:latin typeface="Cambria"/>
                <a:cs typeface="Cambria"/>
              </a:rPr>
              <a:t>государственном	</a:t>
            </a:r>
            <a:r>
              <a:rPr sz="1800" spc="-5" dirty="0">
                <a:latin typeface="Cambria"/>
                <a:cs typeface="Cambria"/>
              </a:rPr>
              <a:t>уровне	</a:t>
            </a:r>
            <a:r>
              <a:rPr sz="1800" dirty="0">
                <a:latin typeface="Cambria"/>
                <a:cs typeface="Cambria"/>
              </a:rPr>
              <a:t>целям	</a:t>
            </a:r>
            <a:r>
              <a:rPr sz="1800" spc="-5" dirty="0">
                <a:latin typeface="Cambria"/>
                <a:cs typeface="Cambria"/>
              </a:rPr>
              <a:t>образования,	</a:t>
            </a:r>
            <a:r>
              <a:rPr sz="1800" spc="-10" dirty="0">
                <a:latin typeface="Cambria"/>
                <a:cs typeface="Cambria"/>
              </a:rPr>
              <a:t>задачам	</a:t>
            </a:r>
            <a:r>
              <a:rPr sz="1800" spc="-5" dirty="0">
                <a:latin typeface="Cambria"/>
                <a:cs typeface="Cambria"/>
              </a:rPr>
              <a:t>гуманизации	образовательного</a:t>
            </a:r>
            <a:endParaRPr sz="1800"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z="1800" spc="-5" dirty="0">
                <a:latin typeface="Cambria"/>
                <a:cs typeface="Cambria"/>
              </a:rPr>
              <a:t>процесса,</a:t>
            </a:r>
            <a:r>
              <a:rPr sz="1800" spc="-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возможностям</a:t>
            </a:r>
            <a:r>
              <a:rPr sz="1800" spc="-4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потребностям </a:t>
            </a:r>
            <a:r>
              <a:rPr sz="1800" spc="-5" dirty="0">
                <a:latin typeface="Cambria"/>
                <a:cs typeface="Cambria"/>
              </a:rPr>
              <a:t>детей;</a:t>
            </a:r>
            <a:endParaRPr sz="1800" dirty="0">
              <a:latin typeface="Cambria"/>
              <a:cs typeface="Cambria"/>
            </a:endParaRPr>
          </a:p>
          <a:p>
            <a:pPr marL="355600" marR="1979295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ru-RU" spc="-20" dirty="0">
                <a:latin typeface="Cambria"/>
                <a:cs typeface="Cambria"/>
              </a:rPr>
              <a:t>т</a:t>
            </a:r>
            <a:r>
              <a:rPr sz="1800" spc="-20" dirty="0" err="1" smtClean="0">
                <a:latin typeface="Cambria"/>
                <a:cs typeface="Cambria"/>
              </a:rPr>
              <a:t>рудолюбие</a:t>
            </a:r>
            <a:r>
              <a:rPr sz="1800" spc="-20" dirty="0">
                <a:latin typeface="Cambria"/>
                <a:cs typeface="Cambria"/>
              </a:rPr>
              <a:t>,</a:t>
            </a:r>
            <a:r>
              <a:rPr sz="1800" spc="-3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работоспособность,</a:t>
            </a:r>
            <a:r>
              <a:rPr sz="1800" spc="-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дисциплинированность,</a:t>
            </a:r>
            <a:r>
              <a:rPr sz="1800" spc="3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ответственность, </a:t>
            </a:r>
            <a:r>
              <a:rPr sz="1800" spc="-38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организованность;</a:t>
            </a:r>
            <a:r>
              <a:rPr sz="1800" spc="-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настойчивость;</a:t>
            </a:r>
            <a:endParaRPr sz="1800"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dirty="0">
                <a:latin typeface="Cambria"/>
                <a:cs typeface="Cambria"/>
              </a:rPr>
              <a:t>способность</a:t>
            </a:r>
            <a:r>
              <a:rPr sz="1800" spc="-4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к</a:t>
            </a:r>
            <a:r>
              <a:rPr sz="1800" spc="-5" dirty="0">
                <a:latin typeface="Cambria"/>
                <a:cs typeface="Cambria"/>
              </a:rPr>
              <a:t> самообразованию.</a:t>
            </a:r>
            <a:endParaRPr sz="1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0" y="25401"/>
            <a:ext cx="10287000" cy="396904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124835" marR="5080" indent="-3112770">
              <a:lnSpc>
                <a:spcPct val="100000"/>
              </a:lnSpc>
              <a:spcBef>
                <a:spcPts val="95"/>
              </a:spcBef>
            </a:pPr>
            <a:r>
              <a:rPr sz="2500" spc="-5" dirty="0">
                <a:solidFill>
                  <a:srgbClr val="3E7818"/>
                </a:solidFill>
              </a:rPr>
              <a:t>1</a:t>
            </a:r>
            <a:r>
              <a:rPr spc="-5" dirty="0">
                <a:solidFill>
                  <a:srgbClr val="3E7818"/>
                </a:solidFill>
              </a:rPr>
              <a:t>.</a:t>
            </a:r>
            <a:r>
              <a:rPr spc="-35" dirty="0">
                <a:solidFill>
                  <a:srgbClr val="3E7818"/>
                </a:solidFill>
              </a:rPr>
              <a:t> </a:t>
            </a:r>
            <a:r>
              <a:rPr spc="-15" dirty="0">
                <a:solidFill>
                  <a:srgbClr val="3E7818"/>
                </a:solidFill>
              </a:rPr>
              <a:t>КОМПЕТЕНЦИЯ</a:t>
            </a:r>
            <a:r>
              <a:rPr spc="20" dirty="0">
                <a:solidFill>
                  <a:srgbClr val="3E7818"/>
                </a:solidFill>
              </a:rPr>
              <a:t> </a:t>
            </a:r>
            <a:r>
              <a:rPr spc="-5" dirty="0">
                <a:solidFill>
                  <a:srgbClr val="3E7818"/>
                </a:solidFill>
              </a:rPr>
              <a:t>В</a:t>
            </a:r>
            <a:r>
              <a:rPr spc="-15" dirty="0">
                <a:solidFill>
                  <a:srgbClr val="3E7818"/>
                </a:solidFill>
              </a:rPr>
              <a:t> ВЕДЕНИИ</a:t>
            </a:r>
            <a:r>
              <a:rPr spc="20" dirty="0">
                <a:solidFill>
                  <a:srgbClr val="3E7818"/>
                </a:solidFill>
              </a:rPr>
              <a:t> </a:t>
            </a:r>
            <a:r>
              <a:rPr spc="-40" dirty="0">
                <a:solidFill>
                  <a:srgbClr val="3E7818"/>
                </a:solidFill>
              </a:rPr>
              <a:t>ОБРАЗОВАТЕЛЬНОГО </a:t>
            </a:r>
            <a:r>
              <a:rPr spc="-535" dirty="0">
                <a:solidFill>
                  <a:srgbClr val="3E7818"/>
                </a:solidFill>
              </a:rPr>
              <a:t> </a:t>
            </a:r>
            <a:r>
              <a:rPr spc="-15" dirty="0">
                <a:solidFill>
                  <a:srgbClr val="3E7818"/>
                </a:solidFill>
              </a:rPr>
              <a:t>ПРОЦЕССА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76201" y="457200"/>
            <a:ext cx="10287000" cy="6106159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55600" marR="490855" indent="-342900">
              <a:lnSpc>
                <a:spcPct val="100000"/>
              </a:lnSpc>
              <a:spcBef>
                <a:spcPts val="95"/>
              </a:spcBef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Знать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специфику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дошкольного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образования</a:t>
            </a:r>
            <a:r>
              <a:rPr spc="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особенности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организации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образовательной</a:t>
            </a:r>
            <a:r>
              <a:rPr spc="5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работы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детьми </a:t>
            </a:r>
            <a:r>
              <a:rPr spc="-3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раннего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дошкольного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возраста.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Знать общие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закономерности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развития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ребенка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раннем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дошкольном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детстве;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особенности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 err="1">
                <a:latin typeface="Cambria"/>
                <a:cs typeface="Cambria"/>
              </a:rPr>
              <a:t>становления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 smtClean="0">
                <a:latin typeface="Cambria"/>
                <a:cs typeface="Cambria"/>
              </a:rPr>
              <a:t>и</a:t>
            </a:r>
            <a:r>
              <a:rPr lang="ru-RU" dirty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развития</a:t>
            </a:r>
            <a:r>
              <a:rPr spc="-10" dirty="0" smtClean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детск</a:t>
            </a:r>
            <a:r>
              <a:rPr lang="ru-RU" spc="-5" dirty="0" smtClean="0">
                <a:latin typeface="Cambria"/>
                <a:cs typeface="Cambria"/>
              </a:rPr>
              <a:t>ой</a:t>
            </a:r>
            <a:r>
              <a:rPr spc="-15" dirty="0" smtClean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деятельност</a:t>
            </a:r>
            <a:r>
              <a:rPr lang="ru-RU" spc="-5" dirty="0" smtClean="0">
                <a:latin typeface="Cambria"/>
                <a:cs typeface="Cambria"/>
              </a:rPr>
              <a:t>и</a:t>
            </a:r>
            <a:r>
              <a:rPr spc="-5" dirty="0" smtClean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раннем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0" dirty="0">
                <a:latin typeface="Cambria"/>
                <a:cs typeface="Cambria"/>
              </a:rPr>
              <a:t> дошкольном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возрасте.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проектировать,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планировать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осуществлять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целостный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педагогический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процесс.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10" dirty="0" err="1" smtClean="0">
                <a:latin typeface="Cambria"/>
                <a:cs typeface="Cambria"/>
              </a:rPr>
              <a:t>Владеть</a:t>
            </a:r>
            <a:r>
              <a:rPr spc="-5" dirty="0" smtClean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современными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образовательными</a:t>
            </a:r>
            <a:r>
              <a:rPr spc="4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технологиями.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10" dirty="0">
                <a:latin typeface="Cambria"/>
                <a:cs typeface="Cambria"/>
              </a:rPr>
              <a:t> грамотно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интегрировать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содержание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образования,</a:t>
            </a:r>
            <a:r>
              <a:rPr spc="5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обеспечивать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взаимосвязь</a:t>
            </a:r>
            <a:r>
              <a:rPr spc="4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всех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занятий,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мероприятий</a:t>
            </a:r>
            <a:r>
              <a:rPr spc="-5" dirty="0" smtClean="0">
                <a:latin typeface="Cambria"/>
                <a:cs typeface="Cambria"/>
              </a:rPr>
              <a:t>,</a:t>
            </a:r>
            <a:r>
              <a:rPr lang="ru-RU" dirty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событий</a:t>
            </a:r>
            <a:r>
              <a:rPr lang="ru-RU" spc="-5" dirty="0" smtClean="0">
                <a:latin typeface="Cambria"/>
                <a:cs typeface="Cambria"/>
              </a:rPr>
              <a:t>,</a:t>
            </a:r>
            <a:r>
              <a:rPr spc="-20" dirty="0" smtClean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исходя</a:t>
            </a:r>
            <a:r>
              <a:rPr dirty="0">
                <a:latin typeface="Cambria"/>
                <a:cs typeface="Cambria"/>
              </a:rPr>
              <a:t> из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задач </a:t>
            </a:r>
            <a:r>
              <a:rPr spc="-5" dirty="0">
                <a:latin typeface="Cambria"/>
                <a:cs typeface="Cambria"/>
              </a:rPr>
              <a:t>воспитания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развития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ребенка.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5" dirty="0">
                <a:latin typeface="Cambria"/>
                <a:cs typeface="Cambria"/>
              </a:rPr>
              <a:t> проектировать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педагогическую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деятельность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на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основе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анализа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достигнутых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результатов.</a:t>
            </a:r>
            <a:endParaRPr dirty="0">
              <a:latin typeface="Cambria"/>
              <a:cs typeface="Cambria"/>
            </a:endParaRPr>
          </a:p>
          <a:p>
            <a:pPr marL="355600" marR="45212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10" dirty="0">
                <a:latin typeface="Cambria"/>
                <a:cs typeface="Cambria"/>
              </a:rPr>
              <a:t> организовывать</a:t>
            </a:r>
            <a:r>
              <a:rPr spc="5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ведущие в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дошкольном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возрасте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виды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деятельности:</a:t>
            </a:r>
            <a:r>
              <a:rPr spc="4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предметно-манипулятивную</a:t>
            </a:r>
            <a:r>
              <a:rPr spc="-5" dirty="0">
                <a:latin typeface="Cambria"/>
                <a:cs typeface="Cambria"/>
              </a:rPr>
              <a:t> и </a:t>
            </a:r>
            <a:r>
              <a:rPr spc="-3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игровую,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обеспечивая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развитие</a:t>
            </a:r>
            <a:r>
              <a:rPr spc="-5" dirty="0">
                <a:latin typeface="Cambria"/>
                <a:cs typeface="Cambria"/>
              </a:rPr>
              <a:t> детей.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Организовывать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совместную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 самостоятельную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деятельность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дошкольников.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планировать,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реализовывать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анализировать</a:t>
            </a:r>
            <a:r>
              <a:rPr spc="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образовательную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работу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детьми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раннего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10" dirty="0" err="1" smtClean="0">
                <a:latin typeface="Cambria"/>
                <a:cs typeface="Cambria"/>
              </a:rPr>
              <a:t>дошкольного</a:t>
            </a:r>
            <a:r>
              <a:rPr lang="ru-RU" dirty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возраста</a:t>
            </a:r>
            <a:r>
              <a:rPr spc="20" dirty="0" smtClean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соответствии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5" dirty="0">
                <a:latin typeface="Cambria"/>
                <a:cs typeface="Cambria"/>
              </a:rPr>
              <a:t>ФГОС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дошкольного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образования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Знать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цели,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задачи,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содержание,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принципы,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формы,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методы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средства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обучения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воспитания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дошкольников.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15" dirty="0">
                <a:latin typeface="Cambria"/>
                <a:cs typeface="Cambria"/>
              </a:rPr>
              <a:t>результативно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формировать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знания,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умения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навыки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соответствии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образовательной</a:t>
            </a:r>
            <a:r>
              <a:rPr spc="5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программой.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77419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25" dirty="0">
                <a:latin typeface="Cambria"/>
                <a:cs typeface="Cambria"/>
              </a:rPr>
              <a:t>Уметь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планировать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корректировать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образовательные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задачи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(совместно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психологом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 err="1" smtClean="0">
                <a:latin typeface="Cambria"/>
                <a:cs typeface="Cambria"/>
              </a:rPr>
              <a:t>другими</a:t>
            </a:r>
            <a:r>
              <a:rPr lang="ru-RU" dirty="0">
                <a:latin typeface="Cambria"/>
                <a:cs typeface="Cambria"/>
              </a:rPr>
              <a:t> </a:t>
            </a:r>
            <a:r>
              <a:rPr spc="-5" dirty="0" err="1" smtClean="0">
                <a:latin typeface="Cambria"/>
                <a:cs typeface="Cambria"/>
              </a:rPr>
              <a:t>специалистами</a:t>
            </a:r>
            <a:r>
              <a:rPr spc="-5" dirty="0">
                <a:latin typeface="Cambria"/>
                <a:cs typeface="Cambria"/>
              </a:rPr>
              <a:t>)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результатам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мониторинга,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учетом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индивидуальных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особенностей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развития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каждого </a:t>
            </a:r>
            <a:r>
              <a:rPr spc="-3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ребенка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раннего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и/или</a:t>
            </a:r>
            <a:r>
              <a:rPr spc="-10" dirty="0">
                <a:latin typeface="Cambria"/>
                <a:cs typeface="Cambria"/>
              </a:rPr>
              <a:t> дошкольного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 err="1">
                <a:latin typeface="Cambria"/>
                <a:cs typeface="Cambria"/>
              </a:rPr>
              <a:t>возраста</a:t>
            </a:r>
            <a:r>
              <a:rPr spc="-5" dirty="0" smtClean="0">
                <a:latin typeface="Cambria"/>
                <a:cs typeface="Cambria"/>
              </a:rPr>
              <a:t>.</a:t>
            </a:r>
            <a:endParaRPr dirty="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11743" y="6137250"/>
            <a:ext cx="8382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90C225"/>
                </a:solidFill>
                <a:latin typeface="Calibri"/>
                <a:cs typeface="Calibri"/>
              </a:rPr>
              <a:t>6</a:t>
            </a:r>
            <a:endParaRPr sz="900">
              <a:latin typeface="Calibri"/>
              <a:cs typeface="Calibri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96698" y="225375"/>
            <a:ext cx="8860791" cy="750847"/>
          </a:xfrm>
          <a:prstGeom prst="rect">
            <a:avLst/>
          </a:prstGeom>
        </p:spPr>
        <p:txBody>
          <a:bodyPr vert="horz" wrap="square" lIns="0" tIns="12065" rIns="0" bIns="0" rtlCol="0">
            <a:spAutoFit/>
          </a:bodyPr>
          <a:lstStyle/>
          <a:p>
            <a:pPr marL="3786504" marR="5080" indent="-3774440">
              <a:lnSpc>
                <a:spcPct val="100000"/>
              </a:lnSpc>
              <a:spcBef>
                <a:spcPts val="95"/>
              </a:spcBef>
            </a:pPr>
            <a:r>
              <a:rPr spc="-15" dirty="0">
                <a:solidFill>
                  <a:srgbClr val="3E7818"/>
                </a:solidFill>
              </a:rPr>
              <a:t>2.КОМПЕТЕНТНОСТЬ</a:t>
            </a:r>
            <a:r>
              <a:rPr spc="45" dirty="0">
                <a:solidFill>
                  <a:srgbClr val="3E7818"/>
                </a:solidFill>
              </a:rPr>
              <a:t> </a:t>
            </a:r>
            <a:r>
              <a:rPr spc="-5" dirty="0">
                <a:solidFill>
                  <a:srgbClr val="3E7818"/>
                </a:solidFill>
              </a:rPr>
              <a:t>В</a:t>
            </a:r>
            <a:r>
              <a:rPr spc="15" dirty="0">
                <a:solidFill>
                  <a:srgbClr val="3E7818"/>
                </a:solidFill>
              </a:rPr>
              <a:t> </a:t>
            </a:r>
            <a:r>
              <a:rPr spc="-30" dirty="0">
                <a:solidFill>
                  <a:srgbClr val="3E7818"/>
                </a:solidFill>
              </a:rPr>
              <a:t>ОРГАНИЗАЦИИ</a:t>
            </a:r>
            <a:r>
              <a:rPr spc="5" dirty="0">
                <a:solidFill>
                  <a:srgbClr val="3E7818"/>
                </a:solidFill>
              </a:rPr>
              <a:t> </a:t>
            </a:r>
            <a:r>
              <a:rPr spc="-45" dirty="0">
                <a:solidFill>
                  <a:srgbClr val="3E7818"/>
                </a:solidFill>
              </a:rPr>
              <a:t>ВОСПИТАТЕЛЬНОЙ </a:t>
            </a:r>
            <a:r>
              <a:rPr spc="-540" dirty="0">
                <a:solidFill>
                  <a:srgbClr val="3E7818"/>
                </a:solidFill>
              </a:rPr>
              <a:t> </a:t>
            </a:r>
            <a:r>
              <a:rPr spc="-60" dirty="0">
                <a:solidFill>
                  <a:srgbClr val="3E7818"/>
                </a:solidFill>
              </a:rPr>
              <a:t>РАБОТЫ</a:t>
            </a:r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9111743" y="6137250"/>
            <a:ext cx="8382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90C225"/>
                </a:solidFill>
                <a:latin typeface="Calibri"/>
                <a:cs typeface="Calibri"/>
              </a:rPr>
              <a:t>7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331115" y="1052525"/>
            <a:ext cx="9492615" cy="4742324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spc="-25" dirty="0">
                <a:latin typeface="Cambria"/>
                <a:cs typeface="Cambria"/>
              </a:rPr>
              <a:t>Уметь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организовывать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взаимодействие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 </a:t>
            </a:r>
            <a:r>
              <a:rPr sz="1800" dirty="0">
                <a:latin typeface="Cambria"/>
                <a:cs typeface="Cambria"/>
              </a:rPr>
              <a:t>в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процессе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разных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видов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деятельности,</a:t>
            </a:r>
            <a:endParaRPr sz="1800"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z="1800" spc="-5" dirty="0">
                <a:latin typeface="Cambria"/>
                <a:cs typeface="Cambria"/>
              </a:rPr>
              <a:t>признавая </a:t>
            </a:r>
            <a:r>
              <a:rPr sz="1800" dirty="0">
                <a:latin typeface="Cambria"/>
                <a:cs typeface="Cambria"/>
              </a:rPr>
              <a:t>за</a:t>
            </a:r>
            <a:r>
              <a:rPr sz="1800" spc="-5" dirty="0">
                <a:latin typeface="Cambria"/>
                <a:cs typeface="Cambria"/>
              </a:rPr>
              <a:t> детьми права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выбора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(деятельности, </a:t>
            </a:r>
            <a:r>
              <a:rPr sz="1800" spc="-10" dirty="0">
                <a:latin typeface="Cambria"/>
                <a:cs typeface="Cambria"/>
              </a:rPr>
              <a:t>партнера).</a:t>
            </a:r>
            <a:endParaRPr sz="1800" dirty="0">
              <a:latin typeface="Cambria"/>
              <a:cs typeface="Cambria"/>
            </a:endParaRPr>
          </a:p>
          <a:p>
            <a:pPr marL="355600" marR="89535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spc="-25" dirty="0">
                <a:latin typeface="Cambria"/>
                <a:cs typeface="Cambria"/>
              </a:rPr>
              <a:t>Уметь</a:t>
            </a:r>
            <a:r>
              <a:rPr sz="1800" spc="-10" dirty="0">
                <a:latin typeface="Cambria"/>
                <a:cs typeface="Cambria"/>
              </a:rPr>
              <a:t> моделировать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отношения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сочувствия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позитивных</a:t>
            </a:r>
            <a:r>
              <a:rPr sz="1800" spc="3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способов</a:t>
            </a:r>
            <a:r>
              <a:rPr sz="1800" spc="-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общения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с </a:t>
            </a:r>
            <a:r>
              <a:rPr sz="1800" spc="-38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акцентом </a:t>
            </a:r>
            <a:r>
              <a:rPr sz="1800" dirty="0">
                <a:latin typeface="Cambria"/>
                <a:cs typeface="Cambria"/>
              </a:rPr>
              <a:t>на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разрешение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проблем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конфликтов.</a:t>
            </a:r>
            <a:endParaRPr sz="1800"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spc="-5" dirty="0">
                <a:latin typeface="Cambria"/>
                <a:cs typeface="Cambria"/>
              </a:rPr>
              <a:t>Проявлять</a:t>
            </a:r>
            <a:r>
              <a:rPr sz="1800" spc="-3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уважение</a:t>
            </a:r>
            <a:r>
              <a:rPr sz="1800" dirty="0">
                <a:latin typeface="Cambria"/>
                <a:cs typeface="Cambria"/>
              </a:rPr>
              <a:t> к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мыслям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 </a:t>
            </a:r>
            <a:r>
              <a:rPr sz="1800" spc="-5" dirty="0">
                <a:latin typeface="Cambria"/>
                <a:cs typeface="Cambria"/>
              </a:rPr>
              <a:t>суждениям</a:t>
            </a:r>
            <a:r>
              <a:rPr sz="1800" dirty="0">
                <a:latin typeface="Cambria"/>
                <a:cs typeface="Cambria"/>
              </a:rPr>
              <a:t> каждого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ребенка.</a:t>
            </a:r>
            <a:endParaRPr sz="18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buClr>
                <a:srgbClr val="90C225"/>
              </a:buClr>
            </a:pPr>
            <a:endParaRPr sz="2100" dirty="0">
              <a:latin typeface="Cambria"/>
              <a:cs typeface="Cambria"/>
            </a:endParaRPr>
          </a:p>
          <a:p>
            <a:pPr>
              <a:lnSpc>
                <a:spcPct val="100000"/>
              </a:lnSpc>
              <a:spcBef>
                <a:spcPts val="15"/>
              </a:spcBef>
              <a:buClr>
                <a:srgbClr val="90C225"/>
              </a:buClr>
              <a:buFont typeface="Wingdings 3"/>
              <a:buChar char=""/>
            </a:pPr>
            <a:endParaRPr sz="2250" dirty="0">
              <a:latin typeface="Cambria"/>
              <a:cs typeface="Cambria"/>
            </a:endParaRPr>
          </a:p>
          <a:p>
            <a:pPr marL="3211830" marR="1033144" indent="-3074670">
              <a:lnSpc>
                <a:spcPct val="100000"/>
              </a:lnSpc>
            </a:pPr>
            <a:r>
              <a:rPr sz="2500" b="1" spc="-5" dirty="0">
                <a:solidFill>
                  <a:srgbClr val="3E7818"/>
                </a:solidFill>
                <a:latin typeface="Cambria"/>
                <a:cs typeface="Cambria"/>
              </a:rPr>
              <a:t>3.</a:t>
            </a:r>
            <a:r>
              <a:rPr sz="2500" b="1" spc="-2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5" dirty="0">
                <a:solidFill>
                  <a:srgbClr val="3E7818"/>
                </a:solidFill>
                <a:latin typeface="Cambria"/>
                <a:cs typeface="Cambria"/>
              </a:rPr>
              <a:t>КОМПЕТЕНТНОСТЬ</a:t>
            </a:r>
            <a:r>
              <a:rPr sz="2400" b="1" spc="2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В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40" dirty="0">
                <a:solidFill>
                  <a:srgbClr val="3E7818"/>
                </a:solidFill>
                <a:latin typeface="Cambria"/>
                <a:cs typeface="Cambria"/>
              </a:rPr>
              <a:t>УСТАНОВЛЕНИИ</a:t>
            </a:r>
            <a:r>
              <a:rPr sz="2400" b="1" spc="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50" dirty="0">
                <a:solidFill>
                  <a:srgbClr val="3E7818"/>
                </a:solidFill>
                <a:latin typeface="Cambria"/>
                <a:cs typeface="Cambria"/>
              </a:rPr>
              <a:t>КОНТАКТОВ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С </a:t>
            </a:r>
            <a:r>
              <a:rPr sz="2400" b="1" spc="-53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20" dirty="0">
                <a:solidFill>
                  <a:srgbClr val="3E7818"/>
                </a:solidFill>
                <a:latin typeface="Cambria"/>
                <a:cs typeface="Cambria"/>
              </a:rPr>
              <a:t>РОДИТЕЛЯМИ</a:t>
            </a:r>
            <a:endParaRPr sz="2400" dirty="0">
              <a:latin typeface="Cambria"/>
              <a:cs typeface="Cambria"/>
            </a:endParaRPr>
          </a:p>
          <a:p>
            <a:pPr marL="355600" indent="-342900" algn="just">
              <a:lnSpc>
                <a:spcPts val="185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5600" algn="l"/>
              </a:tabLst>
            </a:pPr>
            <a:r>
              <a:rPr sz="1800" spc="-5" dirty="0">
                <a:latin typeface="Cambria"/>
                <a:cs typeface="Cambria"/>
              </a:rPr>
              <a:t>Знать основные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документы </a:t>
            </a:r>
            <a:r>
              <a:rPr sz="1800" dirty="0">
                <a:latin typeface="Cambria"/>
                <a:cs typeface="Cambria"/>
              </a:rPr>
              <a:t>о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правах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ребенка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обязанностях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взрослых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по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отношению</a:t>
            </a:r>
            <a:endParaRPr sz="1800" dirty="0">
              <a:latin typeface="Cambria"/>
              <a:cs typeface="Cambria"/>
            </a:endParaRPr>
          </a:p>
          <a:p>
            <a:pPr marL="355600" algn="just">
              <a:lnSpc>
                <a:spcPct val="100000"/>
              </a:lnSpc>
            </a:pPr>
            <a:r>
              <a:rPr sz="1800" dirty="0">
                <a:latin typeface="Cambria"/>
                <a:cs typeface="Cambria"/>
              </a:rPr>
              <a:t>к</a:t>
            </a:r>
            <a:r>
              <a:rPr sz="1800" spc="-4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детям.</a:t>
            </a:r>
            <a:endParaRPr sz="1800" dirty="0">
              <a:latin typeface="Cambria"/>
              <a:cs typeface="Cambria"/>
            </a:endParaRPr>
          </a:p>
          <a:p>
            <a:pPr marL="355600" indent="-342900" algn="just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5600" algn="l"/>
              </a:tabLst>
            </a:pPr>
            <a:r>
              <a:rPr sz="1800" spc="-25" dirty="0">
                <a:latin typeface="Cambria"/>
                <a:cs typeface="Cambria"/>
              </a:rPr>
              <a:t>Уметь</a:t>
            </a:r>
            <a:r>
              <a:rPr sz="1800" spc="-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создавать</a:t>
            </a:r>
            <a:r>
              <a:rPr sz="1800" spc="-2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условия </a:t>
            </a:r>
            <a:r>
              <a:rPr sz="1800" spc="10" dirty="0">
                <a:latin typeface="Cambria"/>
                <a:cs typeface="Cambria"/>
              </a:rPr>
              <a:t>для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социализации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детей.</a:t>
            </a:r>
            <a:endParaRPr sz="1800" dirty="0">
              <a:latin typeface="Cambria"/>
              <a:cs typeface="Cambria"/>
            </a:endParaRPr>
          </a:p>
          <a:p>
            <a:pPr marL="355600" marR="5080" indent="-342900" algn="just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5600" algn="l"/>
              </a:tabLst>
            </a:pPr>
            <a:r>
              <a:rPr sz="1800" spc="-5" dirty="0">
                <a:latin typeface="Cambria"/>
                <a:cs typeface="Cambria"/>
              </a:rPr>
              <a:t>Владеть </a:t>
            </a:r>
            <a:r>
              <a:rPr sz="1800" spc="-10" dirty="0">
                <a:latin typeface="Cambria"/>
                <a:cs typeface="Cambria"/>
              </a:rPr>
              <a:t>методами </a:t>
            </a:r>
            <a:r>
              <a:rPr sz="1800" dirty="0">
                <a:latin typeface="Cambria"/>
                <a:cs typeface="Cambria"/>
              </a:rPr>
              <a:t>и </a:t>
            </a:r>
            <a:r>
              <a:rPr sz="1800" spc="-5" dirty="0">
                <a:latin typeface="Cambria"/>
                <a:cs typeface="Cambria"/>
              </a:rPr>
              <a:t>средствами психолого-педагогического просвещения </a:t>
            </a:r>
            <a:r>
              <a:rPr sz="1800" spc="-10" dirty="0">
                <a:latin typeface="Cambria"/>
                <a:cs typeface="Cambria"/>
              </a:rPr>
              <a:t>родителей </a:t>
            </a:r>
            <a:r>
              <a:rPr sz="1800" spc="-5" dirty="0">
                <a:latin typeface="Cambria"/>
                <a:cs typeface="Cambria"/>
              </a:rPr>
              <a:t> (законных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представителей)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детей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раннего</a:t>
            </a:r>
            <a:r>
              <a:rPr sz="1800" dirty="0">
                <a:latin typeface="Cambria"/>
                <a:cs typeface="Cambria"/>
              </a:rPr>
              <a:t> и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дошкольного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возраста,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уметь 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выстраивать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партнерское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взаимодействие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с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ними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10" dirty="0">
                <a:latin typeface="Cambria"/>
                <a:cs typeface="Cambria"/>
              </a:rPr>
              <a:t>для  </a:t>
            </a:r>
            <a:r>
              <a:rPr sz="1800" spc="-5" dirty="0">
                <a:latin typeface="Cambria"/>
                <a:cs typeface="Cambria"/>
              </a:rPr>
              <a:t>решения</a:t>
            </a:r>
            <a:r>
              <a:rPr sz="1800" spc="38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образовательных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задач.</a:t>
            </a:r>
            <a:endParaRPr sz="1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07593" y="225375"/>
            <a:ext cx="8240395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rgbClr val="3E7818"/>
                </a:solidFill>
              </a:rPr>
              <a:t>4.КОМПЕТЕНЦИЯ</a:t>
            </a:r>
            <a:r>
              <a:rPr spc="-20" dirty="0">
                <a:solidFill>
                  <a:srgbClr val="3E7818"/>
                </a:solidFill>
              </a:rPr>
              <a:t> </a:t>
            </a:r>
            <a:r>
              <a:rPr dirty="0">
                <a:solidFill>
                  <a:srgbClr val="3E7818"/>
                </a:solidFill>
              </a:rPr>
              <a:t>В</a:t>
            </a:r>
            <a:r>
              <a:rPr spc="-20" dirty="0">
                <a:solidFill>
                  <a:srgbClr val="3E7818"/>
                </a:solidFill>
              </a:rPr>
              <a:t> </a:t>
            </a:r>
            <a:r>
              <a:rPr spc="-30" dirty="0">
                <a:solidFill>
                  <a:srgbClr val="3E7818"/>
                </a:solidFill>
              </a:rPr>
              <a:t>ОРГАНИЗАЦИИ</a:t>
            </a:r>
            <a:r>
              <a:rPr dirty="0">
                <a:solidFill>
                  <a:srgbClr val="3E7818"/>
                </a:solidFill>
              </a:rPr>
              <a:t> </a:t>
            </a:r>
            <a:r>
              <a:rPr spc="-5" dirty="0">
                <a:solidFill>
                  <a:srgbClr val="3E7818"/>
                </a:solidFill>
              </a:rPr>
              <a:t>ИНФОРМАЦИОННОЙ</a:t>
            </a:r>
          </a:p>
          <a:p>
            <a:pPr algn="ctr">
              <a:lnSpc>
                <a:spcPct val="100000"/>
              </a:lnSpc>
            </a:pPr>
            <a:r>
              <a:rPr spc="-5" dirty="0">
                <a:solidFill>
                  <a:srgbClr val="3E7818"/>
                </a:solidFill>
              </a:rPr>
              <a:t>ОСНОВЫ</a:t>
            </a:r>
            <a:r>
              <a:rPr spc="-20" dirty="0">
                <a:solidFill>
                  <a:srgbClr val="3E7818"/>
                </a:solidFill>
              </a:rPr>
              <a:t> </a:t>
            </a:r>
            <a:r>
              <a:rPr spc="-5" dirty="0">
                <a:solidFill>
                  <a:srgbClr val="3E7818"/>
                </a:solidFill>
              </a:rPr>
              <a:t>ДЕЯТЕЛЬНОСТИ </a:t>
            </a:r>
            <a:r>
              <a:rPr spc="-30" dirty="0">
                <a:solidFill>
                  <a:srgbClr val="3E7818"/>
                </a:solidFill>
              </a:rPr>
              <a:t>ВОСПИТАННИКОВ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04800" y="5638800"/>
            <a:ext cx="8232421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5" dirty="0">
                <a:latin typeface="Cambria"/>
                <a:cs typeface="Cambria"/>
              </a:rPr>
              <a:t> организовывать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собственную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педагогическую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деятельность,</a:t>
            </a:r>
            <a:endParaRPr dirty="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533400" y="5943600"/>
            <a:ext cx="8680731" cy="566822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dirty="0">
                <a:latin typeface="Cambria"/>
                <a:cs typeface="Cambria"/>
              </a:rPr>
              <a:t>ориентированную</a:t>
            </a:r>
            <a:r>
              <a:rPr spc="-6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на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индивидуальные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особенности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ребенка.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Определять </a:t>
            </a:r>
            <a:r>
              <a:rPr spc="-4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индивидуальные</a:t>
            </a:r>
            <a:r>
              <a:rPr spc="-6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цели </a:t>
            </a:r>
            <a:r>
              <a:rPr dirty="0">
                <a:latin typeface="Cambria"/>
                <a:cs typeface="Cambria"/>
              </a:rPr>
              <a:t>на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краткосрочную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долгосрочную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spc="-15" dirty="0">
                <a:latin typeface="Cambria"/>
                <a:cs typeface="Cambria"/>
              </a:rPr>
              <a:t>перспективу.</a:t>
            </a:r>
            <a:endParaRPr dirty="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9111743" y="6137250"/>
            <a:ext cx="8382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90C225"/>
                </a:solidFill>
                <a:latin typeface="Calibri"/>
                <a:cs typeface="Calibri"/>
              </a:rPr>
              <a:t>8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113" y="1051002"/>
            <a:ext cx="9671051" cy="45634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ИКТ-компетенциями,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необходимыми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достаточными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5" dirty="0">
                <a:latin typeface="Cambria"/>
                <a:cs typeface="Cambria"/>
              </a:rPr>
              <a:t>для</a:t>
            </a:r>
            <a:endParaRPr dirty="0">
              <a:latin typeface="Cambria"/>
              <a:cs typeface="Cambria"/>
            </a:endParaRPr>
          </a:p>
          <a:p>
            <a:pPr marL="355600" marR="30480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планирования, реализации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оценки образовательной работы </a:t>
            </a:r>
            <a:r>
              <a:rPr dirty="0">
                <a:latin typeface="Cambria"/>
                <a:cs typeface="Cambria"/>
              </a:rPr>
              <a:t>с </a:t>
            </a:r>
            <a:r>
              <a:rPr spc="-5" dirty="0">
                <a:latin typeface="Cambria"/>
                <a:cs typeface="Cambria"/>
              </a:rPr>
              <a:t>детьми раннего </a:t>
            </a:r>
            <a:r>
              <a:rPr spc="-4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дошкольного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возраста.</a:t>
            </a:r>
          </a:p>
          <a:p>
            <a:pPr marL="355600" marR="5080" indent="-342900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 </a:t>
            </a:r>
            <a:r>
              <a:rPr dirty="0">
                <a:latin typeface="Cambria"/>
                <a:cs typeface="Cambria"/>
              </a:rPr>
              <a:t>при помощи информационных </a:t>
            </a:r>
            <a:r>
              <a:rPr spc="-5" dirty="0">
                <a:latin typeface="Cambria"/>
                <a:cs typeface="Cambria"/>
              </a:rPr>
              <a:t>технологий </a:t>
            </a:r>
            <a:r>
              <a:rPr dirty="0">
                <a:latin typeface="Cambria"/>
                <a:cs typeface="Cambria"/>
              </a:rPr>
              <a:t>самостоятельно </a:t>
            </a:r>
            <a:r>
              <a:rPr spc="-5" dirty="0">
                <a:latin typeface="Cambria"/>
                <a:cs typeface="Cambria"/>
              </a:rPr>
              <a:t>искать,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анализировать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отбирать </a:t>
            </a:r>
            <a:r>
              <a:rPr spc="-10" dirty="0">
                <a:latin typeface="Cambria"/>
                <a:cs typeface="Cambria"/>
              </a:rPr>
              <a:t>необходимую </a:t>
            </a:r>
            <a:r>
              <a:rPr dirty="0">
                <a:latin typeface="Cambria"/>
                <a:cs typeface="Cambria"/>
              </a:rPr>
              <a:t>информацию, а также </a:t>
            </a:r>
            <a:r>
              <a:rPr spc="-5" dirty="0">
                <a:latin typeface="Cambria"/>
                <a:cs typeface="Cambria"/>
              </a:rPr>
              <a:t>организовывать, </a:t>
            </a:r>
            <a:r>
              <a:rPr spc="-4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преобразовывать,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сохранять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передавать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ее.</a:t>
            </a:r>
            <a:endParaRPr dirty="0">
              <a:latin typeface="Cambria"/>
              <a:cs typeface="Cambria"/>
            </a:endParaRPr>
          </a:p>
          <a:p>
            <a:pPr marL="1003935" marR="320040" indent="-779145">
              <a:lnSpc>
                <a:spcPct val="100000"/>
              </a:lnSpc>
              <a:spcBef>
                <a:spcPts val="1525"/>
              </a:spcBef>
            </a:pP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5.</a:t>
            </a:r>
            <a:r>
              <a:rPr sz="2400" b="1" spc="-2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КОМПЕТЕНТНОСТЬ</a:t>
            </a:r>
            <a:r>
              <a:rPr sz="2400" b="1" spc="2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В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25" dirty="0">
                <a:solidFill>
                  <a:srgbClr val="3E7818"/>
                </a:solidFill>
                <a:latin typeface="Cambria"/>
                <a:cs typeface="Cambria"/>
              </a:rPr>
              <a:t>ВЫСТРАИВАНИИ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30" dirty="0">
                <a:solidFill>
                  <a:srgbClr val="3E7818"/>
                </a:solidFill>
                <a:latin typeface="Cambria"/>
                <a:cs typeface="Cambria"/>
              </a:rPr>
              <a:t>ИНДИВИДУАЛЬНОГО </a:t>
            </a:r>
            <a:r>
              <a:rPr sz="2400" b="1" spc="-51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40" dirty="0">
                <a:solidFill>
                  <a:srgbClr val="3E7818"/>
                </a:solidFill>
                <a:latin typeface="Cambria"/>
                <a:cs typeface="Cambria"/>
              </a:rPr>
              <a:t>ОБРАЗОВАТЕЛЬНОГО</a:t>
            </a:r>
            <a:r>
              <a:rPr sz="2400" b="1" spc="3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50" dirty="0">
                <a:solidFill>
                  <a:srgbClr val="3E7818"/>
                </a:solidFill>
                <a:latin typeface="Cambria"/>
                <a:cs typeface="Cambria"/>
              </a:rPr>
              <a:t>МАРШРУТА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30" dirty="0">
                <a:solidFill>
                  <a:srgbClr val="3E7818"/>
                </a:solidFill>
                <a:latin typeface="Cambria"/>
                <a:cs typeface="Cambria"/>
              </a:rPr>
              <a:t>ВОСПИТАННИКОВ</a:t>
            </a:r>
            <a:endParaRPr sz="2400" dirty="0">
              <a:latin typeface="Cambria"/>
              <a:cs typeface="Cambria"/>
            </a:endParaRPr>
          </a:p>
          <a:p>
            <a:pPr marL="355600" indent="-342900">
              <a:lnSpc>
                <a:spcPts val="232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технологиями</a:t>
            </a:r>
            <a:r>
              <a:rPr spc="-6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исследования,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методами</a:t>
            </a:r>
            <a:r>
              <a:rPr dirty="0">
                <a:latin typeface="Cambria"/>
                <a:cs typeface="Cambria"/>
              </a:rPr>
              <a:t> и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средствами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анализа</a:t>
            </a:r>
          </a:p>
          <a:p>
            <a:pPr marL="355600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психолого-педагогического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мониторинга,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позволяющего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оценить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результаты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dirty="0">
                <a:latin typeface="Cambria"/>
                <a:cs typeface="Cambria"/>
              </a:rPr>
              <a:t>освоения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детьми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образовательных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программ,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степень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сформированности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у них</a:t>
            </a: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pc="-10" dirty="0">
                <a:latin typeface="Cambria"/>
                <a:cs typeface="Cambria"/>
              </a:rPr>
              <a:t>необходимых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интегративных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качеств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детей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дошкольного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возраста,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pc="-10" dirty="0">
                <a:latin typeface="Cambria"/>
                <a:cs typeface="Cambria"/>
              </a:rPr>
              <a:t>необходимых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10" dirty="0">
                <a:latin typeface="Cambria"/>
                <a:cs typeface="Cambria"/>
              </a:rPr>
              <a:t>для</a:t>
            </a:r>
            <a:r>
              <a:rPr spc="-5" dirty="0">
                <a:latin typeface="Cambria"/>
                <a:cs typeface="Cambria"/>
              </a:rPr>
              <a:t> дальнейшего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обучения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развития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 </a:t>
            </a:r>
            <a:r>
              <a:rPr spc="-5" dirty="0">
                <a:latin typeface="Cambria"/>
                <a:cs typeface="Cambria"/>
              </a:rPr>
              <a:t>начальной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школе.</a:t>
            </a:r>
            <a:endParaRPr dirty="0">
              <a:latin typeface="Cambria"/>
              <a:cs typeface="Cambria"/>
            </a:endParaRPr>
          </a:p>
          <a:p>
            <a:pPr marL="355600" marR="527050" indent="-342900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 </a:t>
            </a:r>
            <a:r>
              <a:rPr dirty="0">
                <a:latin typeface="Cambria"/>
                <a:cs typeface="Cambria"/>
              </a:rPr>
              <a:t>средствами </a:t>
            </a:r>
            <a:r>
              <a:rPr spc="-5" dirty="0">
                <a:latin typeface="Cambria"/>
                <a:cs typeface="Cambria"/>
              </a:rPr>
              <a:t>диагностики индивидуальных особенностей ребенка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4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особенностей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группы.</a:t>
            </a:r>
            <a:endParaRPr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81913" y="225375"/>
            <a:ext cx="7691120" cy="75148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algn="ctr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rgbClr val="3E7818"/>
                </a:solidFill>
              </a:rPr>
              <a:t>6.КОМПЕТЕНТНОСТЬ</a:t>
            </a:r>
            <a:r>
              <a:rPr spc="5" dirty="0">
                <a:solidFill>
                  <a:srgbClr val="3E7818"/>
                </a:solidFill>
              </a:rPr>
              <a:t> </a:t>
            </a:r>
            <a:r>
              <a:rPr dirty="0">
                <a:solidFill>
                  <a:srgbClr val="3E7818"/>
                </a:solidFill>
              </a:rPr>
              <a:t>В</a:t>
            </a:r>
            <a:r>
              <a:rPr spc="-15" dirty="0">
                <a:solidFill>
                  <a:srgbClr val="3E7818"/>
                </a:solidFill>
              </a:rPr>
              <a:t> </a:t>
            </a:r>
            <a:r>
              <a:rPr spc="-55" dirty="0">
                <a:solidFill>
                  <a:srgbClr val="3E7818"/>
                </a:solidFill>
              </a:rPr>
              <a:t>РАЗРАБОТКЕ</a:t>
            </a:r>
            <a:r>
              <a:rPr spc="-15" dirty="0">
                <a:solidFill>
                  <a:srgbClr val="3E7818"/>
                </a:solidFill>
              </a:rPr>
              <a:t> </a:t>
            </a:r>
            <a:r>
              <a:rPr dirty="0">
                <a:solidFill>
                  <a:srgbClr val="3E7818"/>
                </a:solidFill>
              </a:rPr>
              <a:t>И</a:t>
            </a:r>
            <a:r>
              <a:rPr spc="-15" dirty="0">
                <a:solidFill>
                  <a:srgbClr val="3E7818"/>
                </a:solidFill>
              </a:rPr>
              <a:t> </a:t>
            </a:r>
            <a:r>
              <a:rPr spc="-5" dirty="0">
                <a:solidFill>
                  <a:srgbClr val="3E7818"/>
                </a:solidFill>
              </a:rPr>
              <a:t>РЕАЛИЗАЦИИ</a:t>
            </a:r>
          </a:p>
          <a:p>
            <a:pPr algn="ctr">
              <a:lnSpc>
                <a:spcPct val="100000"/>
              </a:lnSpc>
            </a:pPr>
            <a:r>
              <a:rPr spc="-15" dirty="0">
                <a:solidFill>
                  <a:srgbClr val="3E7818"/>
                </a:solidFill>
              </a:rPr>
              <a:t>АВТОРСКИХ</a:t>
            </a:r>
            <a:r>
              <a:rPr spc="-45" dirty="0">
                <a:solidFill>
                  <a:srgbClr val="3E7818"/>
                </a:solidFill>
              </a:rPr>
              <a:t> </a:t>
            </a:r>
            <a:r>
              <a:rPr spc="-35" dirty="0">
                <a:solidFill>
                  <a:srgbClr val="3E7818"/>
                </a:solidFill>
              </a:rPr>
              <a:t>ОБРАЗОВАТЕЛЬНЫХ</a:t>
            </a:r>
            <a:r>
              <a:rPr spc="10" dirty="0">
                <a:solidFill>
                  <a:srgbClr val="3E7818"/>
                </a:solidFill>
              </a:rPr>
              <a:t> </a:t>
            </a:r>
            <a:r>
              <a:rPr spc="-35" dirty="0">
                <a:solidFill>
                  <a:srgbClr val="3E7818"/>
                </a:solidFill>
              </a:rPr>
              <a:t>ПРОГРАММ</a:t>
            </a:r>
          </a:p>
        </p:txBody>
      </p:sp>
      <p:sp>
        <p:nvSpPr>
          <p:cNvPr id="3" name="object 3"/>
          <p:cNvSpPr txBox="1"/>
          <p:nvPr/>
        </p:nvSpPr>
        <p:spPr>
          <a:xfrm>
            <a:off x="381000" y="5181600"/>
            <a:ext cx="8938541" cy="29046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приемами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действий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нестандартных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ситуациях,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эвристическими</a:t>
            </a:r>
            <a:endParaRPr dirty="0">
              <a:latin typeface="Cambria"/>
              <a:cs typeface="Cambria"/>
            </a:endParaRPr>
          </a:p>
        </p:txBody>
      </p:sp>
      <p:sp>
        <p:nvSpPr>
          <p:cNvPr id="4" name="object 4"/>
          <p:cNvSpPr txBox="1"/>
          <p:nvPr/>
        </p:nvSpPr>
        <p:spPr>
          <a:xfrm>
            <a:off x="685800" y="5486400"/>
            <a:ext cx="3271520" cy="2898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latin typeface="Cambria"/>
                <a:cs typeface="Cambria"/>
              </a:rPr>
              <a:t>методами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решения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проблем.</a:t>
            </a:r>
          </a:p>
        </p:txBody>
      </p:sp>
      <p:sp>
        <p:nvSpPr>
          <p:cNvPr id="5" name="object 5"/>
          <p:cNvSpPr txBox="1"/>
          <p:nvPr/>
        </p:nvSpPr>
        <p:spPr>
          <a:xfrm>
            <a:off x="9111743" y="6137250"/>
            <a:ext cx="83820" cy="151323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900" dirty="0">
                <a:solidFill>
                  <a:srgbClr val="90C225"/>
                </a:solidFill>
                <a:latin typeface="Calibri"/>
                <a:cs typeface="Calibri"/>
              </a:rPr>
              <a:t>9</a:t>
            </a:r>
            <a:endParaRPr sz="900">
              <a:latin typeface="Calibri"/>
              <a:cs typeface="Calibri"/>
            </a:endParaRPr>
          </a:p>
        </p:txBody>
      </p:sp>
      <p:sp>
        <p:nvSpPr>
          <p:cNvPr id="6" name="object 6"/>
          <p:cNvSpPr txBox="1"/>
          <p:nvPr/>
        </p:nvSpPr>
        <p:spPr>
          <a:xfrm>
            <a:off x="331115" y="1051002"/>
            <a:ext cx="9144635" cy="4088940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расширять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содержание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образования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 </a:t>
            </a:r>
            <a:r>
              <a:rPr spc="-5" dirty="0">
                <a:latin typeface="Cambria"/>
                <a:cs typeface="Cambria"/>
              </a:rPr>
              <a:t>конкретной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области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знаний,</a:t>
            </a:r>
          </a:p>
          <a:p>
            <a:pPr marL="355600" marR="442595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реализовать</a:t>
            </a:r>
            <a:r>
              <a:rPr spc="-6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творческий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потенциал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развить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интерес </a:t>
            </a:r>
            <a:r>
              <a:rPr dirty="0">
                <a:latin typeface="Cambria"/>
                <a:cs typeface="Cambria"/>
              </a:rPr>
              <a:t>воспитанников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 </a:t>
            </a:r>
            <a:r>
              <a:rPr spc="-4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определенному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виду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деятельности.</a:t>
            </a:r>
            <a:endParaRPr dirty="0">
              <a:latin typeface="Cambria"/>
              <a:cs typeface="Cambria"/>
            </a:endParaRPr>
          </a:p>
          <a:p>
            <a:pPr marL="3049905" marR="23495" indent="-2594610">
              <a:lnSpc>
                <a:spcPct val="100000"/>
              </a:lnSpc>
              <a:spcBef>
                <a:spcPts val="5"/>
              </a:spcBef>
            </a:pPr>
            <a:r>
              <a:rPr sz="2400" b="1" spc="-5" dirty="0" smtClean="0">
                <a:solidFill>
                  <a:srgbClr val="3E7818"/>
                </a:solidFill>
                <a:latin typeface="Cambria"/>
                <a:cs typeface="Cambria"/>
              </a:rPr>
              <a:t>7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.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КОМПЕТЕНТНОСТЬ</a:t>
            </a:r>
            <a:r>
              <a:rPr sz="2400" b="1" spc="4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ПРОФЕССИОНАЛЬНО-ЛИЧНОСТНОГО </a:t>
            </a:r>
            <a:r>
              <a:rPr sz="2400" b="1" spc="-51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СОВЕРШЕНСТВОВАНИЯ</a:t>
            </a:r>
            <a:endParaRPr sz="2400"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8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Быть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способным к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постоянному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профессиональному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совершенствованию.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dirty="0">
                <a:latin typeface="Cambria"/>
                <a:cs typeface="Cambria"/>
              </a:rPr>
              <a:t>Обеспечивать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постоянный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рост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творческий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25" dirty="0">
                <a:latin typeface="Cambria"/>
                <a:cs typeface="Cambria"/>
              </a:rPr>
              <a:t>подход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 </a:t>
            </a:r>
            <a:r>
              <a:rPr spc="-5" dirty="0">
                <a:latin typeface="Cambria"/>
                <a:cs typeface="Cambria"/>
              </a:rPr>
              <a:t>педагогической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деятельности.</a:t>
            </a:r>
            <a:endParaRPr dirty="0">
              <a:latin typeface="Cambria"/>
              <a:cs typeface="Cambria"/>
            </a:endParaRPr>
          </a:p>
          <a:p>
            <a:pPr marL="355600" marR="5080" indent="-342900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Осуществлять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непрерывное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обновление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собственных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знаний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умений,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что </a:t>
            </a:r>
            <a:r>
              <a:rPr spc="-4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обеспечит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потребность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постоянному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саморазвитию.</a:t>
            </a: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механизмами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целеполагания,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планирования,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анализа,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рефлексии,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dirty="0">
                <a:latin typeface="Cambria"/>
                <a:cs typeface="Cambria"/>
              </a:rPr>
              <a:t>самооценки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успешности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собственной</a:t>
            </a:r>
            <a:r>
              <a:rPr spc="-5" dirty="0">
                <a:latin typeface="Cambria"/>
                <a:cs typeface="Cambria"/>
              </a:rPr>
              <a:t> деятельности.</a:t>
            </a:r>
            <a:endParaRPr dirty="0">
              <a:latin typeface="Cambria"/>
              <a:cs typeface="Cambria"/>
            </a:endParaRPr>
          </a:p>
          <a:p>
            <a:pPr marL="355600" marR="493395" indent="-342900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 </a:t>
            </a:r>
            <a:r>
              <a:rPr dirty="0">
                <a:latin typeface="Cambria"/>
                <a:cs typeface="Cambria"/>
              </a:rPr>
              <a:t>выбирать </a:t>
            </a:r>
            <a:r>
              <a:rPr spc="-10" dirty="0">
                <a:latin typeface="Cambria"/>
                <a:cs typeface="Cambria"/>
              </a:rPr>
              <a:t>необходимые </a:t>
            </a:r>
            <a:r>
              <a:rPr dirty="0">
                <a:latin typeface="Cambria"/>
                <a:cs typeface="Cambria"/>
              </a:rPr>
              <a:t>направления и формы </a:t>
            </a:r>
            <a:r>
              <a:rPr spc="-5" dirty="0">
                <a:latin typeface="Cambria"/>
                <a:cs typeface="Cambria"/>
              </a:rPr>
              <a:t>деятельности </a:t>
            </a:r>
            <a:r>
              <a:rPr spc="5" dirty="0">
                <a:latin typeface="Cambria"/>
                <a:cs typeface="Cambria"/>
              </a:rPr>
              <a:t>для </a:t>
            </a:r>
            <a:r>
              <a:rPr spc="-4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профессионального</a:t>
            </a:r>
            <a:r>
              <a:rPr spc="-6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роста.</a:t>
            </a:r>
            <a:endParaRPr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230274" y="225375"/>
            <a:ext cx="679323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5" dirty="0">
                <a:solidFill>
                  <a:srgbClr val="3E7818"/>
                </a:solidFill>
              </a:rPr>
              <a:t>8.</a:t>
            </a:r>
            <a:r>
              <a:rPr spc="-10" dirty="0">
                <a:solidFill>
                  <a:srgbClr val="3E7818"/>
                </a:solidFill>
              </a:rPr>
              <a:t> </a:t>
            </a:r>
            <a:r>
              <a:rPr spc="-25" dirty="0">
                <a:solidFill>
                  <a:srgbClr val="3E7818"/>
                </a:solidFill>
              </a:rPr>
              <a:t>КРЕАТИВНАЯ</a:t>
            </a:r>
            <a:r>
              <a:rPr spc="-10" dirty="0">
                <a:solidFill>
                  <a:srgbClr val="3E7818"/>
                </a:solidFill>
              </a:rPr>
              <a:t> КОМПЕТЕНТНОСТЬ</a:t>
            </a:r>
            <a:r>
              <a:rPr spc="20" dirty="0">
                <a:solidFill>
                  <a:srgbClr val="3E7818"/>
                </a:solidFill>
              </a:rPr>
              <a:t> </a:t>
            </a:r>
            <a:r>
              <a:rPr spc="-55" dirty="0">
                <a:solidFill>
                  <a:srgbClr val="3E7818"/>
                </a:solidFill>
              </a:rPr>
              <a:t>ПЕДАГОГА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781282" y="6489675"/>
            <a:ext cx="332105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10" dirty="0">
                <a:solidFill>
                  <a:srgbClr val="FFFF00"/>
                </a:solidFill>
                <a:latin typeface="Calibri"/>
                <a:cs typeface="Calibri"/>
              </a:rPr>
              <a:t>8</a:t>
            </a:r>
            <a:r>
              <a:rPr sz="1600" b="1" spc="-10" dirty="0">
                <a:solidFill>
                  <a:srgbClr val="90C225"/>
                </a:solidFill>
                <a:latin typeface="Calibri"/>
                <a:cs typeface="Calibri"/>
              </a:rPr>
              <a:t>10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39" y="657302"/>
            <a:ext cx="10699751" cy="5276444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021080" indent="-342900" algn="just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dirty="0">
                <a:latin typeface="Cambria"/>
                <a:cs typeface="Cambria"/>
              </a:rPr>
              <a:t>Иметь способность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 </a:t>
            </a:r>
            <a:r>
              <a:rPr spc="-5" dirty="0">
                <a:latin typeface="Cambria"/>
                <a:cs typeface="Cambria"/>
              </a:rPr>
              <a:t>инновационной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деятельности,</a:t>
            </a:r>
            <a:r>
              <a:rPr dirty="0">
                <a:latin typeface="Cambria"/>
                <a:cs typeface="Cambria"/>
              </a:rPr>
              <a:t> к поиску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внедрению</a:t>
            </a:r>
            <a:r>
              <a:rPr dirty="0">
                <a:latin typeface="Cambria"/>
                <a:cs typeface="Cambria"/>
              </a:rPr>
              <a:t> в 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практику новых педагогических идей, </a:t>
            </a:r>
            <a:r>
              <a:rPr dirty="0">
                <a:latin typeface="Cambria"/>
                <a:cs typeface="Cambria"/>
              </a:rPr>
              <a:t>новых способов </a:t>
            </a:r>
            <a:r>
              <a:rPr spc="-5" dirty="0">
                <a:latin typeface="Cambria"/>
                <a:cs typeface="Cambria"/>
              </a:rPr>
              <a:t>решения педагогических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задач. </a:t>
            </a:r>
            <a:r>
              <a:rPr spc="-5" dirty="0">
                <a:latin typeface="Cambria"/>
                <a:cs typeface="Cambria"/>
              </a:rPr>
              <a:t>Позитивное отношение </a:t>
            </a:r>
            <a:r>
              <a:rPr dirty="0">
                <a:latin typeface="Cambria"/>
                <a:cs typeface="Cambria"/>
              </a:rPr>
              <a:t>к </a:t>
            </a:r>
            <a:r>
              <a:rPr spc="-5" dirty="0">
                <a:latin typeface="Cambria"/>
                <a:cs typeface="Cambria"/>
              </a:rPr>
              <a:t>новым </a:t>
            </a:r>
            <a:r>
              <a:rPr dirty="0">
                <a:latin typeface="Cambria"/>
                <a:cs typeface="Cambria"/>
              </a:rPr>
              <a:t>идеям, </a:t>
            </a:r>
            <a:r>
              <a:rPr spc="-5" dirty="0">
                <a:latin typeface="Cambria"/>
                <a:cs typeface="Cambria"/>
              </a:rPr>
              <a:t>стремление реализовать их на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практике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</a:t>
            </a:r>
            <a:r>
              <a:rPr dirty="0">
                <a:latin typeface="Cambria"/>
                <a:cs typeface="Cambria"/>
              </a:rPr>
              <a:t> собственной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инициативе,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без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воздействия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администрации.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Проявление компетентности </a:t>
            </a:r>
            <a:r>
              <a:rPr dirty="0">
                <a:latin typeface="Cambria"/>
                <a:cs typeface="Cambria"/>
              </a:rPr>
              <a:t>в обобщении и </a:t>
            </a:r>
            <a:r>
              <a:rPr spc="-5" dirty="0">
                <a:latin typeface="Cambria"/>
                <a:cs typeface="Cambria"/>
              </a:rPr>
              <a:t>распространении педагогического </a:t>
            </a:r>
            <a:r>
              <a:rPr dirty="0">
                <a:latin typeface="Cambria"/>
                <a:cs typeface="Cambria"/>
              </a:rPr>
              <a:t> опыта.</a:t>
            </a:r>
          </a:p>
          <a:p>
            <a:pPr marL="355600" marR="1024890" indent="-342900" algn="just">
              <a:lnSpc>
                <a:spcPct val="100000"/>
              </a:lnSpc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 комплексом умений </a:t>
            </a:r>
            <a:r>
              <a:rPr dirty="0">
                <a:latin typeface="Cambria"/>
                <a:cs typeface="Cambria"/>
              </a:rPr>
              <a:t>по </a:t>
            </a:r>
            <a:r>
              <a:rPr spc="-30" dirty="0">
                <a:latin typeface="Cambria"/>
                <a:cs typeface="Cambria"/>
              </a:rPr>
              <a:t>анализу, </a:t>
            </a:r>
            <a:r>
              <a:rPr spc="-25" dirty="0">
                <a:latin typeface="Cambria"/>
                <a:cs typeface="Cambria"/>
              </a:rPr>
              <a:t>синтезу, </a:t>
            </a:r>
            <a:r>
              <a:rPr dirty="0">
                <a:latin typeface="Cambria"/>
                <a:cs typeface="Cambria"/>
              </a:rPr>
              <a:t>сравнению, </a:t>
            </a:r>
            <a:r>
              <a:rPr spc="-5" dirty="0">
                <a:latin typeface="Cambria"/>
                <a:cs typeface="Cambria"/>
              </a:rPr>
              <a:t>абстрагированию, </a:t>
            </a:r>
            <a:r>
              <a:rPr dirty="0">
                <a:latin typeface="Cambria"/>
                <a:cs typeface="Cambria"/>
              </a:rPr>
              <a:t> обобщению,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конкретизации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изучаемого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материала.</a:t>
            </a:r>
          </a:p>
          <a:p>
            <a:pPr marL="355600" indent="-342900" algn="just">
              <a:lnSpc>
                <a:spcPct val="100000"/>
              </a:lnSpc>
              <a:spcBef>
                <a:spcPts val="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459" dirty="0">
                <a:latin typeface="Cambria"/>
                <a:cs typeface="Cambria"/>
              </a:rPr>
              <a:t>  </a:t>
            </a:r>
            <a:r>
              <a:rPr spc="47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планировать,      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организовывать,</a:t>
            </a:r>
            <a:r>
              <a:rPr spc="595" dirty="0">
                <a:latin typeface="Cambria"/>
                <a:cs typeface="Cambria"/>
              </a:rPr>
              <a:t>  </a:t>
            </a:r>
            <a:r>
              <a:rPr spc="60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проводить</a:t>
            </a:r>
            <a:r>
              <a:rPr spc="595" dirty="0">
                <a:latin typeface="Cambria"/>
                <a:cs typeface="Cambria"/>
              </a:rPr>
              <a:t>   </a:t>
            </a:r>
            <a:r>
              <a:rPr dirty="0">
                <a:latin typeface="Cambria"/>
                <a:cs typeface="Cambria"/>
              </a:rPr>
              <a:t>и      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анализировать</a:t>
            </a:r>
            <a:endParaRPr dirty="0">
              <a:latin typeface="Cambria"/>
              <a:cs typeface="Cambria"/>
            </a:endParaRPr>
          </a:p>
          <a:p>
            <a:pPr marL="355600" algn="just">
              <a:lnSpc>
                <a:spcPct val="100000"/>
              </a:lnSpc>
            </a:pPr>
            <a:r>
              <a:rPr dirty="0">
                <a:latin typeface="Cambria"/>
                <a:cs typeface="Cambria"/>
              </a:rPr>
              <a:t>педагогический</a:t>
            </a:r>
            <a:r>
              <a:rPr spc="-7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эксперимент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по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внедрению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dirty="0" err="1">
                <a:latin typeface="Cambria"/>
                <a:cs typeface="Cambria"/>
              </a:rPr>
              <a:t>инноваций</a:t>
            </a:r>
            <a:r>
              <a:rPr dirty="0" smtClean="0">
                <a:latin typeface="Cambria"/>
                <a:cs typeface="Cambria"/>
              </a:rPr>
              <a:t>.</a:t>
            </a:r>
            <a:endParaRPr lang="ru-RU" dirty="0" smtClean="0">
              <a:latin typeface="Cambria"/>
              <a:cs typeface="Cambria"/>
            </a:endParaRPr>
          </a:p>
          <a:p>
            <a:pPr marL="355600" algn="just">
              <a:lnSpc>
                <a:spcPct val="100000"/>
              </a:lnSpc>
            </a:pPr>
            <a:endParaRPr sz="1850" dirty="0">
              <a:latin typeface="Cambria"/>
              <a:cs typeface="Cambria"/>
            </a:endParaRPr>
          </a:p>
          <a:p>
            <a:pPr marL="1056640" marR="5080" indent="-676910">
              <a:lnSpc>
                <a:spcPct val="100000"/>
              </a:lnSpc>
            </a:pP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9.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КОМПЕТЕНТНОСТЬ</a:t>
            </a:r>
            <a:r>
              <a:rPr sz="2400" b="1" spc="3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В</a:t>
            </a:r>
            <a:r>
              <a:rPr sz="2400" b="1" spc="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СОЗДАНИИ</a:t>
            </a:r>
            <a:r>
              <a:rPr sz="2400" b="1" spc="2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5" dirty="0">
                <a:solidFill>
                  <a:srgbClr val="3E7818"/>
                </a:solidFill>
                <a:latin typeface="Cambria"/>
                <a:cs typeface="Cambria"/>
              </a:rPr>
              <a:t>ПРЕДМЕТНО-ПРОСТРАНСТВЕННОЙ </a:t>
            </a:r>
            <a:r>
              <a:rPr sz="2400" b="1" spc="-51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rgbClr val="3E7818"/>
                </a:solidFill>
                <a:latin typeface="Cambria"/>
                <a:cs typeface="Cambria"/>
              </a:rPr>
              <a:t>СРЕДЫ</a:t>
            </a:r>
            <a:r>
              <a:rPr sz="2400" b="1" spc="-30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И</a:t>
            </a:r>
            <a:r>
              <a:rPr sz="2400" b="1" spc="-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30" dirty="0">
                <a:solidFill>
                  <a:srgbClr val="3E7818"/>
                </a:solidFill>
                <a:latin typeface="Cambria"/>
                <a:cs typeface="Cambria"/>
              </a:rPr>
              <a:t>ОРГАНИЗАЦИИ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20" dirty="0">
                <a:solidFill>
                  <a:srgbClr val="3E7818"/>
                </a:solidFill>
                <a:latin typeface="Cambria"/>
                <a:cs typeface="Cambria"/>
              </a:rPr>
              <a:t>ЗДОРОВЬЕСБЕРЕГАЮЩИХ</a:t>
            </a:r>
            <a:r>
              <a:rPr sz="2400" b="1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25" dirty="0">
                <a:solidFill>
                  <a:srgbClr val="3E7818"/>
                </a:solidFill>
                <a:latin typeface="Cambria"/>
                <a:cs typeface="Cambria"/>
              </a:rPr>
              <a:t>УСЛОВИЙ</a:t>
            </a:r>
            <a:endParaRPr sz="2400" dirty="0">
              <a:latin typeface="Cambria"/>
              <a:cs typeface="Cambria"/>
            </a:endParaRPr>
          </a:p>
          <a:p>
            <a:pPr marL="3175635">
              <a:lnSpc>
                <a:spcPct val="100000"/>
              </a:lnSpc>
              <a:spcBef>
                <a:spcPts val="5"/>
              </a:spcBef>
            </a:pPr>
            <a:r>
              <a:rPr sz="2400" b="1" spc="-40" dirty="0">
                <a:solidFill>
                  <a:srgbClr val="3E7818"/>
                </a:solidFill>
                <a:latin typeface="Cambria"/>
                <a:cs typeface="Cambria"/>
              </a:rPr>
              <a:t>ОБРАЗОВАТЕЛЬНОГО</a:t>
            </a:r>
            <a:r>
              <a:rPr sz="2400" b="1" spc="2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2400" b="1" spc="-15" dirty="0">
                <a:solidFill>
                  <a:srgbClr val="3E7818"/>
                </a:solidFill>
                <a:latin typeface="Cambria"/>
                <a:cs typeface="Cambria"/>
              </a:rPr>
              <a:t>ПРОЦЕССА</a:t>
            </a:r>
            <a:endParaRPr sz="2400" dirty="0">
              <a:latin typeface="Cambria"/>
              <a:cs typeface="Cambria"/>
            </a:endParaRPr>
          </a:p>
          <a:p>
            <a:pPr marL="355600" marR="1022350" indent="-342900" algn="just">
              <a:lnSpc>
                <a:spcPct val="100000"/>
              </a:lnSpc>
              <a:spcBef>
                <a:spcPts val="213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dirty="0">
                <a:latin typeface="Cambria"/>
                <a:cs typeface="Cambria"/>
              </a:rPr>
              <a:t>Участвовать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создании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психологически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комфортной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безопасной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образовательной среды, </a:t>
            </a:r>
            <a:r>
              <a:rPr dirty="0">
                <a:latin typeface="Cambria"/>
                <a:cs typeface="Cambria"/>
              </a:rPr>
              <a:t>обеспечивая безопасность </a:t>
            </a:r>
            <a:r>
              <a:rPr spc="-5" dirty="0">
                <a:latin typeface="Cambria"/>
                <a:cs typeface="Cambria"/>
              </a:rPr>
              <a:t>жизни детей, </a:t>
            </a:r>
            <a:r>
              <a:rPr spc="-10" dirty="0">
                <a:latin typeface="Cambria"/>
                <a:cs typeface="Cambria"/>
              </a:rPr>
              <a:t>сохранение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укрепление их здоровья, </a:t>
            </a:r>
            <a:r>
              <a:rPr spc="-10" dirty="0">
                <a:latin typeface="Cambria"/>
                <a:cs typeface="Cambria"/>
              </a:rPr>
              <a:t>поддерживая </a:t>
            </a:r>
            <a:r>
              <a:rPr spc="-5" dirty="0">
                <a:latin typeface="Cambria"/>
                <a:cs typeface="Cambria"/>
              </a:rPr>
              <a:t>эмоциональное благополучие ребенка </a:t>
            </a:r>
            <a:r>
              <a:rPr dirty="0">
                <a:latin typeface="Cambria"/>
                <a:cs typeface="Cambria"/>
              </a:rPr>
              <a:t>в 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период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пребывания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-5" dirty="0">
                <a:latin typeface="Cambria"/>
                <a:cs typeface="Cambria"/>
              </a:rPr>
              <a:t> образовательной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организации.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699618" y="225375"/>
            <a:ext cx="8169909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/>
              <a:t>10.</a:t>
            </a:r>
            <a:r>
              <a:rPr spc="15" dirty="0"/>
              <a:t> </a:t>
            </a:r>
            <a:r>
              <a:rPr spc="-25" dirty="0"/>
              <a:t>КОММУНИКАТИВНАЯ</a:t>
            </a:r>
            <a:r>
              <a:rPr spc="20" dirty="0"/>
              <a:t> </a:t>
            </a:r>
            <a:r>
              <a:rPr spc="-10" dirty="0"/>
              <a:t>КОМПЕТЕНТНОСТЬ</a:t>
            </a:r>
            <a:r>
              <a:rPr spc="40" dirty="0"/>
              <a:t> </a:t>
            </a:r>
            <a:r>
              <a:rPr spc="-55" dirty="0"/>
              <a:t>ПЕДАГОГА</a:t>
            </a:r>
          </a:p>
        </p:txBody>
      </p:sp>
      <p:sp>
        <p:nvSpPr>
          <p:cNvPr id="8" name="object 8"/>
          <p:cNvSpPr txBox="1"/>
          <p:nvPr/>
        </p:nvSpPr>
        <p:spPr>
          <a:xfrm>
            <a:off x="11858497" y="6391910"/>
            <a:ext cx="293371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620"/>
              </a:lnSpc>
            </a:pPr>
            <a:fld id="{81D60167-4931-47E6-BA6A-407CBD079E47}" type="slidenum">
              <a:rPr sz="1600" b="1" spc="-5" dirty="0">
                <a:solidFill>
                  <a:srgbClr val="FFFF00"/>
                </a:solidFill>
                <a:latin typeface="Calibri"/>
                <a:cs typeface="Calibri"/>
              </a:rPr>
              <a:pPr marL="38100">
                <a:lnSpc>
                  <a:spcPts val="1620"/>
                </a:lnSpc>
              </a:pPr>
              <a:t>10</a:t>
            </a:fld>
            <a:endParaRPr sz="1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78740" y="657302"/>
            <a:ext cx="9681845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  <a:tab pos="1091565" algn="l"/>
                <a:tab pos="2512060" algn="l"/>
                <a:tab pos="4260215" algn="l"/>
                <a:tab pos="7781290" algn="l"/>
              </a:tabLst>
            </a:pPr>
            <a:r>
              <a:rPr spc="-5" dirty="0">
                <a:latin typeface="Cambria"/>
                <a:cs typeface="Cambria"/>
              </a:rPr>
              <a:t>Быть	</a:t>
            </a:r>
            <a:r>
              <a:rPr dirty="0">
                <a:latin typeface="Cambria"/>
                <a:cs typeface="Cambria"/>
              </a:rPr>
              <a:t>способным	</a:t>
            </a:r>
            <a:r>
              <a:rPr spc="-5" dirty="0">
                <a:latin typeface="Cambria"/>
                <a:cs typeface="Cambria"/>
              </a:rPr>
              <a:t>осуществлять	личностно-ориентированное	</a:t>
            </a:r>
            <a:r>
              <a:rPr spc="-10" dirty="0">
                <a:latin typeface="Cambria"/>
                <a:cs typeface="Cambria"/>
              </a:rPr>
              <a:t>взаимодействие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во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время </a:t>
            </a:r>
            <a:r>
              <a:rPr spc="-5" dirty="0">
                <a:latin typeface="Cambria"/>
                <a:cs typeface="Cambria"/>
              </a:rPr>
              <a:t>образовательного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процесса.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78739" y="1343408"/>
            <a:ext cx="2007871" cy="844462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080" indent="-342900" algn="just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Практическое </a:t>
            </a:r>
            <a:r>
              <a:rPr spc="-4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направ</a:t>
            </a:r>
            <a:r>
              <a:rPr spc="-10" dirty="0">
                <a:latin typeface="Cambria"/>
                <a:cs typeface="Cambria"/>
              </a:rPr>
              <a:t>л</a:t>
            </a:r>
            <a:r>
              <a:rPr dirty="0">
                <a:latin typeface="Cambria"/>
                <a:cs typeface="Cambria"/>
              </a:rPr>
              <a:t>е</a:t>
            </a:r>
            <a:r>
              <a:rPr spc="-10" dirty="0">
                <a:latin typeface="Cambria"/>
                <a:cs typeface="Cambria"/>
              </a:rPr>
              <a:t>н</a:t>
            </a:r>
            <a:r>
              <a:rPr dirty="0">
                <a:latin typeface="Cambria"/>
                <a:cs typeface="Cambria"/>
              </a:rPr>
              <a:t>н</a:t>
            </a:r>
            <a:r>
              <a:rPr spc="-15" dirty="0">
                <a:latin typeface="Cambria"/>
                <a:cs typeface="Cambria"/>
              </a:rPr>
              <a:t>о</a:t>
            </a:r>
            <a:r>
              <a:rPr dirty="0">
                <a:latin typeface="Cambria"/>
                <a:cs typeface="Cambria"/>
              </a:rPr>
              <a:t>е  </a:t>
            </a:r>
            <a:r>
              <a:rPr spc="-10" dirty="0">
                <a:latin typeface="Cambria"/>
                <a:cs typeface="Cambria"/>
              </a:rPr>
              <a:t>родитель».</a:t>
            </a:r>
            <a:endParaRPr dirty="0">
              <a:latin typeface="Cambria"/>
              <a:cs typeface="Cambria"/>
            </a:endParaRPr>
          </a:p>
        </p:txBody>
      </p:sp>
      <p:sp>
        <p:nvSpPr>
          <p:cNvPr id="5" name="object 5"/>
          <p:cNvSpPr txBox="1"/>
          <p:nvPr/>
        </p:nvSpPr>
        <p:spPr>
          <a:xfrm>
            <a:off x="1981200" y="1343407"/>
            <a:ext cx="7780655" cy="567463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 marR="5080" indent="7620">
              <a:lnSpc>
                <a:spcPct val="100000"/>
              </a:lnSpc>
              <a:spcBef>
                <a:spcPts val="105"/>
              </a:spcBef>
              <a:tabLst>
                <a:tab pos="1329690" algn="l"/>
                <a:tab pos="2044064" algn="l"/>
                <a:tab pos="2728595" algn="l"/>
                <a:tab pos="4037965" algn="l"/>
                <a:tab pos="4124960" algn="l"/>
                <a:tab pos="5391150" algn="l"/>
                <a:tab pos="5713095" algn="l"/>
                <a:tab pos="5873115" algn="l"/>
                <a:tab pos="7363459" algn="l"/>
              </a:tabLst>
            </a:pPr>
            <a:r>
              <a:rPr dirty="0">
                <a:latin typeface="Cambria"/>
                <a:cs typeface="Cambria"/>
              </a:rPr>
              <a:t>в</a:t>
            </a:r>
            <a:r>
              <a:rPr spc="-10" dirty="0">
                <a:latin typeface="Cambria"/>
                <a:cs typeface="Cambria"/>
              </a:rPr>
              <a:t>л</a:t>
            </a:r>
            <a:r>
              <a:rPr spc="-5" dirty="0">
                <a:latin typeface="Cambria"/>
                <a:cs typeface="Cambria"/>
              </a:rPr>
              <a:t>а</a:t>
            </a:r>
            <a:r>
              <a:rPr spc="-10" dirty="0">
                <a:latin typeface="Cambria"/>
                <a:cs typeface="Cambria"/>
              </a:rPr>
              <a:t>д</a:t>
            </a:r>
            <a:r>
              <a:rPr dirty="0">
                <a:latin typeface="Cambria"/>
                <a:cs typeface="Cambria"/>
              </a:rPr>
              <a:t>е</a:t>
            </a:r>
            <a:r>
              <a:rPr spc="-25" dirty="0">
                <a:latin typeface="Cambria"/>
                <a:cs typeface="Cambria"/>
              </a:rPr>
              <a:t>н</a:t>
            </a:r>
            <a:r>
              <a:rPr dirty="0">
                <a:latin typeface="Cambria"/>
                <a:cs typeface="Cambria"/>
              </a:rPr>
              <a:t>ие	п</a:t>
            </a:r>
            <a:r>
              <a:rPr spc="-10" dirty="0">
                <a:latin typeface="Cambria"/>
                <a:cs typeface="Cambria"/>
              </a:rPr>
              <a:t>р</a:t>
            </a:r>
            <a:r>
              <a:rPr dirty="0">
                <a:latin typeface="Cambria"/>
                <a:cs typeface="Cambria"/>
              </a:rPr>
              <a:t>иемами	обще</a:t>
            </a:r>
            <a:r>
              <a:rPr spc="-10" dirty="0">
                <a:latin typeface="Cambria"/>
                <a:cs typeface="Cambria"/>
              </a:rPr>
              <a:t>ни</a:t>
            </a:r>
            <a:r>
              <a:rPr dirty="0">
                <a:latin typeface="Cambria"/>
                <a:cs typeface="Cambria"/>
              </a:rPr>
              <a:t>я,	п</a:t>
            </a:r>
            <a:r>
              <a:rPr spc="5" dirty="0">
                <a:latin typeface="Cambria"/>
                <a:cs typeface="Cambria"/>
              </a:rPr>
              <a:t>о</a:t>
            </a:r>
            <a:r>
              <a:rPr dirty="0">
                <a:latin typeface="Cambria"/>
                <a:cs typeface="Cambria"/>
              </a:rPr>
              <a:t>з</a:t>
            </a:r>
            <a:r>
              <a:rPr spc="-10" dirty="0">
                <a:latin typeface="Cambria"/>
                <a:cs typeface="Cambria"/>
              </a:rPr>
              <a:t>в</a:t>
            </a:r>
            <a:r>
              <a:rPr dirty="0">
                <a:latin typeface="Cambria"/>
                <a:cs typeface="Cambria"/>
              </a:rPr>
              <a:t>оля</a:t>
            </a:r>
            <a:r>
              <a:rPr spc="-10" dirty="0">
                <a:latin typeface="Cambria"/>
                <a:cs typeface="Cambria"/>
              </a:rPr>
              <a:t>ющи</a:t>
            </a:r>
            <a:r>
              <a:rPr dirty="0">
                <a:latin typeface="Cambria"/>
                <a:cs typeface="Cambria"/>
              </a:rPr>
              <a:t>е		о</a:t>
            </a:r>
            <a:r>
              <a:rPr spc="5" dirty="0">
                <a:latin typeface="Cambria"/>
                <a:cs typeface="Cambria"/>
              </a:rPr>
              <a:t>с</a:t>
            </a:r>
            <a:r>
              <a:rPr dirty="0">
                <a:latin typeface="Cambria"/>
                <a:cs typeface="Cambria"/>
              </a:rPr>
              <a:t>уществлять  </a:t>
            </a:r>
            <a:r>
              <a:rPr spc="-5" dirty="0">
                <a:latin typeface="Cambria"/>
                <a:cs typeface="Cambria"/>
              </a:rPr>
              <a:t>ре</a:t>
            </a:r>
            <a:r>
              <a:rPr spc="-15" dirty="0">
                <a:latin typeface="Cambria"/>
                <a:cs typeface="Cambria"/>
              </a:rPr>
              <a:t>з</a:t>
            </a:r>
            <a:r>
              <a:rPr spc="-75" dirty="0">
                <a:latin typeface="Cambria"/>
                <a:cs typeface="Cambria"/>
              </a:rPr>
              <a:t>у</a:t>
            </a:r>
            <a:r>
              <a:rPr spc="-20" dirty="0">
                <a:latin typeface="Cambria"/>
                <a:cs typeface="Cambria"/>
              </a:rPr>
              <a:t>л</a:t>
            </a:r>
            <a:r>
              <a:rPr spc="-75" dirty="0">
                <a:latin typeface="Cambria"/>
                <a:cs typeface="Cambria"/>
              </a:rPr>
              <a:t>ь</a:t>
            </a:r>
            <a:r>
              <a:rPr spc="-20" dirty="0">
                <a:latin typeface="Cambria"/>
                <a:cs typeface="Cambria"/>
              </a:rPr>
              <a:t>т</a:t>
            </a:r>
            <a:r>
              <a:rPr dirty="0">
                <a:latin typeface="Cambria"/>
                <a:cs typeface="Cambria"/>
              </a:rPr>
              <a:t>а</a:t>
            </a:r>
            <a:r>
              <a:rPr spc="-5" dirty="0">
                <a:latin typeface="Cambria"/>
                <a:cs typeface="Cambria"/>
              </a:rPr>
              <a:t>тив</a:t>
            </a:r>
            <a:r>
              <a:rPr spc="-10" dirty="0">
                <a:latin typeface="Cambria"/>
                <a:cs typeface="Cambria"/>
              </a:rPr>
              <a:t>н</a:t>
            </a:r>
            <a:r>
              <a:rPr dirty="0">
                <a:latin typeface="Cambria"/>
                <a:cs typeface="Cambria"/>
              </a:rPr>
              <a:t>ое	в</a:t>
            </a:r>
            <a:r>
              <a:rPr spc="-10" dirty="0">
                <a:latin typeface="Cambria"/>
                <a:cs typeface="Cambria"/>
              </a:rPr>
              <a:t>з</a:t>
            </a:r>
            <a:r>
              <a:rPr spc="-5" dirty="0">
                <a:latin typeface="Cambria"/>
                <a:cs typeface="Cambria"/>
              </a:rPr>
              <a:t>а</a:t>
            </a:r>
            <a:r>
              <a:rPr spc="-15" dirty="0">
                <a:latin typeface="Cambria"/>
                <a:cs typeface="Cambria"/>
              </a:rPr>
              <a:t>и</a:t>
            </a:r>
            <a:r>
              <a:rPr dirty="0">
                <a:latin typeface="Cambria"/>
                <a:cs typeface="Cambria"/>
              </a:rPr>
              <a:t>м</a:t>
            </a:r>
            <a:r>
              <a:rPr spc="-50" dirty="0">
                <a:latin typeface="Cambria"/>
                <a:cs typeface="Cambria"/>
              </a:rPr>
              <a:t>о</a:t>
            </a:r>
            <a:r>
              <a:rPr spc="-5" dirty="0">
                <a:latin typeface="Cambria"/>
                <a:cs typeface="Cambria"/>
              </a:rPr>
              <a:t>д</a:t>
            </a:r>
            <a:r>
              <a:rPr spc="-10" dirty="0">
                <a:latin typeface="Cambria"/>
                <a:cs typeface="Cambria"/>
              </a:rPr>
              <a:t>е</a:t>
            </a:r>
            <a:r>
              <a:rPr dirty="0">
                <a:latin typeface="Cambria"/>
                <a:cs typeface="Cambria"/>
              </a:rPr>
              <a:t>й</a:t>
            </a:r>
            <a:r>
              <a:rPr spc="5" dirty="0">
                <a:latin typeface="Cambria"/>
                <a:cs typeface="Cambria"/>
              </a:rPr>
              <a:t>с</a:t>
            </a:r>
            <a:r>
              <a:rPr spc="-5" dirty="0">
                <a:latin typeface="Cambria"/>
                <a:cs typeface="Cambria"/>
              </a:rPr>
              <a:t>т</a:t>
            </a:r>
            <a:r>
              <a:rPr spc="-10" dirty="0">
                <a:latin typeface="Cambria"/>
                <a:cs typeface="Cambria"/>
              </a:rPr>
              <a:t>в</a:t>
            </a:r>
            <a:r>
              <a:rPr dirty="0">
                <a:latin typeface="Cambria"/>
                <a:cs typeface="Cambria"/>
              </a:rPr>
              <a:t>ие		«р</a:t>
            </a:r>
            <a:r>
              <a:rPr spc="-10" dirty="0">
                <a:latin typeface="Cambria"/>
                <a:cs typeface="Cambria"/>
              </a:rPr>
              <a:t>е</a:t>
            </a:r>
            <a:r>
              <a:rPr dirty="0">
                <a:latin typeface="Cambria"/>
                <a:cs typeface="Cambria"/>
              </a:rPr>
              <a:t>б</a:t>
            </a:r>
            <a:r>
              <a:rPr spc="-15" dirty="0">
                <a:latin typeface="Cambria"/>
                <a:cs typeface="Cambria"/>
              </a:rPr>
              <a:t>е</a:t>
            </a:r>
            <a:r>
              <a:rPr dirty="0">
                <a:latin typeface="Cambria"/>
                <a:cs typeface="Cambria"/>
              </a:rPr>
              <a:t>нок	–	вос</a:t>
            </a:r>
            <a:r>
              <a:rPr spc="5" dirty="0">
                <a:latin typeface="Cambria"/>
                <a:cs typeface="Cambria"/>
              </a:rPr>
              <a:t>п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10" dirty="0">
                <a:latin typeface="Cambria"/>
                <a:cs typeface="Cambria"/>
              </a:rPr>
              <a:t>т</a:t>
            </a:r>
            <a:r>
              <a:rPr dirty="0">
                <a:latin typeface="Cambria"/>
                <a:cs typeface="Cambria"/>
              </a:rPr>
              <a:t>а</a:t>
            </a:r>
            <a:r>
              <a:rPr spc="-5" dirty="0">
                <a:latin typeface="Cambria"/>
                <a:cs typeface="Cambria"/>
              </a:rPr>
              <a:t>т</a:t>
            </a:r>
            <a:r>
              <a:rPr spc="-15" dirty="0">
                <a:latin typeface="Cambria"/>
                <a:cs typeface="Cambria"/>
              </a:rPr>
              <a:t>е</a:t>
            </a:r>
            <a:r>
              <a:rPr spc="-5" dirty="0">
                <a:latin typeface="Cambria"/>
                <a:cs typeface="Cambria"/>
              </a:rPr>
              <a:t>л</a:t>
            </a:r>
            <a:r>
              <a:rPr dirty="0">
                <a:latin typeface="Cambria"/>
                <a:cs typeface="Cambria"/>
              </a:rPr>
              <a:t>ь	–</a:t>
            </a:r>
          </a:p>
        </p:txBody>
      </p:sp>
      <p:sp>
        <p:nvSpPr>
          <p:cNvPr id="6" name="object 6"/>
          <p:cNvSpPr txBox="1"/>
          <p:nvPr/>
        </p:nvSpPr>
        <p:spPr>
          <a:xfrm>
            <a:off x="78739" y="2334260"/>
            <a:ext cx="9683751" cy="246028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5715" indent="-342900" algn="just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сохранять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эмоциональное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равновесие,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предотвращать</a:t>
            </a:r>
            <a:r>
              <a:rPr dirty="0">
                <a:latin typeface="Cambria"/>
                <a:cs typeface="Cambria"/>
              </a:rPr>
              <a:t> и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разрешать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конфликты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конструктивным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способом.</a:t>
            </a:r>
          </a:p>
          <a:p>
            <a:pPr marL="355600" indent="-342900" algn="just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Владение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грамотностью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устной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письменной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речи,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ораторским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искусством.</a:t>
            </a:r>
            <a:endParaRPr dirty="0">
              <a:latin typeface="Cambria"/>
              <a:cs typeface="Cambria"/>
            </a:endParaRPr>
          </a:p>
          <a:p>
            <a:pPr marL="355600" marR="5080" indent="-342900" algn="just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публично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представлять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результаты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своей</a:t>
            </a:r>
            <a:r>
              <a:rPr spc="44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работы,</a:t>
            </a:r>
            <a:r>
              <a:rPr spc="4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отбирать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оптимальные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методы</a:t>
            </a:r>
            <a:r>
              <a:rPr dirty="0">
                <a:latin typeface="Cambria"/>
                <a:cs typeface="Cambria"/>
              </a:rPr>
              <a:t> и</a:t>
            </a:r>
            <a:r>
              <a:rPr spc="-5" dirty="0">
                <a:latin typeface="Cambria"/>
                <a:cs typeface="Cambria"/>
              </a:rPr>
              <a:t> формы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самопрезентации.</a:t>
            </a:r>
            <a:endParaRPr dirty="0">
              <a:latin typeface="Cambria"/>
              <a:cs typeface="Cambria"/>
            </a:endParaRPr>
          </a:p>
          <a:p>
            <a:pPr marL="355600" marR="6985" indent="-342900" algn="just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 </a:t>
            </a:r>
            <a:r>
              <a:rPr spc="-5" dirty="0">
                <a:latin typeface="Cambria"/>
                <a:cs typeface="Cambria"/>
              </a:rPr>
              <a:t>выработать </a:t>
            </a:r>
            <a:r>
              <a:rPr spc="-30" dirty="0">
                <a:latin typeface="Cambria"/>
                <a:cs typeface="Cambria"/>
              </a:rPr>
              <a:t>тактику, </a:t>
            </a:r>
            <a:r>
              <a:rPr spc="-10" dirty="0">
                <a:latin typeface="Cambria"/>
                <a:cs typeface="Cambria"/>
              </a:rPr>
              <a:t>технику </a:t>
            </a:r>
            <a:r>
              <a:rPr dirty="0">
                <a:latin typeface="Cambria"/>
                <a:cs typeface="Cambria"/>
              </a:rPr>
              <a:t>и </a:t>
            </a:r>
            <a:r>
              <a:rPr spc="-5" dirty="0">
                <a:latin typeface="Cambria"/>
                <a:cs typeface="Cambria"/>
              </a:rPr>
              <a:t>стратегию активного </a:t>
            </a:r>
            <a:r>
              <a:rPr spc="-10" dirty="0">
                <a:latin typeface="Cambria"/>
                <a:cs typeface="Cambria"/>
              </a:rPr>
              <a:t>взаимодействия </a:t>
            </a:r>
            <a:r>
              <a:rPr dirty="0">
                <a:latin typeface="Cambria"/>
                <a:cs typeface="Cambria"/>
              </a:rPr>
              <a:t>с 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15" dirty="0">
                <a:latin typeface="Cambria"/>
                <a:cs typeface="Cambria"/>
              </a:rPr>
              <a:t>людьми, </a:t>
            </a:r>
            <a:r>
              <a:rPr spc="-5" dirty="0">
                <a:latin typeface="Cambria"/>
                <a:cs typeface="Cambria"/>
              </a:rPr>
              <a:t>организовывать их </a:t>
            </a:r>
            <a:r>
              <a:rPr dirty="0">
                <a:latin typeface="Cambria"/>
                <a:cs typeface="Cambria"/>
              </a:rPr>
              <a:t>совместную </a:t>
            </a:r>
            <a:r>
              <a:rPr spc="-5" dirty="0">
                <a:latin typeface="Cambria"/>
                <a:cs typeface="Cambria"/>
              </a:rPr>
              <a:t>деятельность </a:t>
            </a:r>
            <a:r>
              <a:rPr spc="10" dirty="0">
                <a:latin typeface="Cambria"/>
                <a:cs typeface="Cambria"/>
              </a:rPr>
              <a:t>для </a:t>
            </a:r>
            <a:r>
              <a:rPr spc="-5" dirty="0">
                <a:latin typeface="Cambria"/>
                <a:cs typeface="Cambria"/>
              </a:rPr>
              <a:t>того, </a:t>
            </a:r>
            <a:r>
              <a:rPr dirty="0">
                <a:latin typeface="Cambria"/>
                <a:cs typeface="Cambria"/>
              </a:rPr>
              <a:t>чтобы </a:t>
            </a:r>
            <a:r>
              <a:rPr spc="-5" dirty="0">
                <a:latin typeface="Cambria"/>
                <a:cs typeface="Cambria"/>
              </a:rPr>
              <a:t>достичь 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определенных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социально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значимых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целей.</a:t>
            </a:r>
            <a:endParaRPr dirty="0">
              <a:latin typeface="Cambria"/>
              <a:cs typeface="Cambria"/>
            </a:endParaRPr>
          </a:p>
        </p:txBody>
      </p:sp>
      <p:graphicFrame>
        <p:nvGraphicFramePr>
          <p:cNvPr id="7" name="object 7"/>
          <p:cNvGraphicFramePr>
            <a:graphicFrameLocks noGrp="1"/>
          </p:cNvGraphicFramePr>
          <p:nvPr/>
        </p:nvGraphicFramePr>
        <p:xfrm>
          <a:off x="152400" y="4953000"/>
          <a:ext cx="9719309" cy="1288415"/>
        </p:xfrm>
        <a:graphic>
          <a:graphicData uri="http://schemas.openxmlformats.org/drawingml/2006/table">
            <a:tbl>
              <a:tblPr firstRow="1" bandRow="1">
                <a:tableStyleId>{2D5ABB26-0587-4C30-8999-92F81FD0307C}</a:tableStyleId>
              </a:tblPr>
              <a:tblGrid>
                <a:gridCol w="6096635"/>
                <a:gridCol w="2291715"/>
                <a:gridCol w="1330959"/>
              </a:tblGrid>
              <a:tr h="300990">
                <a:tc>
                  <a:txBody>
                    <a:bodyPr/>
                    <a:lstStyle/>
                    <a:p>
                      <a:pPr marL="374650" indent="-342900">
                        <a:lnSpc>
                          <a:spcPts val="2275"/>
                        </a:lnSpc>
                        <a:buClr>
                          <a:srgbClr val="90C225"/>
                        </a:buClr>
                        <a:buSzPct val="80000"/>
                        <a:buFont typeface="Wingdings 3"/>
                        <a:buChar char=""/>
                        <a:tabLst>
                          <a:tab pos="374015" algn="l"/>
                          <a:tab pos="374650" algn="l"/>
                          <a:tab pos="1426210" algn="l"/>
                          <a:tab pos="3171190" algn="l"/>
                          <a:tab pos="4748530" algn="l"/>
                        </a:tabLst>
                      </a:pPr>
                      <a:r>
                        <a:rPr sz="1800" spc="-3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Уметь	</a:t>
                      </a:r>
                      <a:r>
                        <a:rPr sz="1800" spc="-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объективно	оценивать	ситуацию</a:t>
                      </a:r>
                      <a:endParaRPr sz="1800" dirty="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41605">
                        <a:lnSpc>
                          <a:spcPts val="2275"/>
                        </a:lnSpc>
                      </a:pPr>
                      <a:r>
                        <a:rPr sz="1800" spc="-1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взаимодействия</a:t>
                      </a:r>
                      <a:endParaRPr sz="180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5400" algn="r">
                        <a:lnSpc>
                          <a:spcPts val="2275"/>
                        </a:lnSpc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субъектов</a:t>
                      </a:r>
                      <a:endParaRPr sz="180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</a:tr>
              <a:tr h="304800">
                <a:tc>
                  <a:txBody>
                    <a:bodyPr/>
                    <a:lstStyle/>
                    <a:p>
                      <a:pPr marL="374650">
                        <a:lnSpc>
                          <a:spcPts val="2300"/>
                        </a:lnSpc>
                        <a:tabLst>
                          <a:tab pos="2740025" algn="l"/>
                          <a:tab pos="4090670" algn="l"/>
                        </a:tabLst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образовательного	процесса,	прогнозировать</a:t>
                      </a:r>
                      <a:endParaRPr sz="1800" dirty="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L="129539">
                        <a:lnSpc>
                          <a:spcPts val="2300"/>
                        </a:lnSpc>
                        <a:tabLst>
                          <a:tab pos="539115" algn="l"/>
                        </a:tabLst>
                      </a:pPr>
                      <a:r>
                        <a:rPr sz="180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и	обосновывать</a:t>
                      </a:r>
                      <a:endParaRPr sz="180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 marR="24130" algn="r">
                        <a:lnSpc>
                          <a:spcPts val="2300"/>
                        </a:lnSpc>
                      </a:pPr>
                      <a:r>
                        <a:rPr sz="1800" spc="-2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результат</a:t>
                      </a:r>
                      <a:endParaRPr sz="180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</a:txBody>
                  <a:tcPr marL="0" marR="0" marT="0" marB="0"/>
                </a:tc>
              </a:tr>
              <a:tr h="682625">
                <a:tc>
                  <a:txBody>
                    <a:bodyPr/>
                    <a:lstStyle/>
                    <a:p>
                      <a:pPr marL="374650">
                        <a:lnSpc>
                          <a:spcPts val="2330"/>
                        </a:lnSpc>
                      </a:pPr>
                      <a:r>
                        <a:rPr sz="1800" spc="-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эффективности</a:t>
                      </a:r>
                      <a:r>
                        <a:rPr sz="1800" spc="-3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spc="-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взаимодействия.</a:t>
                      </a:r>
                      <a:endParaRPr sz="1800" dirty="0">
                        <a:solidFill>
                          <a:schemeClr val="tx1"/>
                        </a:solidFill>
                        <a:latin typeface="Cambria"/>
                        <a:cs typeface="Cambria"/>
                      </a:endParaRPr>
                    </a:p>
                    <a:p>
                      <a:pPr marL="374650" indent="-342900">
                        <a:lnSpc>
                          <a:spcPts val="2345"/>
                        </a:lnSpc>
                        <a:spcBef>
                          <a:spcPts val="600"/>
                        </a:spcBef>
                        <a:buClr>
                          <a:srgbClr val="90C225"/>
                        </a:buClr>
                        <a:buSzPct val="80000"/>
                        <a:buFont typeface="Wingdings 3"/>
                        <a:buChar char=""/>
                        <a:tabLst>
                          <a:tab pos="374015" algn="l"/>
                          <a:tab pos="374650" algn="l"/>
                        </a:tabLst>
                      </a:pPr>
                      <a:r>
                        <a:rPr sz="1800" spc="-3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Уметь</a:t>
                      </a:r>
                      <a:r>
                        <a:rPr sz="1800" spc="-2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проявлять</a:t>
                      </a:r>
                      <a:r>
                        <a:rPr sz="1800" spc="-3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экстраверсию</a:t>
                      </a:r>
                      <a:r>
                        <a:rPr sz="1800" spc="-35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и</a:t>
                      </a:r>
                      <a:r>
                        <a:rPr sz="1800" spc="-2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 </a:t>
                      </a:r>
                      <a:r>
                        <a:rPr sz="1800" dirty="0">
                          <a:solidFill>
                            <a:schemeClr val="tx1"/>
                          </a:solidFill>
                          <a:latin typeface="Cambria"/>
                          <a:cs typeface="Cambria"/>
                        </a:rPr>
                        <a:t>эмпатию.</a:t>
                      </a: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00000"/>
                        </a:lnSpc>
                      </a:pPr>
                      <a:endParaRPr sz="1800" dirty="0">
                        <a:solidFill>
                          <a:schemeClr val="tx1"/>
                        </a:solidFill>
                        <a:latin typeface="Times New Roman"/>
                        <a:cs typeface="Times New Roman"/>
                      </a:endParaRPr>
                    </a:p>
                  </a:txBody>
                  <a:tcPr marL="0" marR="0" marT="0" marB="0"/>
                </a:tc>
              </a:tr>
            </a:tbl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19021" y="225375"/>
            <a:ext cx="7329171" cy="382156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pc="-10" dirty="0">
                <a:solidFill>
                  <a:schemeClr val="accent3">
                    <a:lumMod val="50000"/>
                  </a:schemeClr>
                </a:solidFill>
              </a:rPr>
              <a:t>11.</a:t>
            </a:r>
            <a:r>
              <a:rPr spc="5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spc="-35" dirty="0">
                <a:solidFill>
                  <a:schemeClr val="accent3">
                    <a:lumMod val="50000"/>
                  </a:schemeClr>
                </a:solidFill>
              </a:rPr>
              <a:t>РЕГУЛЯТИВНАЯ</a:t>
            </a:r>
            <a:r>
              <a:rPr spc="1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spc="-10" dirty="0">
                <a:solidFill>
                  <a:schemeClr val="accent3">
                    <a:lumMod val="50000"/>
                  </a:schemeClr>
                </a:solidFill>
              </a:rPr>
              <a:t>КОМПЕТЕНТНОСТЬ</a:t>
            </a:r>
            <a:r>
              <a:rPr spc="10" dirty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spc="-55" dirty="0">
                <a:solidFill>
                  <a:schemeClr val="accent3">
                    <a:lumMod val="50000"/>
                  </a:schemeClr>
                </a:solidFill>
              </a:rPr>
              <a:t>ПЕДАГОГА</a:t>
            </a:r>
          </a:p>
        </p:txBody>
      </p:sp>
      <p:sp>
        <p:nvSpPr>
          <p:cNvPr id="4" name="object 4"/>
          <p:cNvSpPr txBox="1"/>
          <p:nvPr/>
        </p:nvSpPr>
        <p:spPr>
          <a:xfrm>
            <a:off x="11858497" y="6391910"/>
            <a:ext cx="293371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1620"/>
              </a:lnSpc>
            </a:pPr>
            <a:fld id="{81D60167-4931-47E6-BA6A-407CBD079E47}" type="slidenum">
              <a:rPr sz="1600" b="1" spc="-5" dirty="0">
                <a:solidFill>
                  <a:srgbClr val="FFFF00"/>
                </a:solidFill>
                <a:latin typeface="Calibri"/>
                <a:cs typeface="Calibri"/>
              </a:rPr>
              <a:pPr marL="38100">
                <a:lnSpc>
                  <a:spcPts val="1620"/>
                </a:lnSpc>
              </a:pPr>
              <a:t>11</a:t>
            </a:fld>
            <a:endParaRPr sz="1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762000"/>
            <a:ext cx="9677400" cy="6040756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355600" marR="153670" indent="-342900">
              <a:lnSpc>
                <a:spcPct val="100000"/>
              </a:lnSpc>
              <a:spcBef>
                <a:spcPts val="1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 </a:t>
            </a:r>
            <a:r>
              <a:rPr dirty="0">
                <a:latin typeface="Cambria"/>
                <a:cs typeface="Cambria"/>
              </a:rPr>
              <a:t>управлять своим поведением и </a:t>
            </a:r>
            <a:r>
              <a:rPr spc="-5" dirty="0">
                <a:latin typeface="Cambria"/>
                <a:cs typeface="Cambria"/>
              </a:rPr>
              <a:t>деятельностью, </a:t>
            </a:r>
            <a:r>
              <a:rPr dirty="0">
                <a:latin typeface="Cambria"/>
                <a:cs typeface="Cambria"/>
              </a:rPr>
              <a:t>контролировать свои </a:t>
            </a:r>
            <a:r>
              <a:rPr spc="-434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эмоции.</a:t>
            </a: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адекватно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оценивать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результаты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собственного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30" dirty="0">
                <a:latin typeface="Cambria"/>
                <a:cs typeface="Cambria"/>
              </a:rPr>
              <a:t>труда.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101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Быть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способным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саморегуляции.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способностью к</a:t>
            </a:r>
            <a:r>
              <a:rPr spc="-5" dirty="0">
                <a:latin typeface="Cambria"/>
                <a:cs typeface="Cambria"/>
              </a:rPr>
              <a:t> рефлексии,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spc="-5" dirty="0" err="1">
                <a:latin typeface="Cambria"/>
                <a:cs typeface="Cambria"/>
              </a:rPr>
              <a:t>стрессоустойчивостью</a:t>
            </a:r>
            <a:r>
              <a:rPr spc="-5" dirty="0" smtClean="0">
                <a:latin typeface="Cambria"/>
                <a:cs typeface="Cambria"/>
              </a:rPr>
              <a:t>.</a:t>
            </a:r>
            <a:endParaRPr dirty="0">
              <a:latin typeface="Cambria"/>
              <a:cs typeface="Cambria"/>
            </a:endParaRPr>
          </a:p>
          <a:p>
            <a:pPr marL="1154430">
              <a:lnSpc>
                <a:spcPct val="100000"/>
              </a:lnSpc>
            </a:pP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12.</a:t>
            </a:r>
            <a:r>
              <a:rPr sz="2400" b="1" spc="5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СОЦИАЛЬНАЯ</a:t>
            </a:r>
            <a:r>
              <a:rPr sz="2400" b="1" spc="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 </a:t>
            </a:r>
            <a:r>
              <a:rPr sz="2400" b="1" spc="-10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КОМПЕТЕНТНОСТЬ</a:t>
            </a:r>
            <a:r>
              <a:rPr sz="2400" b="1" spc="25" dirty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 </a:t>
            </a:r>
            <a:r>
              <a:rPr sz="2400" b="1" spc="-55" dirty="0" smtClean="0">
                <a:solidFill>
                  <a:schemeClr val="accent3">
                    <a:lumMod val="50000"/>
                  </a:schemeClr>
                </a:solidFill>
                <a:latin typeface="Cambria"/>
                <a:cs typeface="Cambria"/>
              </a:rPr>
              <a:t>ПЕДАГОГА</a:t>
            </a:r>
            <a:endParaRPr sz="2400" dirty="0" smtClean="0">
              <a:solidFill>
                <a:schemeClr val="accent3">
                  <a:lumMod val="50000"/>
                </a:schemeClr>
              </a:solidFill>
              <a:latin typeface="Cambria"/>
              <a:cs typeface="Cambria"/>
            </a:endParaRPr>
          </a:p>
          <a:p>
            <a:pPr marL="355600" marR="48895" indent="-342900">
              <a:lnSpc>
                <a:spcPct val="100000"/>
              </a:lnSpc>
              <a:spcBef>
                <a:spcPts val="201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выстраивать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управлять</a:t>
            </a:r>
            <a:r>
              <a:rPr spc="-5" dirty="0">
                <a:latin typeface="Cambria"/>
                <a:cs typeface="Cambria"/>
              </a:rPr>
              <a:t> взаимоотношениями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детьми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дошкольного </a:t>
            </a:r>
            <a:r>
              <a:rPr spc="-4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возраста,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их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родителями,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коллегами.</a:t>
            </a: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 err="1" smtClean="0">
                <a:latin typeface="Cambria"/>
                <a:cs typeface="Cambria"/>
              </a:rPr>
              <a:t>Уметь</a:t>
            </a:r>
            <a:r>
              <a:rPr spc="-20" dirty="0" smtClean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работать</a:t>
            </a:r>
            <a:r>
              <a:rPr spc="-2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 </a:t>
            </a:r>
            <a:r>
              <a:rPr spc="-5" dirty="0">
                <a:latin typeface="Cambria"/>
                <a:cs typeface="Cambria"/>
              </a:rPr>
              <a:t>команде</a:t>
            </a:r>
            <a:r>
              <a:rPr spc="-3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педагогов</a:t>
            </a: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30" dirty="0">
                <a:latin typeface="Cambria"/>
                <a:cs typeface="Cambria"/>
              </a:rPr>
              <a:t>Уметь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анализировать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ситуацию,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действовать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соответствии </a:t>
            </a:r>
            <a:r>
              <a:rPr dirty="0">
                <a:latin typeface="Cambria"/>
                <a:cs typeface="Cambria"/>
              </a:rPr>
              <a:t>с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общественной</a:t>
            </a:r>
          </a:p>
          <a:p>
            <a:pPr marL="355600">
              <a:lnSpc>
                <a:spcPct val="100000"/>
              </a:lnSpc>
              <a:spcBef>
                <a:spcPts val="5"/>
              </a:spcBef>
            </a:pPr>
            <a:r>
              <a:rPr spc="-10" dirty="0">
                <a:latin typeface="Cambria"/>
                <a:cs typeface="Cambria"/>
              </a:rPr>
              <a:t>выгодой,</a:t>
            </a:r>
            <a:r>
              <a:rPr spc="-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владеть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этикой</a:t>
            </a:r>
            <a:r>
              <a:rPr spc="-45" dirty="0">
                <a:latin typeface="Cambria"/>
                <a:cs typeface="Cambria"/>
              </a:rPr>
              <a:t> </a:t>
            </a:r>
            <a:r>
              <a:rPr spc="-25" dirty="0">
                <a:latin typeface="Cambria"/>
                <a:cs typeface="Cambria"/>
              </a:rPr>
              <a:t>трудовых</a:t>
            </a:r>
            <a:r>
              <a:rPr dirty="0">
                <a:latin typeface="Cambria"/>
                <a:cs typeface="Cambria"/>
              </a:rPr>
              <a:t> 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гражданских</a:t>
            </a:r>
            <a:r>
              <a:rPr spc="-6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взаимоотношений..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Владеть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различными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социальными</a:t>
            </a:r>
            <a:r>
              <a:rPr spc="-55" dirty="0">
                <a:latin typeface="Cambria"/>
                <a:cs typeface="Cambria"/>
              </a:rPr>
              <a:t> </a:t>
            </a:r>
            <a:r>
              <a:rPr spc="-5" dirty="0" err="1">
                <a:latin typeface="Cambria"/>
                <a:cs typeface="Cambria"/>
              </a:rPr>
              <a:t>ролями</a:t>
            </a:r>
            <a:r>
              <a:rPr spc="-5" dirty="0" smtClean="0">
                <a:latin typeface="Cambria"/>
                <a:cs typeface="Cambria"/>
              </a:rPr>
              <a:t>.</a:t>
            </a:r>
            <a:endParaRPr lang="ru-RU" spc="-5" dirty="0" smtClean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tabLst>
                <a:tab pos="354965" algn="l"/>
                <a:tab pos="355600" algn="l"/>
              </a:tabLst>
            </a:pPr>
            <a:r>
              <a:rPr lang="ru-RU" sz="2000" spc="-10" dirty="0" smtClean="0">
                <a:solidFill>
                  <a:schemeClr val="accent3">
                    <a:lumMod val="50000"/>
                  </a:schemeClr>
                </a:solidFill>
              </a:rPr>
              <a:t>                </a:t>
            </a:r>
            <a:r>
              <a:rPr lang="ru-RU" sz="2400" b="1" spc="-10" dirty="0" smtClean="0">
                <a:solidFill>
                  <a:schemeClr val="accent3">
                    <a:lumMod val="50000"/>
                  </a:schemeClr>
                </a:solidFill>
              </a:rPr>
              <a:t>13.</a:t>
            </a:r>
            <a:r>
              <a:rPr lang="ru-RU" sz="2400" b="1" spc="5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spc="-10" dirty="0" smtClean="0">
                <a:solidFill>
                  <a:schemeClr val="accent3">
                    <a:lumMod val="50000"/>
                  </a:schemeClr>
                </a:solidFill>
              </a:rPr>
              <a:t>СПЕЦИАЛЬНАЯ</a:t>
            </a:r>
            <a:r>
              <a:rPr lang="ru-RU" sz="2400" b="1" spc="20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spc="-10" dirty="0" smtClean="0">
                <a:solidFill>
                  <a:schemeClr val="accent3">
                    <a:lumMod val="50000"/>
                  </a:schemeClr>
                </a:solidFill>
              </a:rPr>
              <a:t>КОМПЕТЕНТНОСТЬ</a:t>
            </a:r>
            <a:r>
              <a:rPr lang="ru-RU" sz="2400" b="1" spc="25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spc="-50" dirty="0" smtClean="0">
                <a:solidFill>
                  <a:schemeClr val="accent3">
                    <a:lumMod val="50000"/>
                  </a:schemeClr>
                </a:solidFill>
              </a:rPr>
              <a:t>ПЕДАГОГА </a:t>
            </a:r>
            <a:r>
              <a:rPr lang="ru-RU" sz="2400" b="1" spc="-515" dirty="0" smtClean="0">
                <a:solidFill>
                  <a:schemeClr val="accent3">
                    <a:lumMod val="50000"/>
                  </a:schemeClr>
                </a:solidFill>
              </a:rPr>
              <a:t> </a:t>
            </a:r>
            <a:r>
              <a:rPr lang="ru-RU" sz="2400" b="1" spc="-15" dirty="0" smtClean="0">
                <a:solidFill>
                  <a:schemeClr val="accent3">
                    <a:lumMod val="50000"/>
                  </a:schemeClr>
                </a:solidFill>
              </a:rPr>
              <a:t>(АКМЕОЛОГИЧЕСКАЯ)</a:t>
            </a: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tabLst>
                <a:tab pos="354965" algn="l"/>
                <a:tab pos="355600" algn="l"/>
              </a:tabLst>
            </a:pPr>
            <a:endParaRPr lang="ru-RU" sz="2400" b="1" spc="-15" dirty="0" smtClean="0">
              <a:solidFill>
                <a:schemeClr val="accent3">
                  <a:lumMod val="50000"/>
                </a:schemeClr>
              </a:solidFill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tabLst>
                <a:tab pos="354965" algn="l"/>
                <a:tab pos="355600" algn="l"/>
              </a:tabLst>
            </a:pPr>
            <a:endParaRPr sz="2400" b="1" dirty="0">
              <a:solidFill>
                <a:schemeClr val="accent3">
                  <a:lumMod val="50000"/>
                </a:schemeClr>
              </a:solidFill>
              <a:latin typeface="Cambria"/>
              <a:cs typeface="Cambria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228600" y="5715000"/>
            <a:ext cx="9144000" cy="77457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95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ru-RU" spc="-5" dirty="0" smtClean="0">
                <a:latin typeface="Cambria"/>
                <a:cs typeface="Cambria"/>
              </a:rPr>
              <a:t>Владеть</a:t>
            </a:r>
            <a:r>
              <a:rPr lang="ru-RU" spc="-35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профессиональной</a:t>
            </a:r>
            <a:r>
              <a:rPr lang="ru-RU" spc="-50" dirty="0" smtClean="0">
                <a:latin typeface="Cambria"/>
                <a:cs typeface="Cambria"/>
              </a:rPr>
              <a:t> </a:t>
            </a:r>
            <a:r>
              <a:rPr lang="ru-RU" spc="-5" dirty="0" smtClean="0">
                <a:latin typeface="Cambria"/>
                <a:cs typeface="Cambria"/>
              </a:rPr>
              <a:t>деятельностью</a:t>
            </a:r>
            <a:r>
              <a:rPr lang="ru-RU" spc="-2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на</a:t>
            </a:r>
            <a:r>
              <a:rPr lang="ru-RU" spc="-5" dirty="0" smtClean="0">
                <a:latin typeface="Cambria"/>
                <a:cs typeface="Cambria"/>
              </a:rPr>
              <a:t> достаточно</a:t>
            </a:r>
            <a:r>
              <a:rPr lang="ru-RU" spc="-3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высоком</a:t>
            </a:r>
            <a:r>
              <a:rPr lang="ru-RU" spc="-5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уровне.</a:t>
            </a: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80000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lang="ru-RU" spc="-5" dirty="0" smtClean="0">
                <a:latin typeface="Cambria"/>
                <a:cs typeface="Cambria"/>
              </a:rPr>
              <a:t>Быть</a:t>
            </a:r>
            <a:r>
              <a:rPr lang="ru-RU" spc="-2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способным</a:t>
            </a:r>
            <a:r>
              <a:rPr lang="ru-RU" spc="-5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проектировать</a:t>
            </a:r>
            <a:r>
              <a:rPr lang="ru-RU" spc="-4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свое</a:t>
            </a:r>
            <a:r>
              <a:rPr lang="ru-RU" spc="5" dirty="0" smtClean="0">
                <a:latin typeface="Cambria"/>
                <a:cs typeface="Cambria"/>
              </a:rPr>
              <a:t> </a:t>
            </a:r>
            <a:r>
              <a:rPr lang="ru-RU" spc="-5" dirty="0" smtClean="0">
                <a:latin typeface="Cambria"/>
                <a:cs typeface="Cambria"/>
              </a:rPr>
              <a:t>дальнейшее</a:t>
            </a:r>
            <a:r>
              <a:rPr lang="ru-RU" spc="-5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профессиональное</a:t>
            </a:r>
            <a:r>
              <a:rPr lang="ru-RU" spc="-50" dirty="0" smtClean="0">
                <a:latin typeface="Cambria"/>
                <a:cs typeface="Cambria"/>
              </a:rPr>
              <a:t> </a:t>
            </a:r>
            <a:r>
              <a:rPr lang="ru-RU" dirty="0" smtClean="0">
                <a:latin typeface="Cambria"/>
                <a:cs typeface="Cambria"/>
              </a:rPr>
              <a:t>развитие</a:t>
            </a:r>
            <a:endParaRPr lang="ru-RU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562458" y="20827"/>
            <a:ext cx="8599805" cy="874598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2326005" marR="5080" indent="-2313940">
              <a:lnSpc>
                <a:spcPct val="100000"/>
              </a:lnSpc>
              <a:spcBef>
                <a:spcPts val="100"/>
              </a:spcBef>
            </a:pPr>
            <a:r>
              <a:rPr dirty="0">
                <a:solidFill>
                  <a:srgbClr val="3E7818"/>
                </a:solidFill>
              </a:rPr>
              <a:t>4</a:t>
            </a:r>
            <a:r>
              <a:rPr sz="3200" dirty="0">
                <a:solidFill>
                  <a:srgbClr val="3E7818"/>
                </a:solidFill>
              </a:rPr>
              <a:t> </a:t>
            </a:r>
            <a:r>
              <a:rPr spc="-60" dirty="0">
                <a:solidFill>
                  <a:srgbClr val="3E7818"/>
                </a:solidFill>
              </a:rPr>
              <a:t>СТАДИИ </a:t>
            </a:r>
            <a:r>
              <a:rPr spc="-35" dirty="0">
                <a:solidFill>
                  <a:srgbClr val="3E7818"/>
                </a:solidFill>
              </a:rPr>
              <a:t>РАЗВИТИЯ </a:t>
            </a:r>
            <a:r>
              <a:rPr spc="-10" dirty="0">
                <a:solidFill>
                  <a:srgbClr val="3E7818"/>
                </a:solidFill>
              </a:rPr>
              <a:t>ПРОФЕССИОНАЛЬНОЙ </a:t>
            </a:r>
            <a:r>
              <a:rPr spc="-690" dirty="0">
                <a:solidFill>
                  <a:srgbClr val="3E7818"/>
                </a:solidFill>
              </a:rPr>
              <a:t> </a:t>
            </a:r>
            <a:r>
              <a:rPr spc="-10" dirty="0">
                <a:solidFill>
                  <a:srgbClr val="3E7818"/>
                </a:solidFill>
              </a:rPr>
              <a:t>КОМПЕТЕНТНОСТИ:</a:t>
            </a:r>
            <a:endParaRPr dirty="0"/>
          </a:p>
        </p:txBody>
      </p:sp>
      <p:sp>
        <p:nvSpPr>
          <p:cNvPr id="4" name="object 4"/>
          <p:cNvSpPr txBox="1"/>
          <p:nvPr/>
        </p:nvSpPr>
        <p:spPr>
          <a:xfrm>
            <a:off x="11883898" y="6580810"/>
            <a:ext cx="229871" cy="205184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12700">
              <a:lnSpc>
                <a:spcPts val="1614"/>
              </a:lnSpc>
            </a:pPr>
            <a:r>
              <a:rPr sz="1600" b="1" spc="-10" dirty="0">
                <a:solidFill>
                  <a:srgbClr val="FFFF00"/>
                </a:solidFill>
                <a:latin typeface="Calibri"/>
                <a:cs typeface="Calibri"/>
              </a:rPr>
              <a:t>14</a:t>
            </a:r>
            <a:endParaRPr sz="1600">
              <a:latin typeface="Calibri"/>
              <a:cs typeface="Calibri"/>
            </a:endParaRPr>
          </a:p>
        </p:txBody>
      </p:sp>
      <p:sp>
        <p:nvSpPr>
          <p:cNvPr id="3" name="object 3"/>
          <p:cNvSpPr txBox="1"/>
          <p:nvPr/>
        </p:nvSpPr>
        <p:spPr>
          <a:xfrm>
            <a:off x="381000" y="1143000"/>
            <a:ext cx="9569730" cy="4721805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0"/>
              </a:spcBef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b="1" dirty="0">
                <a:solidFill>
                  <a:srgbClr val="3E7818"/>
                </a:solidFill>
                <a:latin typeface="Cambria"/>
                <a:cs typeface="Cambria"/>
              </a:rPr>
              <a:t>1.</a:t>
            </a:r>
            <a:r>
              <a:rPr sz="1800" b="1" spc="-2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Первая</a:t>
            </a:r>
            <a:r>
              <a:rPr sz="1800" b="1" i="1" u="sng" spc="-1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 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стадия</a:t>
            </a:r>
            <a:r>
              <a:rPr sz="1800" b="1" i="1" spc="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dirty="0">
                <a:solidFill>
                  <a:srgbClr val="404040"/>
                </a:solidFill>
                <a:latin typeface="Cambria"/>
                <a:cs typeface="Cambria"/>
              </a:rPr>
              <a:t>–</a:t>
            </a:r>
            <a:r>
              <a:rPr sz="1800" spc="5" dirty="0">
                <a:solidFill>
                  <a:srgbClr val="404040"/>
                </a:solidFill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бессознательная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некомпетентность.</a:t>
            </a:r>
            <a:endParaRPr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</a:pPr>
            <a:r>
              <a:rPr sz="1800" dirty="0">
                <a:latin typeface="Cambria"/>
                <a:cs typeface="Cambria"/>
              </a:rPr>
              <a:t>Нет</a:t>
            </a:r>
            <a:r>
              <a:rPr sz="1800" spc="39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необходимых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знаний,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умений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навыков</a:t>
            </a:r>
            <a:r>
              <a:rPr sz="1800" spc="-5" dirty="0">
                <a:latin typeface="Cambria"/>
                <a:cs typeface="Cambria"/>
              </a:rPr>
              <a:t> не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30" dirty="0">
                <a:latin typeface="Cambria"/>
                <a:cs typeface="Cambria"/>
              </a:rPr>
              <a:t>знает,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об</a:t>
            </a:r>
            <a:r>
              <a:rPr sz="1800" spc="-5" dirty="0">
                <a:latin typeface="Cambria"/>
                <a:cs typeface="Cambria"/>
              </a:rPr>
              <a:t> их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отсутствии</a:t>
            </a:r>
            <a:endParaRPr sz="1800" dirty="0">
              <a:latin typeface="Cambria"/>
              <a:cs typeface="Cambria"/>
            </a:endParaRPr>
          </a:p>
          <a:p>
            <a:pPr marL="355600" marR="8890" indent="-342900">
              <a:lnSpc>
                <a:spcPct val="100000"/>
              </a:lnSpc>
            </a:pPr>
            <a:r>
              <a:rPr sz="1800" spc="-5" dirty="0">
                <a:latin typeface="Cambria"/>
                <a:cs typeface="Cambria"/>
              </a:rPr>
              <a:t>Профессиональная</a:t>
            </a:r>
            <a:r>
              <a:rPr sz="1800" spc="13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самооценка:</a:t>
            </a:r>
            <a:r>
              <a:rPr sz="1800" spc="140" dirty="0"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«Я</a:t>
            </a:r>
            <a:r>
              <a:rPr sz="1800" b="1" spc="140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не</a:t>
            </a:r>
            <a:r>
              <a:rPr sz="1800" b="1" spc="140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знаю,</a:t>
            </a:r>
            <a:r>
              <a:rPr sz="1800" b="1" spc="135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15" dirty="0">
                <a:solidFill>
                  <a:srgbClr val="0D6622"/>
                </a:solidFill>
                <a:latin typeface="Cambria"/>
                <a:cs typeface="Cambria"/>
              </a:rPr>
              <a:t>что</a:t>
            </a:r>
            <a:r>
              <a:rPr sz="1800" b="1" spc="135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я</a:t>
            </a:r>
            <a:r>
              <a:rPr sz="1800" b="1" spc="130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не</a:t>
            </a:r>
            <a:r>
              <a:rPr sz="1800" b="1" spc="140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знаю»</a:t>
            </a:r>
            <a:r>
              <a:rPr sz="1800" b="1" spc="135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(уровень</a:t>
            </a:r>
            <a:r>
              <a:rPr sz="1800" spc="15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профессионализма</a:t>
            </a:r>
            <a:r>
              <a:rPr sz="1800" spc="140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- </a:t>
            </a:r>
            <a:r>
              <a:rPr sz="1800" spc="-38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низкий).</a:t>
            </a:r>
            <a:endParaRPr sz="1800"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b="1" dirty="0">
                <a:solidFill>
                  <a:srgbClr val="3E7818"/>
                </a:solidFill>
                <a:latin typeface="Cambria"/>
                <a:cs typeface="Cambria"/>
              </a:rPr>
              <a:t>2.</a:t>
            </a:r>
            <a:r>
              <a:rPr sz="1800" b="1" spc="-2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Вторая</a:t>
            </a:r>
            <a:r>
              <a:rPr sz="1800" b="1" i="1" u="sng" spc="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 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стадия</a:t>
            </a:r>
            <a:r>
              <a:rPr sz="1800" b="1" i="1" spc="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- </a:t>
            </a:r>
            <a:r>
              <a:rPr sz="1800" spc="-5" dirty="0">
                <a:latin typeface="Cambria"/>
                <a:cs typeface="Cambria"/>
              </a:rPr>
              <a:t>сознательная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некомпетентность.</a:t>
            </a:r>
            <a:endParaRPr sz="1800" dirty="0">
              <a:latin typeface="Cambria"/>
              <a:cs typeface="Cambria"/>
            </a:endParaRPr>
          </a:p>
          <a:p>
            <a:pPr marL="12700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latin typeface="Cambria"/>
                <a:cs typeface="Cambria"/>
              </a:rPr>
              <a:t>Осознание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того,</a:t>
            </a:r>
            <a:r>
              <a:rPr sz="1800" spc="-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каких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профессиональных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знаний,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умений,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навыков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не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хватает</a:t>
            </a:r>
            <a:endParaRPr sz="1800" dirty="0">
              <a:latin typeface="Cambria"/>
              <a:cs typeface="Cambria"/>
            </a:endParaRPr>
          </a:p>
          <a:p>
            <a:pPr marL="355600" marR="8890" indent="-342900">
              <a:lnSpc>
                <a:spcPct val="100000"/>
              </a:lnSpc>
              <a:tabLst>
                <a:tab pos="2153920" algn="l"/>
                <a:tab pos="3588385" algn="l"/>
                <a:tab pos="4010660" algn="l"/>
                <a:tab pos="4772660" algn="l"/>
                <a:tab pos="5310505" algn="l"/>
                <a:tab pos="5598795" algn="l"/>
                <a:tab pos="6015990" algn="l"/>
                <a:tab pos="6838950" algn="l"/>
                <a:tab pos="8755380" algn="l"/>
              </a:tabLst>
            </a:pPr>
            <a:r>
              <a:rPr sz="1800" spc="-5" dirty="0">
                <a:latin typeface="Cambria"/>
                <a:cs typeface="Cambria"/>
              </a:rPr>
              <a:t>П</a:t>
            </a:r>
            <a:r>
              <a:rPr sz="1800" spc="-10" dirty="0">
                <a:latin typeface="Cambria"/>
                <a:cs typeface="Cambria"/>
              </a:rPr>
              <a:t>р</a:t>
            </a:r>
            <a:r>
              <a:rPr sz="1800" dirty="0">
                <a:latin typeface="Cambria"/>
                <a:cs typeface="Cambria"/>
              </a:rPr>
              <a:t>о</a:t>
            </a:r>
            <a:r>
              <a:rPr sz="1800" spc="5" dirty="0">
                <a:latin typeface="Cambria"/>
                <a:cs typeface="Cambria"/>
              </a:rPr>
              <a:t>ф</a:t>
            </a:r>
            <a:r>
              <a:rPr sz="1800" dirty="0">
                <a:latin typeface="Cambria"/>
                <a:cs typeface="Cambria"/>
              </a:rPr>
              <a:t>ес</a:t>
            </a:r>
            <a:r>
              <a:rPr sz="1800" spc="-5" dirty="0">
                <a:latin typeface="Cambria"/>
                <a:cs typeface="Cambria"/>
              </a:rPr>
              <a:t>с</a:t>
            </a:r>
            <a:r>
              <a:rPr sz="1800" spc="-10" dirty="0">
                <a:latin typeface="Cambria"/>
                <a:cs typeface="Cambria"/>
              </a:rPr>
              <a:t>и</a:t>
            </a:r>
            <a:r>
              <a:rPr sz="1800" dirty="0">
                <a:latin typeface="Cambria"/>
                <a:cs typeface="Cambria"/>
              </a:rPr>
              <a:t>она</a:t>
            </a:r>
            <a:r>
              <a:rPr sz="1800" spc="-15" dirty="0">
                <a:latin typeface="Cambria"/>
                <a:cs typeface="Cambria"/>
              </a:rPr>
              <a:t>л</a:t>
            </a:r>
            <a:r>
              <a:rPr sz="1800" spc="-5" dirty="0">
                <a:latin typeface="Cambria"/>
                <a:cs typeface="Cambria"/>
              </a:rPr>
              <a:t>ьн</a:t>
            </a:r>
            <a:r>
              <a:rPr sz="1800" spc="-10" dirty="0">
                <a:latin typeface="Cambria"/>
                <a:cs typeface="Cambria"/>
              </a:rPr>
              <a:t>а</a:t>
            </a:r>
            <a:r>
              <a:rPr sz="1800" dirty="0">
                <a:latin typeface="Cambria"/>
                <a:cs typeface="Cambria"/>
              </a:rPr>
              <a:t>я	са</a:t>
            </a:r>
            <a:r>
              <a:rPr sz="1800" spc="-20" dirty="0">
                <a:latin typeface="Cambria"/>
                <a:cs typeface="Cambria"/>
              </a:rPr>
              <a:t>м</a:t>
            </a:r>
            <a:r>
              <a:rPr sz="1800" dirty="0">
                <a:latin typeface="Cambria"/>
                <a:cs typeface="Cambria"/>
              </a:rPr>
              <a:t>о</a:t>
            </a:r>
            <a:r>
              <a:rPr sz="1800" spc="5" dirty="0">
                <a:latin typeface="Cambria"/>
                <a:cs typeface="Cambria"/>
              </a:rPr>
              <a:t>о</a:t>
            </a:r>
            <a:r>
              <a:rPr sz="1800" spc="-10" dirty="0">
                <a:latin typeface="Cambria"/>
                <a:cs typeface="Cambria"/>
              </a:rPr>
              <a:t>ц</a:t>
            </a:r>
            <a:r>
              <a:rPr sz="1800" spc="-15" dirty="0">
                <a:latin typeface="Cambria"/>
                <a:cs typeface="Cambria"/>
              </a:rPr>
              <a:t>е</a:t>
            </a:r>
            <a:r>
              <a:rPr sz="1800" dirty="0">
                <a:latin typeface="Cambria"/>
                <a:cs typeface="Cambria"/>
              </a:rPr>
              <a:t>нк</a:t>
            </a:r>
            <a:r>
              <a:rPr sz="1800" spc="-5" dirty="0">
                <a:latin typeface="Cambria"/>
                <a:cs typeface="Cambria"/>
              </a:rPr>
              <a:t>а</a:t>
            </a:r>
            <a:r>
              <a:rPr sz="1800" dirty="0">
                <a:latin typeface="Cambria"/>
                <a:cs typeface="Cambria"/>
              </a:rPr>
              <a:t>:	</a:t>
            </a:r>
            <a:r>
              <a:rPr sz="1800" spc="-5" dirty="0">
                <a:solidFill>
                  <a:srgbClr val="0D6622"/>
                </a:solidFill>
                <a:latin typeface="Cambria"/>
                <a:cs typeface="Cambria"/>
              </a:rPr>
              <a:t>«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Я	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</a:t>
            </a:r>
            <a:r>
              <a:rPr sz="1800" b="1" spc="-10" dirty="0">
                <a:solidFill>
                  <a:srgbClr val="0D6622"/>
                </a:solidFill>
                <a:latin typeface="Cambria"/>
                <a:cs typeface="Cambria"/>
              </a:rPr>
              <a:t>ю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,	ч</a:t>
            </a:r>
            <a:r>
              <a:rPr sz="1800" b="1" spc="-40" dirty="0">
                <a:solidFill>
                  <a:srgbClr val="0D6622"/>
                </a:solidFill>
                <a:latin typeface="Cambria"/>
                <a:cs typeface="Cambria"/>
              </a:rPr>
              <a:t>т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о	я	</a:t>
            </a:r>
            <a:r>
              <a:rPr sz="1800" b="1" spc="-15" dirty="0">
                <a:solidFill>
                  <a:srgbClr val="0D6622"/>
                </a:solidFill>
                <a:latin typeface="Cambria"/>
                <a:cs typeface="Cambria"/>
              </a:rPr>
              <a:t>н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е	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</a:t>
            </a:r>
            <a:r>
              <a:rPr sz="1800" b="1" spc="5" dirty="0">
                <a:solidFill>
                  <a:srgbClr val="0D6622"/>
                </a:solidFill>
                <a:latin typeface="Cambria"/>
                <a:cs typeface="Cambria"/>
              </a:rPr>
              <a:t>ю</a:t>
            </a:r>
            <a:r>
              <a:rPr sz="1800" dirty="0">
                <a:solidFill>
                  <a:srgbClr val="0D6622"/>
                </a:solidFill>
                <a:latin typeface="Cambria"/>
                <a:cs typeface="Cambria"/>
              </a:rPr>
              <a:t>»	</a:t>
            </a:r>
            <a:r>
              <a:rPr sz="1800" dirty="0">
                <a:latin typeface="Cambria"/>
                <a:cs typeface="Cambria"/>
              </a:rPr>
              <a:t>(п</a:t>
            </a:r>
            <a:r>
              <a:rPr sz="1800" spc="-25" dirty="0">
                <a:latin typeface="Cambria"/>
                <a:cs typeface="Cambria"/>
              </a:rPr>
              <a:t>о</a:t>
            </a:r>
            <a:r>
              <a:rPr sz="1800" spc="-5" dirty="0">
                <a:latin typeface="Cambria"/>
                <a:cs typeface="Cambria"/>
              </a:rPr>
              <a:t>т</a:t>
            </a:r>
            <a:r>
              <a:rPr sz="1800" spc="-15" dirty="0">
                <a:latin typeface="Cambria"/>
                <a:cs typeface="Cambria"/>
              </a:rPr>
              <a:t>е</a:t>
            </a:r>
            <a:r>
              <a:rPr sz="1800" dirty="0">
                <a:latin typeface="Cambria"/>
                <a:cs typeface="Cambria"/>
              </a:rPr>
              <a:t>н</a:t>
            </a:r>
            <a:r>
              <a:rPr sz="1800" spc="-15" dirty="0">
                <a:latin typeface="Cambria"/>
                <a:cs typeface="Cambria"/>
              </a:rPr>
              <a:t>ц</a:t>
            </a:r>
            <a:r>
              <a:rPr sz="1800" spc="-10" dirty="0">
                <a:latin typeface="Cambria"/>
                <a:cs typeface="Cambria"/>
              </a:rPr>
              <a:t>и</a:t>
            </a:r>
            <a:r>
              <a:rPr sz="1800" spc="5" dirty="0">
                <a:latin typeface="Cambria"/>
                <a:cs typeface="Cambria"/>
              </a:rPr>
              <a:t>а</a:t>
            </a:r>
            <a:r>
              <a:rPr sz="1800" spc="-5" dirty="0">
                <a:latin typeface="Cambria"/>
                <a:cs typeface="Cambria"/>
              </a:rPr>
              <a:t>ль</a:t>
            </a:r>
            <a:r>
              <a:rPr sz="1800" spc="5" dirty="0">
                <a:latin typeface="Cambria"/>
                <a:cs typeface="Cambria"/>
              </a:rPr>
              <a:t>н</a:t>
            </a:r>
            <a:r>
              <a:rPr sz="1800" spc="-5" dirty="0">
                <a:latin typeface="Cambria"/>
                <a:cs typeface="Cambria"/>
              </a:rPr>
              <a:t>ы</a:t>
            </a:r>
            <a:r>
              <a:rPr sz="1800" dirty="0">
                <a:latin typeface="Cambria"/>
                <a:cs typeface="Cambria"/>
              </a:rPr>
              <a:t>й	</a:t>
            </a:r>
            <a:r>
              <a:rPr sz="1800" spc="10" dirty="0">
                <a:latin typeface="Cambria"/>
                <a:cs typeface="Cambria"/>
              </a:rPr>
              <a:t>у</a:t>
            </a:r>
            <a:r>
              <a:rPr sz="1800" spc="-5" dirty="0">
                <a:latin typeface="Cambria"/>
                <a:cs typeface="Cambria"/>
              </a:rPr>
              <a:t>ро</a:t>
            </a:r>
            <a:r>
              <a:rPr sz="1800" spc="-10" dirty="0">
                <a:latin typeface="Cambria"/>
                <a:cs typeface="Cambria"/>
              </a:rPr>
              <a:t>в</a:t>
            </a:r>
            <a:r>
              <a:rPr sz="1800" dirty="0">
                <a:latin typeface="Cambria"/>
                <a:cs typeface="Cambria"/>
              </a:rPr>
              <a:t>е</a:t>
            </a:r>
            <a:r>
              <a:rPr sz="1800" spc="-10" dirty="0">
                <a:latin typeface="Cambria"/>
                <a:cs typeface="Cambria"/>
              </a:rPr>
              <a:t>н</a:t>
            </a:r>
            <a:r>
              <a:rPr sz="1800" dirty="0">
                <a:latin typeface="Cambria"/>
                <a:cs typeface="Cambria"/>
              </a:rPr>
              <a:t>ь  </a:t>
            </a:r>
            <a:r>
              <a:rPr sz="1800" spc="-5" dirty="0">
                <a:latin typeface="Cambria"/>
                <a:cs typeface="Cambria"/>
              </a:rPr>
              <a:t>профессионализма</a:t>
            </a:r>
            <a:r>
              <a:rPr sz="1800" spc="-1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-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учебный).</a:t>
            </a:r>
            <a:endParaRPr sz="1800"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z="1800" b="1" spc="-10" dirty="0">
                <a:solidFill>
                  <a:srgbClr val="3E7818"/>
                </a:solidFill>
                <a:latin typeface="Cambria"/>
                <a:cs typeface="Cambria"/>
              </a:rPr>
              <a:t>3.</a:t>
            </a:r>
            <a:r>
              <a:rPr sz="1800" b="1" i="1" u="sng" spc="-10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Третья</a:t>
            </a:r>
            <a:r>
              <a:rPr sz="1800" b="1" i="1" u="sng" spc="-1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 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стадия</a:t>
            </a:r>
            <a:r>
              <a:rPr sz="1800" b="1" i="1" spc="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-</a:t>
            </a:r>
            <a:r>
              <a:rPr sz="1800" spc="-5" dirty="0">
                <a:latin typeface="Cambria"/>
                <a:cs typeface="Cambria"/>
              </a:rPr>
              <a:t> сознательная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компетентность.</a:t>
            </a:r>
            <a:endParaRPr sz="1800" dirty="0">
              <a:latin typeface="Cambria"/>
              <a:cs typeface="Cambria"/>
            </a:endParaRPr>
          </a:p>
          <a:p>
            <a:pPr marL="355600" marR="10160" indent="-342900" algn="just">
              <a:lnSpc>
                <a:spcPct val="100000"/>
              </a:lnSpc>
            </a:pPr>
            <a:r>
              <a:rPr sz="1800" spc="-5" dirty="0">
                <a:latin typeface="Cambria"/>
                <a:cs typeface="Cambria"/>
              </a:rPr>
              <a:t>Знает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содержание</a:t>
            </a:r>
            <a:r>
              <a:rPr sz="1800" spc="-5" dirty="0">
                <a:latin typeface="Cambria"/>
                <a:cs typeface="Cambria"/>
              </a:rPr>
              <a:t> своих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профессиональных</a:t>
            </a:r>
            <a:r>
              <a:rPr sz="1800" dirty="0">
                <a:latin typeface="Cambria"/>
                <a:cs typeface="Cambria"/>
              </a:rPr>
              <a:t> знаний,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умений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и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навыков</a:t>
            </a:r>
            <a:r>
              <a:rPr sz="1800" dirty="0">
                <a:latin typeface="Cambria"/>
                <a:cs typeface="Cambria"/>
              </a:rPr>
              <a:t> и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может</a:t>
            </a:r>
            <a:r>
              <a:rPr sz="1800" spc="-5" dirty="0">
                <a:latin typeface="Cambria"/>
                <a:cs typeface="Cambria"/>
              </a:rPr>
              <a:t> </a:t>
            </a:r>
            <a:r>
              <a:rPr sz="1800" spc="-10" dirty="0">
                <a:latin typeface="Cambria"/>
                <a:cs typeface="Cambria"/>
              </a:rPr>
              <a:t>их </a:t>
            </a:r>
            <a:r>
              <a:rPr sz="1800" spc="-5" dirty="0">
                <a:latin typeface="Cambria"/>
                <a:cs typeface="Cambria"/>
              </a:rPr>
              <a:t> эффективно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применять.</a:t>
            </a:r>
            <a:endParaRPr sz="1800" dirty="0">
              <a:latin typeface="Cambria"/>
              <a:cs typeface="Cambria"/>
            </a:endParaRPr>
          </a:p>
          <a:p>
            <a:pPr marL="355600" marR="8890" indent="-342900" algn="just">
              <a:lnSpc>
                <a:spcPct val="100000"/>
              </a:lnSpc>
            </a:pPr>
            <a:r>
              <a:rPr sz="1800" spc="-5" dirty="0">
                <a:latin typeface="Cambria"/>
                <a:cs typeface="Cambria"/>
              </a:rPr>
              <a:t>Профессиональная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самооценка: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solidFill>
                  <a:srgbClr val="0D0D0D"/>
                </a:solidFill>
                <a:latin typeface="Cambria"/>
                <a:cs typeface="Cambria"/>
              </a:rPr>
              <a:t>«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Я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знаю,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15" dirty="0">
                <a:solidFill>
                  <a:srgbClr val="0D6622"/>
                </a:solidFill>
                <a:latin typeface="Cambria"/>
                <a:cs typeface="Cambria"/>
              </a:rPr>
              <a:t>что</a:t>
            </a:r>
            <a:r>
              <a:rPr sz="1800" b="1" spc="-10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я</a:t>
            </a:r>
            <a:r>
              <a:rPr sz="1800" b="1" spc="5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b="1" spc="-5" dirty="0">
                <a:solidFill>
                  <a:srgbClr val="0D6622"/>
                </a:solidFill>
                <a:latin typeface="Cambria"/>
                <a:cs typeface="Cambria"/>
              </a:rPr>
              <a:t>знаю»</a:t>
            </a:r>
            <a:r>
              <a:rPr sz="1800" b="1" dirty="0">
                <a:solidFill>
                  <a:srgbClr val="0D6622"/>
                </a:solidFill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(уровень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профессионализма</a:t>
            </a:r>
            <a:r>
              <a:rPr sz="1800" dirty="0">
                <a:latin typeface="Cambria"/>
                <a:cs typeface="Cambria"/>
              </a:rPr>
              <a:t> - 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основной</a:t>
            </a:r>
            <a:r>
              <a:rPr sz="1800" spc="-3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или</a:t>
            </a:r>
            <a:r>
              <a:rPr sz="1800" spc="1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номинальный).</a:t>
            </a:r>
            <a:endParaRPr sz="1800" dirty="0">
              <a:latin typeface="Cambria"/>
              <a:cs typeface="Cambria"/>
            </a:endParaRPr>
          </a:p>
          <a:p>
            <a:pPr marL="355600" marR="5080" indent="-342900" algn="just">
              <a:lnSpc>
                <a:spcPct val="100000"/>
              </a:lnSpc>
              <a:buClr>
                <a:srgbClr val="90C225"/>
              </a:buClr>
              <a:buSzPct val="80555"/>
              <a:buFont typeface="Wingdings 3"/>
              <a:buChar char=""/>
              <a:tabLst>
                <a:tab pos="355600" algn="l"/>
              </a:tabLst>
            </a:pPr>
            <a:r>
              <a:rPr sz="1800" b="1" spc="-5" dirty="0">
                <a:solidFill>
                  <a:srgbClr val="3E7818"/>
                </a:solidFill>
                <a:latin typeface="Cambria"/>
                <a:cs typeface="Cambria"/>
              </a:rPr>
              <a:t>4.</a:t>
            </a:r>
            <a:r>
              <a:rPr sz="1800" b="1" i="1" u="sng" spc="-5" dirty="0">
                <a:solidFill>
                  <a:srgbClr val="3E7818"/>
                </a:solidFill>
                <a:uFill>
                  <a:solidFill>
                    <a:srgbClr val="3E7818"/>
                  </a:solidFill>
                </a:uFill>
                <a:latin typeface="Cambria"/>
                <a:cs typeface="Cambria"/>
              </a:rPr>
              <a:t>Четвёртая стадия</a:t>
            </a:r>
            <a:r>
              <a:rPr sz="1800" b="1" i="1" spc="-5" dirty="0">
                <a:solidFill>
                  <a:srgbClr val="3E7818"/>
                </a:solidFill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- </a:t>
            </a:r>
            <a:r>
              <a:rPr sz="1800" spc="-5" dirty="0">
                <a:latin typeface="Cambria"/>
                <a:cs typeface="Cambria"/>
              </a:rPr>
              <a:t>бессознательная компетентность. Профессиональные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навыки </a:t>
            </a:r>
            <a:r>
              <a:rPr sz="1800" dirty="0">
                <a:latin typeface="Cambria"/>
                <a:cs typeface="Cambria"/>
              </a:rPr>
              <a:t> полностью </a:t>
            </a:r>
            <a:r>
              <a:rPr sz="1800" spc="-5" dirty="0">
                <a:latin typeface="Cambria"/>
                <a:cs typeface="Cambria"/>
              </a:rPr>
              <a:t>интегрированы, встроены </a:t>
            </a:r>
            <a:r>
              <a:rPr sz="1800" dirty="0">
                <a:latin typeface="Cambria"/>
                <a:cs typeface="Cambria"/>
              </a:rPr>
              <a:t>в </a:t>
            </a:r>
            <a:r>
              <a:rPr sz="1800" spc="-5" dirty="0">
                <a:latin typeface="Cambria"/>
                <a:cs typeface="Cambria"/>
              </a:rPr>
              <a:t>поведение, профессионализм </a:t>
            </a:r>
            <a:r>
              <a:rPr sz="1800" dirty="0">
                <a:latin typeface="Cambria"/>
                <a:cs typeface="Cambria"/>
              </a:rPr>
              <a:t>является </a:t>
            </a:r>
            <a:r>
              <a:rPr sz="1800" spc="-5" dirty="0">
                <a:latin typeface="Cambria"/>
                <a:cs typeface="Cambria"/>
              </a:rPr>
              <a:t>частью 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личности.</a:t>
            </a:r>
            <a:endParaRPr sz="1800" dirty="0">
              <a:latin typeface="Cambria"/>
              <a:cs typeface="Cambria"/>
            </a:endParaRPr>
          </a:p>
          <a:p>
            <a:pPr marL="12700" algn="just">
              <a:lnSpc>
                <a:spcPct val="100000"/>
              </a:lnSpc>
              <a:spcBef>
                <a:spcPts val="5"/>
              </a:spcBef>
            </a:pPr>
            <a:r>
              <a:rPr sz="1800" spc="-5" dirty="0">
                <a:latin typeface="Cambria"/>
                <a:cs typeface="Cambria"/>
              </a:rPr>
              <a:t>Высокий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уровень</a:t>
            </a:r>
            <a:r>
              <a:rPr sz="1800" spc="1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мастерства</a:t>
            </a:r>
            <a:r>
              <a:rPr sz="180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(уровень</a:t>
            </a:r>
            <a:r>
              <a:rPr sz="1800" spc="2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профессионализма</a:t>
            </a:r>
            <a:r>
              <a:rPr sz="1800" spc="25" dirty="0">
                <a:latin typeface="Cambria"/>
                <a:cs typeface="Cambria"/>
              </a:rPr>
              <a:t> </a:t>
            </a:r>
            <a:r>
              <a:rPr sz="1800" dirty="0">
                <a:latin typeface="Cambria"/>
                <a:cs typeface="Cambria"/>
              </a:rPr>
              <a:t>–</a:t>
            </a:r>
            <a:r>
              <a:rPr sz="1800" spc="5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оптимальный</a:t>
            </a:r>
            <a:r>
              <a:rPr sz="1800" spc="30" dirty="0">
                <a:latin typeface="Cambria"/>
                <a:cs typeface="Cambria"/>
              </a:rPr>
              <a:t> </a:t>
            </a:r>
            <a:r>
              <a:rPr sz="1800" spc="-5" dirty="0">
                <a:latin typeface="Cambria"/>
                <a:cs typeface="Cambria"/>
              </a:rPr>
              <a:t>перспективный).</a:t>
            </a:r>
            <a:endParaRPr sz="1800"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087933" y="630683"/>
            <a:ext cx="7773671" cy="752129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873125" marR="5080" indent="-861060">
              <a:lnSpc>
                <a:spcPct val="100000"/>
              </a:lnSpc>
              <a:spcBef>
                <a:spcPts val="105"/>
              </a:spcBef>
            </a:pPr>
            <a:r>
              <a:rPr spc="-15" dirty="0"/>
              <a:t>ПУТИ </a:t>
            </a:r>
            <a:r>
              <a:rPr spc="-35" dirty="0"/>
              <a:t>РАЗВИТИЯ </a:t>
            </a:r>
            <a:r>
              <a:rPr spc="-10" dirty="0"/>
              <a:t>ПРОФЕССИОНАЛЬНОЙ </a:t>
            </a:r>
            <a:r>
              <a:rPr spc="-690" dirty="0"/>
              <a:t> </a:t>
            </a:r>
            <a:r>
              <a:rPr spc="-5" dirty="0"/>
              <a:t>КОМПЕТЕНТНОСТИ</a:t>
            </a:r>
            <a:r>
              <a:rPr spc="-55" dirty="0"/>
              <a:t> ПЕДАГОГА:</a:t>
            </a:r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9028431" y="6165824"/>
            <a:ext cx="205104" cy="128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955"/>
              </a:lnSpc>
            </a:pPr>
            <a:fld id="{81D60167-4931-47E6-BA6A-407CBD079E47}" type="slidenum">
              <a:rPr dirty="0"/>
              <a:pPr marL="38100">
                <a:lnSpc>
                  <a:spcPts val="955"/>
                </a:lnSpc>
              </a:pPr>
              <a:t>13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10667" y="1759968"/>
            <a:ext cx="9307831" cy="2720617"/>
          </a:xfrm>
          <a:prstGeom prst="rect">
            <a:avLst/>
          </a:prstGeom>
        </p:spPr>
        <p:txBody>
          <a:bodyPr vert="horz" wrap="square" lIns="0" tIns="139065" rIns="0" bIns="0" rtlCol="0">
            <a:spAutoFit/>
          </a:bodyPr>
          <a:lstStyle/>
          <a:p>
            <a:pPr marL="355600" indent="-342900">
              <a:lnSpc>
                <a:spcPct val="100000"/>
              </a:lnSpc>
              <a:spcBef>
                <a:spcPts val="1095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10" dirty="0">
                <a:latin typeface="Cambria"/>
                <a:cs typeface="Cambria"/>
              </a:rPr>
              <a:t>работа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-10" dirty="0">
                <a:latin typeface="Cambria"/>
                <a:cs typeface="Cambria"/>
              </a:rPr>
              <a:t> методических </a:t>
            </a:r>
            <a:r>
              <a:rPr spc="-5" dirty="0">
                <a:latin typeface="Cambria"/>
                <a:cs typeface="Cambria"/>
              </a:rPr>
              <a:t>объединениях</a:t>
            </a:r>
            <a:r>
              <a:rPr dirty="0">
                <a:latin typeface="Cambria"/>
                <a:cs typeface="Cambria"/>
              </a:rPr>
              <a:t> и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творческих</a:t>
            </a:r>
            <a:r>
              <a:rPr spc="-10" dirty="0">
                <a:latin typeface="Cambria"/>
                <a:cs typeface="Cambria"/>
              </a:rPr>
              <a:t> группах;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исследовательская,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экспериментальная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деятельность;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dirty="0">
                <a:latin typeface="Cambria"/>
                <a:cs typeface="Cambria"/>
              </a:rPr>
              <a:t>инновационная</a:t>
            </a:r>
            <a:r>
              <a:rPr spc="-5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деятельность, </a:t>
            </a:r>
            <a:r>
              <a:rPr dirty="0">
                <a:latin typeface="Cambria"/>
                <a:cs typeface="Cambria"/>
              </a:rPr>
              <a:t>освоение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новых</a:t>
            </a:r>
            <a:r>
              <a:rPr spc="-5" dirty="0">
                <a:latin typeface="Cambria"/>
                <a:cs typeface="Cambria"/>
              </a:rPr>
              <a:t> педагогических</a:t>
            </a:r>
            <a:endParaRPr dirty="0">
              <a:latin typeface="Cambria"/>
              <a:cs typeface="Cambria"/>
            </a:endParaRPr>
          </a:p>
          <a:p>
            <a:pPr marL="355600">
              <a:lnSpc>
                <a:spcPct val="100000"/>
              </a:lnSpc>
            </a:pPr>
            <a:r>
              <a:rPr spc="-5" dirty="0">
                <a:latin typeface="Cambria"/>
                <a:cs typeface="Cambria"/>
              </a:rPr>
              <a:t>технологий;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1005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различные</a:t>
            </a:r>
            <a:r>
              <a:rPr spc="-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формы</a:t>
            </a:r>
            <a:r>
              <a:rPr spc="-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педагогической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поддержки;</a:t>
            </a:r>
            <a:endParaRPr dirty="0">
              <a:latin typeface="Cambria"/>
              <a:cs typeface="Cambria"/>
            </a:endParaRPr>
          </a:p>
          <a:p>
            <a:pPr marL="355600" indent="-342900">
              <a:lnSpc>
                <a:spcPct val="100000"/>
              </a:lnSpc>
              <a:spcBef>
                <a:spcPts val="1000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активное</a:t>
            </a:r>
            <a:r>
              <a:rPr spc="-2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участие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в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педагогических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конкурсах,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мастер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–</a:t>
            </a:r>
            <a:r>
              <a:rPr spc="-5" dirty="0">
                <a:latin typeface="Cambria"/>
                <a:cs typeface="Cambria"/>
              </a:rPr>
              <a:t> </a:t>
            </a:r>
            <a:r>
              <a:rPr dirty="0">
                <a:latin typeface="Cambria"/>
                <a:cs typeface="Cambria"/>
              </a:rPr>
              <a:t>классах;</a:t>
            </a:r>
          </a:p>
          <a:p>
            <a:pPr marL="355600" indent="-342900">
              <a:lnSpc>
                <a:spcPct val="100000"/>
              </a:lnSpc>
              <a:spcBef>
                <a:spcPts val="994"/>
              </a:spcBef>
              <a:buClr>
                <a:srgbClr val="90C225"/>
              </a:buClr>
              <a:buSzPct val="79166"/>
              <a:buFont typeface="Wingdings 3"/>
              <a:buChar char=""/>
              <a:tabLst>
                <a:tab pos="354965" algn="l"/>
                <a:tab pos="355600" algn="l"/>
              </a:tabLst>
            </a:pPr>
            <a:r>
              <a:rPr spc="-5" dirty="0">
                <a:latin typeface="Cambria"/>
                <a:cs typeface="Cambria"/>
              </a:rPr>
              <a:t>обобщение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собственного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педагогического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опыта.</a:t>
            </a:r>
            <a:endParaRPr dirty="0">
              <a:latin typeface="Cambria"/>
              <a:cs typeface="Cambria"/>
            </a:endParaRPr>
          </a:p>
        </p:txBody>
      </p:sp>
      <p:pic>
        <p:nvPicPr>
          <p:cNvPr id="5" name="object 1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248400" y="4800600"/>
            <a:ext cx="2051304" cy="180594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756616" y="630683"/>
            <a:ext cx="8413115" cy="382797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pc="-20" dirty="0"/>
              <a:t>ПЕДАГОГ</a:t>
            </a:r>
            <a:r>
              <a:rPr spc="-50" dirty="0"/>
              <a:t> </a:t>
            </a:r>
            <a:r>
              <a:rPr spc="-30" dirty="0"/>
              <a:t>ДОЛЖЕН</a:t>
            </a:r>
            <a:r>
              <a:rPr spc="-40" dirty="0"/>
              <a:t> </a:t>
            </a:r>
            <a:r>
              <a:rPr spc="-5" dirty="0"/>
              <a:t>ИМЕТЬ</a:t>
            </a:r>
            <a:r>
              <a:rPr spc="-35" dirty="0"/>
              <a:t> </a:t>
            </a:r>
            <a:r>
              <a:rPr spc="-5" dirty="0"/>
              <a:t>ВОЗМОЖНОСТЬ:</a:t>
            </a:r>
            <a:endParaRPr dirty="0"/>
          </a:p>
        </p:txBody>
      </p:sp>
      <p:sp>
        <p:nvSpPr>
          <p:cNvPr id="4" name="object 4"/>
          <p:cNvSpPr txBox="1">
            <a:spLocks noGrp="1"/>
          </p:cNvSpPr>
          <p:nvPr>
            <p:ph type="sldNum" sz="quarter" idx="7"/>
          </p:nvPr>
        </p:nvSpPr>
        <p:spPr>
          <a:xfrm>
            <a:off x="9028431" y="6165824"/>
            <a:ext cx="205104" cy="128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955"/>
              </a:lnSpc>
            </a:pPr>
            <a:fld id="{81D60167-4931-47E6-BA6A-407CBD079E47}" type="slidenum">
              <a:rPr dirty="0"/>
              <a:pPr marL="38100">
                <a:lnSpc>
                  <a:spcPts val="955"/>
                </a:lnSpc>
              </a:pPr>
              <a:t>14</a:t>
            </a:fld>
            <a:endParaRPr dirty="0"/>
          </a:p>
        </p:txBody>
      </p:sp>
      <p:sp>
        <p:nvSpPr>
          <p:cNvPr id="3" name="object 3"/>
          <p:cNvSpPr txBox="1"/>
          <p:nvPr/>
        </p:nvSpPr>
        <p:spPr>
          <a:xfrm>
            <a:off x="440843" y="1258214"/>
            <a:ext cx="9626600" cy="3475310"/>
          </a:xfrm>
          <a:prstGeom prst="rect">
            <a:avLst/>
          </a:prstGeom>
        </p:spPr>
        <p:txBody>
          <a:bodyPr vert="horz" wrap="square" lIns="0" tIns="88900" rIns="0" bIns="0" rtlCol="0">
            <a:spAutoFit/>
          </a:bodyPr>
          <a:lstStyle/>
          <a:p>
            <a:pPr marL="416559" indent="-403860">
              <a:lnSpc>
                <a:spcPct val="100000"/>
              </a:lnSpc>
              <a:spcBef>
                <a:spcPts val="7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10" dirty="0">
                <a:latin typeface="Cambria"/>
                <a:cs typeface="Cambria"/>
              </a:rPr>
              <a:t>систематически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20" dirty="0">
                <a:latin typeface="Cambria"/>
                <a:cs typeface="Cambria"/>
              </a:rPr>
              <a:t>проходить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курсы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повышения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квалификации;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5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изучать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современную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методическую,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педагогическую</a:t>
            </a:r>
            <a:r>
              <a:rPr spc="5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литературу;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посещать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обучающие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семинары,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практикумы</a:t>
            </a:r>
            <a:r>
              <a:rPr spc="4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0" dirty="0">
                <a:latin typeface="Cambria"/>
                <a:cs typeface="Cambria"/>
              </a:rPr>
              <a:t>т.д.</a:t>
            </a:r>
            <a:r>
              <a:rPr spc="-5" dirty="0">
                <a:latin typeface="Cambria"/>
                <a:cs typeface="Cambria"/>
              </a:rPr>
              <a:t> 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участвовать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дискуссиях,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обмениваться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опытом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коллегами;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участвовать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открытых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просмотрах</a:t>
            </a:r>
            <a:r>
              <a:rPr spc="1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образовательной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деятельности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изучать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информационно-компьютерные</a:t>
            </a:r>
            <a:r>
              <a:rPr spc="7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технологии;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участвовать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конкурсах</a:t>
            </a:r>
            <a:r>
              <a:rPr spc="2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профессионального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мастерства;</a:t>
            </a:r>
            <a:endParaRPr dirty="0">
              <a:latin typeface="Cambria"/>
              <a:cs typeface="Cambria"/>
            </a:endParaRPr>
          </a:p>
          <a:p>
            <a:pPr marL="355600" marR="5080" indent="-342900">
              <a:lnSpc>
                <a:spcPct val="100000"/>
              </a:lnSpc>
              <a:spcBef>
                <a:spcPts val="605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dirty="0"/>
              <a:t>	</a:t>
            </a:r>
            <a:r>
              <a:rPr spc="-5" dirty="0">
                <a:latin typeface="Cambria"/>
                <a:cs typeface="Cambria"/>
              </a:rPr>
              <a:t>иметь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доступ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в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Интернет</a:t>
            </a:r>
            <a:r>
              <a:rPr spc="30" dirty="0">
                <a:latin typeface="Cambria"/>
                <a:cs typeface="Cambria"/>
              </a:rPr>
              <a:t> </a:t>
            </a:r>
            <a:r>
              <a:rPr spc="5" dirty="0">
                <a:latin typeface="Cambria"/>
                <a:cs typeface="Cambria"/>
              </a:rPr>
              <a:t>для</a:t>
            </a:r>
            <a:r>
              <a:rPr spc="-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общения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</a:t>
            </a:r>
            <a:r>
              <a:rPr spc="2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коллегами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и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размещения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своих </a:t>
            </a:r>
            <a:r>
              <a:rPr spc="-47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педагогических</a:t>
            </a:r>
            <a:r>
              <a:rPr spc="3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разработок;</a:t>
            </a:r>
            <a:endParaRPr dirty="0">
              <a:latin typeface="Cambria"/>
              <a:cs typeface="Cambria"/>
            </a:endParaRPr>
          </a:p>
          <a:p>
            <a:pPr marL="416559" indent="-403860">
              <a:lnSpc>
                <a:spcPct val="100000"/>
              </a:lnSpc>
              <a:spcBef>
                <a:spcPts val="600"/>
              </a:spcBef>
              <a:buClr>
                <a:srgbClr val="90C225"/>
              </a:buClr>
              <a:buSzPct val="79545"/>
              <a:buFont typeface="Wingdings 3"/>
              <a:buChar char=""/>
              <a:tabLst>
                <a:tab pos="415925" algn="l"/>
                <a:tab pos="416559" algn="l"/>
              </a:tabLst>
            </a:pPr>
            <a:r>
              <a:rPr spc="-5" dirty="0">
                <a:latin typeface="Cambria"/>
                <a:cs typeface="Cambria"/>
              </a:rPr>
              <a:t>осуществлять</a:t>
            </a:r>
            <a:r>
              <a:rPr dirty="0">
                <a:latin typeface="Cambria"/>
                <a:cs typeface="Cambria"/>
              </a:rPr>
              <a:t> </a:t>
            </a:r>
            <a:r>
              <a:rPr spc="-10" dirty="0">
                <a:latin typeface="Cambria"/>
                <a:cs typeface="Cambria"/>
              </a:rPr>
              <a:t>работу</a:t>
            </a:r>
            <a:r>
              <a:rPr spc="10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по</a:t>
            </a:r>
            <a:r>
              <a:rPr spc="5" dirty="0">
                <a:latin typeface="Cambria"/>
                <a:cs typeface="Cambria"/>
              </a:rPr>
              <a:t> </a:t>
            </a:r>
            <a:r>
              <a:rPr spc="-5" dirty="0">
                <a:latin typeface="Cambria"/>
                <a:cs typeface="Cambria"/>
              </a:rPr>
              <a:t>самообразованию.</a:t>
            </a:r>
            <a:endParaRPr dirty="0">
              <a:latin typeface="Cambria"/>
              <a:cs typeface="Cambria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object 2"/>
          <p:cNvSpPr txBox="1">
            <a:spLocks noGrp="1"/>
          </p:cNvSpPr>
          <p:nvPr>
            <p:ph type="title"/>
          </p:nvPr>
        </p:nvSpPr>
        <p:spPr>
          <a:xfrm>
            <a:off x="1154074" y="2472945"/>
            <a:ext cx="8348980" cy="843821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0"/>
              </a:spcBef>
            </a:pPr>
            <a:r>
              <a:rPr sz="5400" spc="-30" dirty="0">
                <a:solidFill>
                  <a:srgbClr val="90C225"/>
                </a:solidFill>
              </a:rPr>
              <a:t>СПАСИБО</a:t>
            </a:r>
            <a:r>
              <a:rPr sz="5400" spc="-50" dirty="0">
                <a:solidFill>
                  <a:srgbClr val="90C225"/>
                </a:solidFill>
              </a:rPr>
              <a:t> </a:t>
            </a:r>
            <a:r>
              <a:rPr sz="5400" spc="-5" dirty="0">
                <a:solidFill>
                  <a:srgbClr val="90C225"/>
                </a:solidFill>
              </a:rPr>
              <a:t>ЗА</a:t>
            </a:r>
            <a:r>
              <a:rPr sz="5400" spc="-45" dirty="0">
                <a:solidFill>
                  <a:srgbClr val="90C225"/>
                </a:solidFill>
              </a:rPr>
              <a:t> </a:t>
            </a:r>
            <a:r>
              <a:rPr sz="5400" spc="-5" dirty="0">
                <a:solidFill>
                  <a:srgbClr val="90C225"/>
                </a:solidFill>
              </a:rPr>
              <a:t>ВНИМАНИЕ!</a:t>
            </a:r>
            <a:endParaRPr sz="5400" dirty="0"/>
          </a:p>
        </p:txBody>
      </p:sp>
      <p:sp>
        <p:nvSpPr>
          <p:cNvPr id="3" name="object 3"/>
          <p:cNvSpPr txBox="1">
            <a:spLocks noGrp="1"/>
          </p:cNvSpPr>
          <p:nvPr>
            <p:ph type="sldNum" sz="quarter" idx="7"/>
          </p:nvPr>
        </p:nvSpPr>
        <p:spPr>
          <a:xfrm>
            <a:off x="9028431" y="6165824"/>
            <a:ext cx="205104" cy="128240"/>
          </a:xfrm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ts val="955"/>
              </a:lnSpc>
            </a:pPr>
            <a:fld id="{81D60167-4931-47E6-BA6A-407CBD079E47}" type="slidenum">
              <a:rPr dirty="0"/>
              <a:pPr marL="38100">
                <a:lnSpc>
                  <a:spcPts val="955"/>
                </a:lnSpc>
              </a:pPr>
              <a:t>15</a:t>
            </a:fld>
            <a:endParaRPr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62</TotalTime>
  <Words>1345</Words>
  <Application>Microsoft Office PowerPoint</Application>
  <PresentationFormat>Произвольный</PresentationFormat>
  <Paragraphs>172</Paragraphs>
  <Slides>15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6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15</vt:i4>
      </vt:variant>
    </vt:vector>
  </HeadingPairs>
  <TitlesOfParts>
    <vt:vector size="22" baseType="lpstr">
      <vt:lpstr>Arial</vt:lpstr>
      <vt:lpstr>Calibri</vt:lpstr>
      <vt:lpstr>Times New Roman</vt:lpstr>
      <vt:lpstr>Cambria</vt:lpstr>
      <vt:lpstr>Trebuchet MS</vt:lpstr>
      <vt:lpstr>Wingdings 3</vt:lpstr>
      <vt:lpstr>Office Theme</vt:lpstr>
      <vt:lpstr>Выступление на педагогической конференции  «СОВЕРШЕНСТВОВАНИЕ ПРОФЕССИОНАЛЬНЫХ   КОМПЕТЕНТНОСТЕЙ ПЕДАГОГОВ В УСЛОВИЯХ ДЕТСКОГО САДА»</vt:lpstr>
      <vt:lpstr>Приказ Министерства образования и науки Российской Федерации  (Минобрнауки России) от 17 октября 2013 г. N 1155 г. Москва «Об  утверждении федерального государственного образовательного  стандарта дошкольного образования»</vt:lpstr>
      <vt:lpstr>Слайд 3</vt:lpstr>
      <vt:lpstr>ЛИЧНОСТНЫЕ И ПРОФЕССИОНАЛЬНЫЕ  КАЧЕСТВА ПЕДАГОГА ДОО</vt:lpstr>
      <vt:lpstr>1. КОМПЕТЕНЦИЯ В ВЕДЕНИИ ОБРАЗОВАТЕЛЬНОГО  ПРОЦЕССА</vt:lpstr>
      <vt:lpstr>2.КОМПЕТЕНТНОСТЬ В ОРГАНИЗАЦИИ ВОСПИТАТЕЛЬНОЙ  РАБОТЫ</vt:lpstr>
      <vt:lpstr>4.КОМПЕТЕНЦИЯ В ОРГАНИЗАЦИИ ИНФОРМАЦИОННОЙ ОСНОВЫ ДЕЯТЕЛЬНОСТИ ВОСПИТАННИКОВ</vt:lpstr>
      <vt:lpstr>6.КОМПЕТЕНТНОСТЬ В РАЗРАБОТКЕ И РЕАЛИЗАЦИИ АВТОРСКИХ ОБРАЗОВАТЕЛЬНЫХ ПРОГРАММ</vt:lpstr>
      <vt:lpstr>8. КРЕАТИВНАЯ КОМПЕТЕНТНОСТЬ ПЕДАГОГА</vt:lpstr>
      <vt:lpstr>10. КОММУНИКАТИВНАЯ КОМПЕТЕНТНОСТЬ ПЕДАГОГА</vt:lpstr>
      <vt:lpstr>11. РЕГУЛЯТИВНАЯ КОМПЕТЕНТНОСТЬ ПЕДАГОГА</vt:lpstr>
      <vt:lpstr>4 СТАДИИ РАЗВИТИЯ ПРОФЕССИОНАЛЬНОЙ  КОМПЕТЕНТНОСТИ:</vt:lpstr>
      <vt:lpstr>ПУТИ РАЗВИТИЯ ПРОФЕССИОНАЛЬНОЙ  КОМПЕТЕНТНОСТИ ПЕДАГОГА:</vt:lpstr>
      <vt:lpstr>ПЕДАГОГ ДОЛЖЕН ИМЕТЬ ВОЗМОЖНОСТЬ:</vt:lpstr>
      <vt:lpstr>СПАСИБО ЗА ВНИМАНИЕ!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Triline</dc:creator>
  <cp:lastModifiedBy>1</cp:lastModifiedBy>
  <cp:revision>8</cp:revision>
  <dcterms:created xsi:type="dcterms:W3CDTF">2021-08-11T19:49:36Z</dcterms:created>
  <dcterms:modified xsi:type="dcterms:W3CDTF">2021-08-21T11:13:53Z</dcterms:modified>
</cp:coreProperties>
</file>