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4" r:id="rId3"/>
    <p:sldId id="268" r:id="rId4"/>
    <p:sldId id="273" r:id="rId5"/>
    <p:sldId id="269" r:id="rId6"/>
    <p:sldId id="270" r:id="rId7"/>
    <p:sldId id="271" r:id="rId8"/>
    <p:sldId id="257" r:id="rId9"/>
    <p:sldId id="258" r:id="rId10"/>
    <p:sldId id="259" r:id="rId11"/>
    <p:sldId id="260" r:id="rId12"/>
    <p:sldId id="261" r:id="rId13"/>
    <p:sldId id="262" r:id="rId14"/>
    <p:sldId id="264" r:id="rId15"/>
    <p:sldId id="265" r:id="rId16"/>
    <p:sldId id="275" r:id="rId17"/>
    <p:sldId id="266" r:id="rId18"/>
    <p:sldId id="267" r:id="rId19"/>
    <p:sldId id="272" r:id="rId20"/>
    <p:sldId id="276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11" autoAdjust="0"/>
    <p:restoredTop sz="94493" autoAdjust="0"/>
  </p:normalViewPr>
  <p:slideViewPr>
    <p:cSldViewPr>
      <p:cViewPr varScale="1">
        <p:scale>
          <a:sx n="61" d="100"/>
          <a:sy n="61" d="100"/>
        </p:scale>
        <p:origin x="-1003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0070BBF-D3A1-4BB0-8503-AE01E171B40B}" type="datetimeFigureOut">
              <a:rPr lang="ru-RU" smtClean="0"/>
              <a:pPr/>
              <a:t>23.01.2024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255E3FA-9E88-446E-9A7A-1637B567329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755576" y="-99392"/>
            <a:ext cx="8136904" cy="1512168"/>
          </a:xfrm>
        </p:spPr>
        <p:txBody>
          <a:bodyPr>
            <a:no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ФЕДЕРАЛЬНОЕ КАЗЁННОЕ ПРОФЕССИОНАЛЬНОЕ ОБРАЗОВАТЕЛЬНОЕ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УЧРЕЖДЕНИЕ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«ОРЕНБУРГСКИЙ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ГОСУДАРСТВЕННЫЙ ЭКОНОМИЧЕСКИЙ КОЛЛЕЖД-ИНТЕРНАТ»</a:t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МИНИСТЕРСТВО ТРУДА И СОЦИАЛЬНОЙ ЗАЩИТЫ РОССИЙСКОЙ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ФЕДЕРАЦИИ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>
                <a:latin typeface="Times New Roman" pitchFamily="18" charset="0"/>
                <a:cs typeface="Times New Roman" pitchFamily="18" charset="0"/>
              </a:rPr>
            </a:br>
            <a:endParaRPr lang="ru-RU" sz="14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3284984"/>
            <a:ext cx="3347864" cy="32849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55576" y="1124744"/>
            <a:ext cx="727280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</a:rPr>
              <a:t>ПРОЕКТ 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sz="3600" b="1" dirty="0">
                <a:solidFill>
                  <a:schemeClr val="bg2">
                    <a:lumMod val="50000"/>
                  </a:schemeClr>
                </a:solidFill>
              </a:rPr>
              <a:t>на </a:t>
            </a:r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</a:rPr>
              <a:t>тему:</a:t>
            </a:r>
            <a:endParaRPr lang="ru-RU" sz="3600" b="1" dirty="0" smtClean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sz="36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ru-RU" sz="3600" b="1" dirty="0">
                <a:solidFill>
                  <a:schemeClr val="bg2">
                    <a:lumMod val="50000"/>
                  </a:schemeClr>
                </a:solidFill>
              </a:rPr>
              <a:t>«ЧЕРТЫ  ИМПРЕССИОНИЗМА В ПОЭЗИИ РУССКИХ ПОЭТОВ» </a:t>
            </a:r>
            <a:endParaRPr lang="ru-RU" sz="3600" dirty="0">
              <a:solidFill>
                <a:schemeClr val="bg2">
                  <a:lumMod val="50000"/>
                </a:schemeClr>
              </a:solidFill>
            </a:endParaRPr>
          </a:p>
          <a:p>
            <a:pPr algn="ctr"/>
            <a:r>
              <a:rPr lang="ru-RU" b="1" dirty="0"/>
              <a:t> </a:t>
            </a:r>
          </a:p>
          <a:p>
            <a:pPr algn="ctr"/>
            <a:r>
              <a:rPr lang="ru-RU" b="1" dirty="0" smtClean="0"/>
              <a:t>      по предмету:</a:t>
            </a:r>
            <a:endParaRPr lang="ru-RU" b="1" dirty="0"/>
          </a:p>
          <a:p>
            <a:pPr algn="ctr"/>
            <a:r>
              <a:rPr lang="ru-RU" b="1" dirty="0"/>
              <a:t>   </a:t>
            </a:r>
            <a:r>
              <a:rPr lang="ru-RU" b="1" dirty="0" smtClean="0"/>
              <a:t>  </a:t>
            </a:r>
            <a:r>
              <a:rPr lang="ru-RU" b="1" dirty="0"/>
              <a:t>ЛИТЕРАТУРА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60032" y="4437112"/>
            <a:ext cx="428396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dirty="0" smtClean="0"/>
          </a:p>
          <a:p>
            <a:pPr algn="r"/>
            <a:endParaRPr lang="ru-RU" dirty="0"/>
          </a:p>
          <a:p>
            <a:pPr algn="r"/>
            <a:endParaRPr lang="ru-RU" dirty="0" smtClean="0"/>
          </a:p>
          <a:p>
            <a:pPr algn="r"/>
            <a:endParaRPr lang="ru-RU" dirty="0"/>
          </a:p>
          <a:p>
            <a:pPr algn="r"/>
            <a:r>
              <a:rPr lang="ru-RU" dirty="0" smtClean="0"/>
              <a:t>Руководитель </a:t>
            </a:r>
            <a:r>
              <a:rPr lang="ru-RU" dirty="0"/>
              <a:t>проекта </a:t>
            </a:r>
            <a:endParaRPr lang="ru-RU" dirty="0" smtClean="0"/>
          </a:p>
          <a:p>
            <a:pPr algn="r"/>
            <a:r>
              <a:rPr lang="ru-RU" dirty="0" smtClean="0"/>
              <a:t>Логунова Е.Ф.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0" y="1052736"/>
            <a:ext cx="9252520" cy="2530252"/>
          </a:xfrm>
        </p:spPr>
        <p:txBody>
          <a:bodyPr>
            <a:noAutofit/>
          </a:bodyPr>
          <a:lstStyle/>
          <a:p>
            <a:pPr algn="ctr"/>
            <a:r>
              <a:rPr lang="ru-RU" sz="5400" dirty="0">
                <a:solidFill>
                  <a:schemeClr val="bg2">
                    <a:lumMod val="50000"/>
                  </a:schemeClr>
                </a:solidFill>
                <a:effectLst/>
              </a:rPr>
              <a:t>ЧЕРТЫ  ИМПРЕССИОНИЗМА В ПОЭЗИИ РУССКИХ ПОЭТОВ</a:t>
            </a:r>
            <a:r>
              <a:rPr lang="ru-RU" sz="54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ru-RU" sz="54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endParaRPr lang="ru-RU" sz="54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5856" y="3425134"/>
            <a:ext cx="5868144" cy="34328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145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-1" y="2420888"/>
            <a:ext cx="9144001" cy="2592288"/>
          </a:xfrm>
        </p:spPr>
        <p:txBody>
          <a:bodyPr>
            <a:normAutofit fontScale="90000"/>
          </a:bodyPr>
          <a:lstStyle/>
          <a:p>
            <a:r>
              <a:rPr lang="ru-RU" sz="2400" dirty="0" smtClean="0">
                <a:effectLst/>
              </a:rPr>
              <a:t>                  </a:t>
            </a:r>
            <a:r>
              <a:rPr lang="ru-RU" sz="2400" dirty="0" smtClean="0">
                <a:solidFill>
                  <a:schemeClr val="accent2"/>
                </a:solidFill>
                <a:effectLst/>
              </a:rPr>
              <a:t>Актуальность  </a:t>
            </a:r>
            <a:r>
              <a:rPr lang="ru-RU" sz="2400" dirty="0">
                <a:solidFill>
                  <a:schemeClr val="accent2"/>
                </a:solidFill>
                <a:effectLst/>
              </a:rPr>
              <a:t>исследовательской работы</a:t>
            </a:r>
            <a:r>
              <a:rPr lang="ru-RU" sz="2400" dirty="0">
                <a:effectLst/>
              </a:rPr>
              <a:t> </a:t>
            </a:r>
            <a:r>
              <a:rPr lang="ru-RU" sz="2400" dirty="0" smtClean="0">
                <a:effectLst/>
              </a:rPr>
              <a:t/>
            </a:r>
            <a:br>
              <a:rPr lang="ru-RU" sz="2400" dirty="0" smtClean="0">
                <a:effectLst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заключается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в том, что на уроках литературы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изучается поэзия.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Среди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изучаемых поэтов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встречаются импрессионисты. И звучащие на уроках стихи можно проиллюстрировать репродукциями художников – импрессионистов. 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Объект исследования – стихотворения русских поэтов XIX века.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Предмет исследования – отличительные черты стихотворений русских поэтов XIX века.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Основная цель работы – узнать, как черты импрессионизма отразились в поэзии русских поэтов.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Задачи работы: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1. Изучить литературу по данной теме.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2. Проанализировать стихи русских поэтов XIX века.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3. Подобрать иллюстрации к поэтическим строчкам.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Методы исследования: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1. Изучение специальной литературы.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2. Обобщение и систематизация материала по данной теме.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  <a:t>3. Анализ стихотворений.</a:t>
            </a:r>
            <a:br>
              <a:rPr lang="ru-RU" sz="24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400" dirty="0">
                <a:effectLst/>
              </a:rPr>
              <a:t> </a:t>
            </a:r>
            <a:br>
              <a:rPr lang="ru-RU" sz="2400" dirty="0">
                <a:effectLst/>
              </a:rPr>
            </a:br>
            <a:endParaRPr lang="ru-RU" sz="2400" dirty="0">
              <a:solidFill>
                <a:srgbClr val="00B0F0"/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264" y="5559812"/>
            <a:ext cx="2195736" cy="12981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277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-1" y="1752600"/>
            <a:ext cx="9144977" cy="225246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>
                <a:solidFill>
                  <a:srgbClr val="00B0F0"/>
                </a:solidFill>
                <a:effectLst/>
              </a:rPr>
              <a:t>Тема  работы: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  <a:effectLst/>
              </a:rPr>
              <a:t>«Черты импрессионизма в поэзии русских поэтов».</a:t>
            </a:r>
            <a:r>
              <a:rPr lang="ru-RU" sz="2400" dirty="0">
                <a:solidFill>
                  <a:srgbClr val="00B0F0"/>
                </a:solidFill>
                <a:effectLst/>
              </a:rPr>
              <a:t> Мы выбрали именно эту тему для исследования, потому что  считали, что импрессионизм – это течение в живописи. При знакомстве с поэзией Фета мы обратили внимание на то, что его называют поэтом-импрессионистом. Другими словами, импрессионизм – это удел не только живописи, но и поэзии. Тогда у нас возникли вопросы: как в поэзии может проявиться импрессионизм, каких поэтов, кроме Фета, тоже можно считать импрессионистами?</a:t>
            </a:r>
            <a:br>
              <a:rPr lang="ru-RU" sz="2400" dirty="0">
                <a:solidFill>
                  <a:srgbClr val="00B0F0"/>
                </a:solidFill>
                <a:effectLst/>
              </a:rPr>
            </a:br>
            <a:r>
              <a:rPr lang="ru-RU" sz="2400" dirty="0">
                <a:solidFill>
                  <a:srgbClr val="00B0F0"/>
                </a:solidFill>
                <a:effectLst/>
              </a:rPr>
              <a:t/>
            </a:r>
            <a:br>
              <a:rPr lang="ru-RU" sz="2400" dirty="0">
                <a:solidFill>
                  <a:srgbClr val="00B0F0"/>
                </a:solidFill>
                <a:effectLst/>
              </a:rPr>
            </a:br>
            <a:endParaRPr lang="ru-RU" sz="2400" dirty="0">
              <a:solidFill>
                <a:srgbClr val="00B0F0"/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984" y="4069746"/>
            <a:ext cx="4716016" cy="2788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9828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-1" y="1752600"/>
            <a:ext cx="9036497" cy="2972544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400" dirty="0">
                <a:solidFill>
                  <a:srgbClr val="00B0F0"/>
                </a:solidFill>
                <a:effectLst/>
              </a:rPr>
              <a:t>История возникновения </a:t>
            </a:r>
            <a:r>
              <a:rPr lang="ru-RU" sz="2400" dirty="0" smtClean="0">
                <a:solidFill>
                  <a:srgbClr val="00B0F0"/>
                </a:solidFill>
                <a:effectLst/>
              </a:rPr>
              <a:t>импрессионизма</a:t>
            </a:r>
            <a:r>
              <a:rPr lang="ru-RU" sz="2400" dirty="0">
                <a:solidFill>
                  <a:srgbClr val="00B050"/>
                </a:solidFill>
                <a:effectLst/>
              </a:rPr>
              <a:t/>
            </a:r>
            <a:br>
              <a:rPr lang="ru-RU" sz="2400" dirty="0">
                <a:solidFill>
                  <a:srgbClr val="00B050"/>
                </a:solidFill>
                <a:effectLst/>
              </a:rPr>
            </a:br>
            <a:r>
              <a:rPr lang="ru-RU" sz="2400" dirty="0">
                <a:solidFill>
                  <a:srgbClr val="00B050"/>
                </a:solidFill>
                <a:effectLst/>
              </a:rPr>
              <a:t> </a:t>
            </a:r>
            <a:br>
              <a:rPr lang="ru-RU" sz="2400" dirty="0">
                <a:solidFill>
                  <a:srgbClr val="00B050"/>
                </a:solidFill>
                <a:effectLst/>
              </a:rPr>
            </a:br>
            <a:r>
              <a:rPr lang="ru-RU" sz="2400" dirty="0">
                <a:solidFill>
                  <a:srgbClr val="00B0F0"/>
                </a:solidFill>
                <a:effectLst/>
              </a:rPr>
              <a:t>Импрессионизм (фр. </a:t>
            </a:r>
            <a:r>
              <a:rPr lang="ru-RU" sz="2400" dirty="0" err="1">
                <a:solidFill>
                  <a:srgbClr val="00B0F0"/>
                </a:solidFill>
                <a:effectLst/>
              </a:rPr>
              <a:t>impressionnisme</a:t>
            </a:r>
            <a:r>
              <a:rPr lang="ru-RU" sz="2400" dirty="0">
                <a:solidFill>
                  <a:srgbClr val="00B0F0"/>
                </a:solidFill>
                <a:effectLst/>
              </a:rPr>
              <a:t>, от </a:t>
            </a:r>
            <a:r>
              <a:rPr lang="ru-RU" sz="2400" dirty="0" err="1">
                <a:solidFill>
                  <a:srgbClr val="00B0F0"/>
                </a:solidFill>
                <a:effectLst/>
              </a:rPr>
              <a:t>impression</a:t>
            </a:r>
            <a:r>
              <a:rPr lang="ru-RU" sz="2400" dirty="0">
                <a:solidFill>
                  <a:srgbClr val="00B0F0"/>
                </a:solidFill>
                <a:effectLst/>
              </a:rPr>
              <a:t> — впечатление)— одно из крупнейших течений в искусстве последней трети XIX— начала XX веков, зародившееся во Франции и затем распространившееся по всему миру. Представители импрессионизма стремились разрабатывать методы и приёмы, которые позволяли наиболее естественно и живо запечатлеть реальный мир в его подвижности и изменчивости, передать свои мимолётные впечатления. Обычно под термином «импрессионизм» подразумевается направление в живописи (но это, прежде всего, группа методов), хотя его идеи также нашли своё воплощение в литературе и музыке, где импрессионизм также выступал в определённом наборе методов и приёмов создания литературных и музыкальных произведений, в которых авторы стремились передать жизнь в чувственной, непосредственной форме, как отражение своих впечатлений.</a:t>
            </a:r>
            <a:br>
              <a:rPr lang="ru-RU" sz="2400" dirty="0">
                <a:solidFill>
                  <a:srgbClr val="00B0F0"/>
                </a:solidFill>
                <a:effectLst/>
              </a:rPr>
            </a:br>
            <a:endParaRPr lang="ru-RU" sz="2400" dirty="0">
              <a:solidFill>
                <a:srgbClr val="00B0F0"/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6021288"/>
            <a:ext cx="2339752" cy="8632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4413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1" y="-387424"/>
            <a:ext cx="9144000" cy="3528392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rgbClr val="00B0F0"/>
                </a:solidFill>
                <a:effectLst/>
              </a:rPr>
              <a:t>Термин «импрессионизм» возник с лёгкой руки критика журнала «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Le</a:t>
            </a:r>
            <a:r>
              <a:rPr lang="ru-RU" sz="2000" dirty="0">
                <a:solidFill>
                  <a:srgbClr val="00B0F0"/>
                </a:solidFill>
                <a:effectLst/>
              </a:rPr>
              <a:t> 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Charivari</a:t>
            </a:r>
            <a:r>
              <a:rPr lang="ru-RU" sz="2000" dirty="0">
                <a:solidFill>
                  <a:srgbClr val="00B0F0"/>
                </a:solidFill>
                <a:effectLst/>
              </a:rPr>
              <a:t>» Луи 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Леруа</a:t>
            </a:r>
            <a:r>
              <a:rPr lang="ru-RU" sz="2000" dirty="0">
                <a:solidFill>
                  <a:srgbClr val="00B0F0"/>
                </a:solidFill>
                <a:effectLst/>
              </a:rPr>
              <a:t>, который озаглавил свой фельетон о Салоне Отверженных «Выставка импрессионистов», взяв за основу название картины Клода Моне «Впечатление. Восходящее </a:t>
            </a:r>
            <a:r>
              <a:rPr lang="ru-RU" sz="2000" dirty="0" smtClean="0">
                <a:solidFill>
                  <a:srgbClr val="00B0F0"/>
                </a:solidFill>
                <a:effectLst/>
              </a:rPr>
              <a:t>солнце</a:t>
            </a:r>
            <a:r>
              <a:rPr lang="ru-RU" sz="2000" dirty="0">
                <a:solidFill>
                  <a:srgbClr val="00B0F0"/>
                </a:solidFill>
                <a:effectLst/>
              </a:rPr>
              <a:t>» (фр. 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Impression</a:t>
            </a:r>
            <a:r>
              <a:rPr lang="ru-RU" sz="2000" dirty="0">
                <a:solidFill>
                  <a:srgbClr val="00B0F0"/>
                </a:solidFill>
                <a:effectLst/>
              </a:rPr>
              <a:t>, 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soleil</a:t>
            </a:r>
            <a:r>
              <a:rPr lang="ru-RU" sz="2000" dirty="0">
                <a:solidFill>
                  <a:srgbClr val="00B0F0"/>
                </a:solidFill>
                <a:effectLst/>
              </a:rPr>
              <a:t> </a:t>
            </a:r>
            <a:r>
              <a:rPr lang="ru-RU" sz="2000" dirty="0" err="1">
                <a:solidFill>
                  <a:srgbClr val="00B0F0"/>
                </a:solidFill>
                <a:effectLst/>
              </a:rPr>
              <a:t>levant</a:t>
            </a:r>
            <a:r>
              <a:rPr lang="ru-RU" sz="2000" dirty="0">
                <a:solidFill>
                  <a:srgbClr val="00B0F0"/>
                </a:solidFill>
                <a:effectLst/>
              </a:rPr>
              <a:t>). Изначально этот термин носил несколько пренебрежительный характер, указывая на соответствующее отношение к художникам, писавшим в новой «небрежной» манере.</a:t>
            </a:r>
            <a:br>
              <a:rPr lang="ru-RU" sz="2000" dirty="0">
                <a:solidFill>
                  <a:srgbClr val="00B0F0"/>
                </a:solidFill>
                <a:effectLst/>
              </a:rPr>
            </a:br>
            <a:endParaRPr lang="ru-RU" sz="2000" dirty="0">
              <a:solidFill>
                <a:srgbClr val="00B0F0"/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6021288"/>
            <a:ext cx="2339752" cy="863229"/>
          </a:xfrm>
          <a:prstGeom prst="rect">
            <a:avLst/>
          </a:prstGeom>
          <a:noFill/>
        </p:spPr>
      </p:pic>
      <p:sp>
        <p:nvSpPr>
          <p:cNvPr id="2" name="AutoShape 2" descr="https://a.d-cd.net/3f0b441s-960.jpg"/>
          <p:cNvSpPr>
            <a:spLocks noChangeAspect="1" noChangeArrowheads="1"/>
          </p:cNvSpPr>
          <p:nvPr/>
        </p:nvSpPr>
        <p:spPr bwMode="auto">
          <a:xfrm>
            <a:off x="309171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Picture 2" descr="D:\ПРОЕКТЫ\3f0b441s-9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0888"/>
            <a:ext cx="9144000" cy="4417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413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 idx="4294967295"/>
          </p:nvPr>
        </p:nvSpPr>
        <p:spPr>
          <a:xfrm>
            <a:off x="-1" y="260648"/>
            <a:ext cx="8964489" cy="2880320"/>
          </a:xfrm>
        </p:spPr>
        <p:txBody>
          <a:bodyPr>
            <a:normAutofit/>
          </a:bodyPr>
          <a:lstStyle/>
          <a:p>
            <a:pPr algn="just"/>
            <a:endParaRPr lang="ru-RU" sz="2400" dirty="0">
              <a:solidFill>
                <a:schemeClr val="tx1"/>
              </a:solidFill>
              <a:latin typeface="Arial Narrow" pitchFamily="34" charset="0"/>
            </a:endParaRPr>
          </a:p>
        </p:txBody>
      </p:sp>
      <p:pic>
        <p:nvPicPr>
          <p:cNvPr id="11266" name="Picture 2" descr="https://image.shutterstock.com/image-vector/book-pen-ink-600w-1810975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4248" y="6021288"/>
            <a:ext cx="2339752" cy="863229"/>
          </a:xfrm>
          <a:prstGeom prst="rect">
            <a:avLst/>
          </a:prstGeom>
          <a:noFill/>
        </p:spPr>
      </p:pic>
      <p:sp>
        <p:nvSpPr>
          <p:cNvPr id="2" name="AutoShape 2" descr="https://a.d-cd.net/3f0b441s-96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6" name="Picture 2" descr="E:\ПРОЕКТЫ\3f0b441s-9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261" y="-26565"/>
            <a:ext cx="917509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3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68952" cy="2797172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Черты импрессионизма особенно ярко проявились в стихотворениях поэтов.  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Афанасий Афанасьевич Фет- русский  поэт, чей творческий путь длился более 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полувека. Он был одним из родоначальников русского импрессионизма 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Фет вырабатывает совершенно новые для поэзии приёмы, импрессионистического стиля. При жизни Фета его поэзия не была понятна его современникам. Только  двадцатое столетье  по- настоящему открыло Фета, его удивительную поэзию.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Как импрессионист Фет уделял большое значение работе над сериями. Его серии- это циклы стихов, посвящённые временам года: «Весна», «Лето», «Осень», «Зима».</a:t>
            </a:r>
            <a:endParaRPr lang="ru-RU" sz="1800" dirty="0">
              <a:solidFill>
                <a:schemeClr val="bg2">
                  <a:lumMod val="50000"/>
                </a:schemeClr>
              </a:solidFill>
              <a:effectLst/>
              <a:latin typeface="Arial Narrow" pitchFamily="34" charset="0"/>
            </a:endParaRPr>
          </a:p>
        </p:txBody>
      </p:sp>
      <p:pic>
        <p:nvPicPr>
          <p:cNvPr id="1026" name="Picture 2" descr="https://ds05.infourok.ru/uploads/ex/0124/001179cb-75b84332/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696" y="2996952"/>
            <a:ext cx="6062018" cy="3829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effectLst/>
                <a:latin typeface="Arial Narrow" pitchFamily="34" charset="0"/>
              </a:rPr>
              <a:t>Одним из красочных стихотворений Фета является стихотворение «Шёпот , робкое дыхание…»</a:t>
            </a:r>
            <a:endParaRPr lang="ru-RU" sz="1800" dirty="0">
              <a:solidFill>
                <a:schemeClr val="bg2">
                  <a:lumMod val="50000"/>
                </a:schemeClr>
              </a:solidFill>
              <a:effectLst/>
              <a:latin typeface="Arial Narrow" pitchFamily="34" charset="0"/>
            </a:endParaRPr>
          </a:p>
        </p:txBody>
      </p:sp>
      <p:pic>
        <p:nvPicPr>
          <p:cNvPr id="17410" name="Picture 2" descr="https://xn--59-dlcl9b1bm.xn--p1ai/wp-content/uploads/istoriya-sozdaniya-stihotvoreniya-shepot-robkoe-dyha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939" y="1214422"/>
            <a:ext cx="7477094" cy="5643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00438"/>
            <a:ext cx="8229600" cy="3357562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Ещё одним свойством проявления импрессионизма в лирике Фета является музыкальность его стихотворений. Многие композиторы почувствовали музыкальность стихов Фета, и некоторые из них положили на музыку. Среди них такие романсы как «На заре ты её не буди», «Сад весь в цвету», «Не отходи от меня» и другие произведения.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6386" name="Picture 2" descr="https://static.my-shop.ru/product/3/401/40082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42852"/>
            <a:ext cx="7500990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Фёдор Иванович Тютчев- великий поэт- философ и поэт- импрессионист. Долгое время стихи Тютчева читались и находили отзыв только в тесном  кружке знатоков. Его поэтическое творчество во многом сходна с </a:t>
            </a:r>
            <a:r>
              <a:rPr lang="ru-RU" sz="1800" dirty="0" err="1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фетовской</a:t>
            </a: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. Основными темами творчества Тютчева и Фета являются природа, любовь. Философские размышления о тайнах бытия. В мировой поэзии никто не превзошёл Тютчева в абсолютности слияния природного явления и душевного состояния.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26" name="AutoShape 2" descr="https://r2.mt.ru/r23/photo85DA/20505602913-0/jpg/bp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https://whereiscard.ru/images/500x500/tyutchev-fedor-ivanovich-41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1785926"/>
            <a:ext cx="428625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err="1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Тютчевские</a:t>
            </a: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 «пейзажи в стихах» неотделимы от человека, его душевного состояния, чувства, настроения: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5286380" y="1383727"/>
            <a:ext cx="3857620" cy="5001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Тени сизые смесились,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Цвет поблекнул, звук уснул —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Жизнь, движенье разрешились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В сумрак зыбкий, в дальний гул…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Мотылька полет незримый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Слышен в воздухе ночном…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Час тоски невыразимой!..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Всё во мне, и я во всем!..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Сумрак тихий, сумрак сонный,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Лейся в глубь моей души,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Тихий, томный, благовонный,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Все залей и утиши —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Чувства мглой самозабвенья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Переполни через край!..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Дай вкусить уничтоженья,</a:t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Arial Narrow" pitchFamily="34" charset="0"/>
                <a:cs typeface="Arial" pitchFamily="34" charset="0"/>
              </a:rPr>
              <a:t>С миром дремлющим смешай!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Roboto"/>
                <a:cs typeface="Arial" pitchFamily="34" charset="0"/>
              </a:rPr>
              <a:t/>
            </a:r>
            <a:br>
              <a:rPr kumimoji="0" lang="ru-RU" sz="1300" b="1" i="0" u="none" strike="noStrike" cap="none" normalizeH="0" baseline="0" dirty="0" smtClean="0">
                <a:ln>
                  <a:noFill/>
                </a:ln>
                <a:effectLst/>
                <a:latin typeface="Roboto"/>
                <a:cs typeface="Arial" pitchFamily="34" charset="0"/>
              </a:rPr>
            </a:br>
            <a:endParaRPr kumimoji="0" lang="ru-RU" sz="18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Picture 3" descr="https://ae01.alicdn.com/kf/H5fc26c5549fe4741ba420330b085834dM/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628800"/>
            <a:ext cx="5143536" cy="42022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868610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Среди «положенных на музыку» поэтов с Тютчевым может конкурировать разве что А.С.Пушкин. Его стихи необыкновенно насыщенны образами, рождёнными  звуковыми впечатлениями, вызванными слуховыми эффектами. 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Как это ни парадоксально, современники Тютчева плохо слышали поэзию Тютчева , но и содержащуюся в ней музыку. При жизни Тютчева ни один известный композитор не переложил на музыку ни одного его стихотворения.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Первыми выдающимися произведениями вокальной лирики стали романсы Чайковского «как над горячей золой» и дуэт «Слёзы людские» Рахманинова.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Брюсов открыто называл Тютчева импрессионистом, поэтом определяющим предметы по впечатлению, которое они на него оказывают в данный миг.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endParaRPr lang="ru-RU" sz="18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9458" name="Picture 2" descr="https://i.pinimg.com/originals/18/ed/e1/18ede1a85df1c6ffaa91448bb23377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2996952"/>
            <a:ext cx="5000660" cy="3595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/>
          </a:bodyPr>
          <a:lstStyle/>
          <a:p>
            <a:pPr algn="ctr"/>
            <a:r>
              <a:rPr lang="ru-RU" sz="1800" b="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Константин Дмитриевич Бальмонт- русский поэт –символист, наиболее яркий представитель импрессионизма в русской поэзии.</a:t>
            </a:r>
            <a:br>
              <a:rPr lang="ru-RU" sz="1800" b="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ru-RU" sz="1800" b="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Названия стихов Бальмонта несут в себе нарочитую акварельную размытость красок: «Лунный свет», «Мы шли в золотистом тумане», «В дымке нежно-золотой». Мир стихов Бальмонта, как на полотнах художников этого стиля, размыт.</a:t>
            </a:r>
            <a:endParaRPr lang="ru-RU" sz="1800" b="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26" name="Picture 2" descr="https://cantatas.ru/wp-content/uploads/2018/06/Mone-Klod-Most-Vaterloo-pasmu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5656" y="2204864"/>
            <a:ext cx="6110051" cy="4327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5511816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7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7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7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7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700" dirty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700" dirty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С лодки скользнуло весло.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Ласково млеет прохлада.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«Милый! Мой милый!» — Светло,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Сладко от беглого взгляда.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Лебедь уплыл в полумглу,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Вдаль, под Луною белея.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Ластятся волны к веслу,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Ластится к влаге </a:t>
            </a:r>
            <a:r>
              <a:rPr lang="ru-RU" sz="2200" dirty="0" err="1" smtClean="0">
                <a:solidFill>
                  <a:schemeClr val="bg2">
                    <a:lumMod val="50000"/>
                  </a:schemeClr>
                </a:solidFill>
              </a:rPr>
              <a:t>лилея</a:t>
            </a: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Слухом невольно ловлю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Лепет зеркального лона.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«Милый! Мой милый! Люблю!» —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>Полночь глядит с небосклона.</a:t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22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800" dirty="0" smtClean="0">
                <a:effectLst/>
              </a:rPr>
              <a:t>Картина </a:t>
            </a:r>
            <a:r>
              <a:rPr lang="ru-RU" sz="1800" dirty="0">
                <a:effectLst/>
              </a:rPr>
              <a:t>французского </a:t>
            </a:r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живописца</a:t>
            </a:r>
            <a:r>
              <a:rPr lang="ru-RU" sz="1800" dirty="0">
                <a:effectLst/>
              </a:rPr>
              <a:t> Клода </a:t>
            </a:r>
            <a:r>
              <a:rPr lang="ru-RU" sz="1800" dirty="0" smtClean="0">
                <a:effectLst/>
              </a:rPr>
              <a:t>Моне</a:t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«</a:t>
            </a:r>
            <a:r>
              <a:rPr lang="ru-RU" sz="1800" dirty="0">
                <a:effectLst/>
              </a:rPr>
              <a:t>Мост Ватерлоо</a:t>
            </a:r>
            <a:r>
              <a:rPr lang="ru-RU" sz="1800" dirty="0" smtClean="0">
                <a:effectLst/>
              </a:rPr>
              <a:t>»</a:t>
            </a:r>
            <a:br>
              <a:rPr lang="ru-RU" sz="1800" dirty="0" smtClean="0">
                <a:effectLst/>
              </a:rPr>
            </a:br>
            <a:r>
              <a:rPr lang="ru-RU" sz="1800" dirty="0">
                <a:effectLst/>
              </a:rPr>
              <a:t> является потрясающей </a:t>
            </a:r>
            <a:r>
              <a:rPr lang="ru-RU" sz="1800" dirty="0" smtClean="0">
                <a:effectLst/>
              </a:rPr>
              <a:t/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иллюстрацией </a:t>
            </a:r>
            <a:r>
              <a:rPr lang="ru-RU" sz="1800" dirty="0">
                <a:effectLst/>
              </a:rPr>
              <a:t>к </a:t>
            </a:r>
            <a:r>
              <a:rPr lang="ru-RU" sz="1800" dirty="0" smtClean="0">
                <a:effectLst/>
              </a:rPr>
              <a:t>этому</a:t>
            </a:r>
            <a:br>
              <a:rPr lang="ru-RU" sz="1800" dirty="0" smtClean="0">
                <a:effectLst/>
              </a:rPr>
            </a:br>
            <a:r>
              <a:rPr lang="ru-RU" sz="1800" dirty="0" smtClean="0">
                <a:effectLst/>
              </a:rPr>
              <a:t> </a:t>
            </a:r>
            <a:r>
              <a:rPr lang="ru-RU" sz="1800" dirty="0">
                <a:effectLst/>
              </a:rPr>
              <a:t>стихотворению </a:t>
            </a:r>
            <a:r>
              <a:rPr lang="ru-RU" sz="1800" dirty="0" smtClean="0">
                <a:effectLst/>
              </a:rPr>
              <a:t>.</a:t>
            </a:r>
            <a:r>
              <a:rPr lang="ru-RU" sz="1800" dirty="0">
                <a:effectLst/>
              </a:rPr>
              <a:t/>
            </a:r>
            <a:br>
              <a:rPr lang="ru-RU" sz="1800" dirty="0">
                <a:effectLst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1800" b="0" dirty="0" smtClean="0"/>
              <a:t/>
            </a:r>
            <a:br>
              <a:rPr lang="ru-RU" sz="1800" b="0" dirty="0" smtClean="0"/>
            </a:br>
            <a:endParaRPr lang="ru-RU" sz="1800" dirty="0">
              <a:latin typeface="Arial Narrow" pitchFamily="34" charset="0"/>
            </a:endParaRPr>
          </a:p>
        </p:txBody>
      </p:sp>
      <p:pic>
        <p:nvPicPr>
          <p:cNvPr id="24578" name="Picture 2" descr="https://stihi.ru/pics/2018/11/09/79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936" y="0"/>
            <a:ext cx="5124000" cy="49409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cantatas.ru/wp-content/uploads/2018/06/Mone-Klod-Most-Vaterloo-pasmur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99" y="0"/>
            <a:ext cx="9134301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3187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40048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Все стихотворения Бальмонта стремятся превратится в символ. Блок говорил об этом: нужно полюбить явления, кроме их идей. Так как это видение необычно, и было понятно современниками не сразу, над стихотворениями Бальмонта много глумились создавая пародии.</a:t>
            </a:r>
            <a:b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ru-RU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Стихи Бальмонта во многом выросли из стихов Фета. В них также ослаблена предикативность. Стихотворение Бальмонта «Неясная радуга» напоминает стихотворение Фета «шепот, робкое  дыхание…». В обоих этих стихотворениях одна интонация, одно настроение, и все глагольные формы заменены назывными предложениями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23554" name="Picture 2" descr="https://img2.freepng.ru/20190222/gu/kisspng-car-product-design-automotive-design-5c702614083ca2.833105091550853652033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2928934"/>
            <a:ext cx="6429388" cy="34290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42161"/>
            <a:ext cx="8463282" cy="1143000"/>
          </a:xfrm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Основными чертами импрессионизма в поэзии русских поэтов являются музыкальность стихотворения, его красочность, отсутствие законченного сюжета и глагольных форм в стихотворении, а также присутствие множества символов и намёков в стихотворении.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25602" name="Picture 2" descr="https://cdn3.vectorstock.com/i/1000x1000/07/87/book-and-pen-vector-12407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9592" y="1700808"/>
            <a:ext cx="7643834" cy="44727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21076" cy="45091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0" dirty="0" smtClean="0">
                <a:solidFill>
                  <a:schemeClr val="tx1"/>
                </a:solidFill>
                <a:effectLst/>
              </a:rPr>
              <a:t>                                                  </a:t>
            </a:r>
            <a:br>
              <a:rPr lang="ru-RU" sz="1800" b="0" dirty="0" smtClean="0">
                <a:solidFill>
                  <a:schemeClr val="tx1"/>
                </a:solidFill>
                <a:effectLst/>
              </a:rPr>
            </a:br>
            <a:r>
              <a:rPr lang="ru-RU" sz="1800" b="0" dirty="0">
                <a:solidFill>
                  <a:schemeClr val="tx1"/>
                </a:solidFill>
                <a:effectLst/>
              </a:rPr>
              <a:t/>
            </a:r>
            <a:br>
              <a:rPr lang="ru-RU" sz="1800" b="0" dirty="0">
                <a:solidFill>
                  <a:schemeClr val="tx1"/>
                </a:solidFill>
                <a:effectLst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1800" b="0" dirty="0" smtClean="0">
                <a:solidFill>
                  <a:schemeClr val="tx1"/>
                </a:solidFill>
                <a:effectLst/>
              </a:rPr>
            </a:br>
            <a:r>
              <a:rPr lang="ru-RU" sz="1800" b="0" dirty="0">
                <a:solidFill>
                  <a:schemeClr val="tx1"/>
                </a:solidFill>
                <a:effectLst/>
              </a:rPr>
              <a:t/>
            </a:r>
            <a:br>
              <a:rPr lang="ru-RU" sz="1800" b="0" dirty="0">
                <a:solidFill>
                  <a:schemeClr val="tx1"/>
                </a:solidFill>
                <a:effectLst/>
              </a:rPr>
            </a:br>
            <a:r>
              <a:rPr lang="ru-RU" sz="1800" b="0" dirty="0" smtClean="0">
                <a:solidFill>
                  <a:schemeClr val="tx1"/>
                </a:solidFill>
                <a:effectLst/>
              </a:rPr>
              <a:t>                  </a:t>
            </a:r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Импрессионизм </a:t>
            </a:r>
            <a:r>
              <a:rPr lang="ru-RU" sz="2700" dirty="0">
                <a:solidFill>
                  <a:schemeClr val="bg2">
                    <a:lumMod val="50000"/>
                  </a:schemeClr>
                </a:solidFill>
                <a:effectLst/>
              </a:rPr>
              <a:t>в </a:t>
            </a:r>
            <a:r>
              <a:rPr lang="ru-RU" sz="27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музыке</a:t>
            </a:r>
            <a:br>
              <a:rPr lang="ru-RU" sz="2700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Музыкальный </a:t>
            </a:r>
            <a:r>
              <a:rPr lang="ru-RU" sz="2000" dirty="0">
                <a:solidFill>
                  <a:schemeClr val="bg2">
                    <a:lumMod val="50000"/>
                  </a:schemeClr>
                </a:solidFill>
                <a:effectLst/>
              </a:rPr>
              <a:t>импрессионизм как одно из течений модерна сложился во Франции в конце XIX - начале XX века. Импрессионизм в музыке проявился стремлением передать настроение композитора и эмоции, которые являются для него самого и слушателей определенными символами. Если сравнивать с импрессионистической живописью, которая стремилась отобразить впечатление, то музыка в стиле импрессионизма стремилась вызвать впечатление у слушателей с помощью приобретающих значение символов, тонких психологических нюансов. С основной линией импрессионизма в живописи его роднит восторженное отношение к жизни; моменты острых конфликтов, социальных противоречий в нём обходятся.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sz="2000" dirty="0">
                <a:solidFill>
                  <a:schemeClr val="bg2">
                    <a:lumMod val="50000"/>
                  </a:schemeClr>
                </a:solidFill>
                <a:effectLst/>
              </a:rPr>
              <a:t>Основоположником импрессионизма в музыке является французский композитор Эрик Сати, опубликовавший в 1886 году «Три мелодии», а в 1887 — «Три сарабанды», несущие в себе все главные черты нового стиля. Смелые открытия Эрика Сати пятью и десятью годами позднее были подхвачены и развиты другими музыкантами, ярчайшими представителями импрессионизма, Клодом Дебюсси и Морисом Равелем.</a:t>
            </a:r>
            <a:br>
              <a:rPr lang="ru-RU" sz="2000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endParaRPr lang="ru-RU" sz="2000" dirty="0">
              <a:solidFill>
                <a:schemeClr val="bg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25602" name="Picture 2" descr="https://cdn3.vectorstock.com/i/1000x1000/07/87/book-and-pen-vector-12407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0032" y="4941167"/>
            <a:ext cx="4261044" cy="19087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2856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dirty="0" smtClean="0">
                <a:effectLst/>
              </a:rPr>
              <a:t>                    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Заключение</a:t>
            </a:r>
            <a:br>
              <a:rPr lang="ru-RU" dirty="0" smtClean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  <a:t/>
            </a:r>
            <a:b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  <a:t>В ходе написания работы мы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effectLst/>
              </a:rPr>
              <a:t>достигли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  <a:t>цели и </a:t>
            </a:r>
            <a:r>
              <a:rPr lang="ru-RU" dirty="0" smtClean="0">
                <a:solidFill>
                  <a:schemeClr val="bg2">
                    <a:lumMod val="50000"/>
                  </a:schemeClr>
                </a:solidFill>
                <a:effectLst/>
              </a:rPr>
              <a:t>смогли </a:t>
            </a:r>
            <a: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  <a:t>найти общие черты импрессионистических стихотворений и картин художников-импрессионистов.</a:t>
            </a:r>
            <a:br>
              <a:rPr lang="ru-RU" dirty="0">
                <a:solidFill>
                  <a:schemeClr val="bg2">
                    <a:lumMod val="50000"/>
                  </a:schemeClr>
                </a:solidFill>
                <a:effectLst/>
              </a:rPr>
            </a:b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35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650</TotalTime>
  <Words>424</Words>
  <Application>Microsoft Office PowerPoint</Application>
  <PresentationFormat>Экран (4:3)</PresentationFormat>
  <Paragraphs>33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Открытая</vt:lpstr>
      <vt:lpstr>ФЕДЕРАЛЬНОЕ КАЗЁННОЕ ПРОФЕССИОНАЛЬНОЕ ОБРАЗОВАТЕЛЬНОЕ УЧРЕЖДЕНИЕ «ОРЕНБУРГСКИЙ ГОСУДАРСТВЕННЫЙ ЭКОНОМИЧЕСКИЙ КОЛЛЕЖД-ИНТЕРНАТ» МИНИСТЕРСТВО ТРУДА И СОЦИАЛЬНОЙ ЗАЩИТЫ РОССИЙСКОЙ ФЕДЕРАЦИИ  </vt:lpstr>
      <vt:lpstr>ЧЕРТЫ  ИМПРЕССИОНИЗМА В ПОЭЗИИ РУССКИХ ПОЭТОВ </vt:lpstr>
      <vt:lpstr>                  Актуальность  исследовательской работы  заключается в том, что на уроках литературы изучается поэзия. Среди изучаемых поэтов встречаются импрессионисты. И звучащие на уроках стихи можно проиллюстрировать репродукциями художников – импрессионистов.  Объект исследования – стихотворения русских поэтов XIX века. Предмет исследования – отличительные черты стихотворений русских поэтов XIX века. Основная цель работы – узнать, как черты импрессионизма отразились в поэзии русских поэтов. Задачи работы: 1. Изучить литературу по данной теме. 2. Проанализировать стихи русских поэтов XIX века. 3. Подобрать иллюстрации к поэтическим строчкам. Методы исследования: 1. Изучение специальной литературы. 2. Обобщение и систематизация материала по данной теме. 3. Анализ стихотворений.   </vt:lpstr>
      <vt:lpstr>Тема  работы: «Черты импрессионизма в поэзии русских поэтов». Мы выбрали именно эту тему для исследования, потому что  считали, что импрессионизм – это течение в живописи. При знакомстве с поэзией Фета мы обратили внимание на то, что его называют поэтом-импрессионистом. Другими словами, импрессионизм – это удел не только живописи, но и поэзии. Тогда у нас возникли вопросы: как в поэзии может проявиться импрессионизм, каких поэтов, кроме Фета, тоже можно считать импрессионистами?  </vt:lpstr>
      <vt:lpstr>История возникновения импрессионизма   Импрессионизм (фр. impressionnisme, от impression — впечатление)— одно из крупнейших течений в искусстве последней трети XIX— начала XX веков, зародившееся во Франции и затем распространившееся по всему миру. Представители импрессионизма стремились разрабатывать методы и приёмы, которые позволяли наиболее естественно и живо запечатлеть реальный мир в его подвижности и изменчивости, передать свои мимолётные впечатления. Обычно под термином «импрессионизм» подразумевается направление в живописи (но это, прежде всего, группа методов), хотя его идеи также нашли своё воплощение в литературе и музыке, где импрессионизм также выступал в определённом наборе методов и приёмов создания литературных и музыкальных произведений, в которых авторы стремились передать жизнь в чувственной, непосредственной форме, как отражение своих впечатлений. </vt:lpstr>
      <vt:lpstr>Термин «импрессионизм» возник с лёгкой руки критика журнала «Le Charivari» Луи Леруа, который озаглавил свой фельетон о Салоне Отверженных «Выставка импрессионистов», взяв за основу название картины Клода Моне «Впечатление. Восходящее солнце» (фр. Impression, soleil levant). Изначально этот термин носил несколько пренебрежительный характер, указывая на соответствующее отношение к художникам, писавшим в новой «небрежной» манере. </vt:lpstr>
      <vt:lpstr>Презентация PowerPoint</vt:lpstr>
      <vt:lpstr>Черты импрессионизма особенно ярко проявились в стихотворениях поэтов.   Афанасий Афанасьевич Фет- русский  поэт, чей творческий путь длился более  полувека. Он был одним из родоначальников русского импрессионизма . Фет вырабатывает совершенно новые для поэзии приёмы, импрессионистического стиля. При жизни Фета его поэзия не была понятна его современникам. Только  двадцатое столетье  по- настоящему открыло Фета, его удивительную поэзию. Как импрессионист Фет уделял большое значение работе над сериями. Его серии- это циклы стихов, посвящённые временам года: «Весна», «Лето», «Осень», «Зима».</vt:lpstr>
      <vt:lpstr>Одним из красочных стихотворений Фета является стихотворение «Шёпот , робкое дыхание…»</vt:lpstr>
      <vt:lpstr>Ещё одним свойством проявления импрессионизма в лирике Фета является музыкальность его стихотворений. Многие композиторы почувствовали музыкальность стихов Фета, и некоторые из них положили на музыку. Среди них такие романсы как «На заре ты её не буди», «Сад весь в цвету», «Не отходи от меня» и другие произведения.</vt:lpstr>
      <vt:lpstr>Фёдор Иванович Тютчев- великий поэт- философ и поэт- импрессионист. Долгое время стихи Тютчева читались и находили отзыв только в тесном  кружке знатоков. Его поэтическое творчество во многом сходна с фетовской. Основными темами творчества Тютчева и Фета являются природа, любовь. Философские размышления о тайнах бытия. В мировой поэзии никто не превзошёл Тютчева в абсолютности слияния природного явления и душевного состояния.</vt:lpstr>
      <vt:lpstr>Тютчевские «пейзажи в стихах» неотделимы от человека, его душевного состояния, чувства, настроения:</vt:lpstr>
      <vt:lpstr>Среди «положенных на музыку» поэтов с Тютчевым может конкурировать разве что А.С.Пушкин. Его стихи необыкновенно насыщенны образами, рождёнными  звуковыми впечатлениями, вызванными слуховыми эффектами.  Как это ни парадоксально, современники Тютчева плохо слышали поэзию Тютчева , но и содержащуюся в ней музыку. При жизни Тютчева ни один известный композитор не переложил на музыку ни одного его стихотворения. Первыми выдающимися произведениями вокальной лирики стали романсы Чайковского «как над горячей золой» и дуэт «Слёзы людские» Рахманинова. Брюсов открыто называл Тютчева импрессионистом, поэтом определяющим предметы по впечатлению, которое они на него оказывают в данный миг. </vt:lpstr>
      <vt:lpstr>Константин Дмитриевич Бальмонт- русский поэт –символист, наиболее яркий представитель импрессионизма в русской поэзии. Названия стихов Бальмонта несут в себе нарочитую акварельную размытость красок: «Лунный свет», «Мы шли в золотистом тумане», «В дымке нежно-золотой». Мир стихов Бальмонта, как на полотнах художников этого стиля, размыт.</vt:lpstr>
      <vt:lpstr>    С лодки скользнуло весло. Ласково млеет прохлада. «Милый! Мой милый!» — Светло, Сладко от беглого взгляда. Лебедь уплыл в полумглу, Вдаль, под Луною белея. Ластятся волны к веслу, Ластится к влаге лилея. Слухом невольно ловлю Лепет зеркального лона. «Милый! Мой милый! Люблю!» — Полночь глядит с небосклона.  Картина французского  живописца Клода Моне «Мост Ватерлоо»  является потрясающей  иллюстрацией к этому  стихотворению .   </vt:lpstr>
      <vt:lpstr>Презентация PowerPoint</vt:lpstr>
      <vt:lpstr>Все стихотворения Бальмонта стремятся превратится в символ. Блок говорил об этом: нужно полюбить явления, кроме их идей. Так как это видение необычно, и было понятно современниками не сразу, над стихотворениями Бальмонта много глумились создавая пародии. Стихи Бальмонта во многом выросли из стихов Фета. В них также ослаблена предикативность. Стихотворение Бальмонта «Неясная радуга» напоминает стихотворение Фета «шепот, робкое  дыхание…». В обоих этих стихотворениях одна интонация, одно настроение, и все глагольные формы заменены назывными предложениями</vt:lpstr>
      <vt:lpstr>Основными чертами импрессионизма в поэзии русских поэтов являются музыкальность стихотворения, его красочность, отсутствие законченного сюжета и глагольных форм в стихотворении, а также присутствие множества символов и намёков в стихотворении.</vt:lpstr>
      <vt:lpstr>                                                                        Импрессионизм в музыке Музыкальный импрессионизм как одно из течений модерна сложился во Франции в конце XIX - начале XX века. Импрессионизм в музыке проявился стремлением передать настроение композитора и эмоции, которые являются для него самого и слушателей определенными символами. Если сравнивать с импрессионистической живописью, которая стремилась отобразить впечатление, то музыка в стиле импрессионизма стремилась вызвать впечатление у слушателей с помощью приобретающих значение символов, тонких психологических нюансов. С основной линией импрессионизма в живописи его роднит восторженное отношение к жизни; моменты острых конфликтов, социальных противоречий в нём обходятся. Основоположником импрессионизма в музыке является французский композитор Эрик Сати, опубликовавший в 1886 году «Три мелодии», а в 1887 — «Три сарабанды», несущие в себе все главные черты нового стиля. Смелые открытия Эрика Сати пятью и десятью годами позднее были подхвачены и развиты другими музыкантами, ярчайшими представителями импрессионизма, Клодом Дебюсси и Морисом Равелем. </vt:lpstr>
      <vt:lpstr>                             Заключение  В ходе написания работы мы достигли цели и смогли найти общие черты импрессионистических стихотворений и картин художников-импрессионистов.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средства пожаротушения.</dc:title>
  <dc:creator>Админ</dc:creator>
  <cp:lastModifiedBy>User</cp:lastModifiedBy>
  <cp:revision>87</cp:revision>
  <dcterms:created xsi:type="dcterms:W3CDTF">2020-10-05T09:26:43Z</dcterms:created>
  <dcterms:modified xsi:type="dcterms:W3CDTF">2024-01-23T07:04:19Z</dcterms:modified>
</cp:coreProperties>
</file>