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7" r:id="rId31"/>
    <p:sldId id="285" r:id="rId32"/>
    <p:sldId id="284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696" y="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308FD2-8CC1-4BC3-A52C-4607FF741DBB}" type="datetimeFigureOut">
              <a:rPr lang="ru-RU" smtClean="0"/>
              <a:pPr/>
              <a:t>09.04.2017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588EB0B-D985-4F9E-A774-12996E7F6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0"/>
            <a:ext cx="8640960" cy="357166"/>
          </a:xfrm>
        </p:spPr>
        <p:txBody>
          <a:bodyPr>
            <a:normAutofit fontScale="25000" lnSpcReduction="20000"/>
          </a:bodyPr>
          <a:lstStyle/>
          <a:p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11200" dirty="0">
                <a:latin typeface="Times New Roman" pitchFamily="18" charset="0"/>
                <a:cs typeface="Times New Roman" pitchFamily="18" charset="0"/>
              </a:rPr>
              <a:t>урока: «Элементы причесок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(элемент </a:t>
            </a:r>
            <a:r>
              <a:rPr lang="ru-RU" sz="11200" dirty="0">
                <a:latin typeface="Times New Roman" pitchFamily="18" charset="0"/>
                <a:cs typeface="Times New Roman" pitchFamily="18" charset="0"/>
              </a:rPr>
              <a:t>прически 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жгутик)</a:t>
            </a:r>
          </a:p>
          <a:p>
            <a:r>
              <a:rPr lang="ru-RU" sz="11200" i="1" u="sng" dirty="0">
                <a:latin typeface="Times New Roman" pitchFamily="18" charset="0"/>
                <a:cs typeface="Times New Roman" pitchFamily="18" charset="0"/>
              </a:rPr>
              <a:t>Цель урока: </a:t>
            </a:r>
            <a:r>
              <a:rPr lang="ru-RU" sz="11200" i="1" dirty="0">
                <a:latin typeface="Times New Roman" pitchFamily="18" charset="0"/>
                <a:cs typeface="Times New Roman" pitchFamily="18" charset="0"/>
              </a:rPr>
              <a:t>Закрепление полученных знаний и умений при изучении темы «Элементы  причесок»  (Элемент прически жгутик). Формирование первоначальных навыков и умений при выполнении элемента прически жгутик. </a:t>
            </a:r>
            <a:endParaRPr lang="ru-RU" sz="112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200" i="1" u="sng" dirty="0" smtClean="0">
                <a:latin typeface="Times New Roman" pitchFamily="18" charset="0"/>
                <a:cs typeface="Times New Roman" pitchFamily="18" charset="0"/>
              </a:rPr>
              <a:t>Задачи урока</a:t>
            </a:r>
            <a:r>
              <a:rPr lang="ru-RU" sz="11200" i="1" u="sng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11200" i="1" dirty="0" smtClean="0">
                <a:latin typeface="Times New Roman" pitchFamily="18" charset="0"/>
                <a:cs typeface="Times New Roman" pitchFamily="18" charset="0"/>
              </a:rPr>
              <a:t>-Закрепить </a:t>
            </a:r>
            <a:r>
              <a:rPr lang="ru-RU" sz="11200" i="1" dirty="0">
                <a:latin typeface="Times New Roman" pitchFamily="18" charset="0"/>
                <a:cs typeface="Times New Roman" pitchFamily="18" charset="0"/>
              </a:rPr>
              <a:t>полученные знания и умения при изучении темы «Элементы причесок.  (Элемент прически жгутик);</a:t>
            </a:r>
          </a:p>
          <a:p>
            <a:r>
              <a:rPr lang="ru-RU" sz="11200" i="1" dirty="0" smtClean="0">
                <a:latin typeface="Times New Roman" pitchFamily="18" charset="0"/>
                <a:cs typeface="Times New Roman" pitchFamily="18" charset="0"/>
              </a:rPr>
              <a:t>-Освоить </a:t>
            </a:r>
            <a:r>
              <a:rPr lang="ru-RU" sz="11200" i="1" dirty="0">
                <a:latin typeface="Times New Roman" pitchFamily="18" charset="0"/>
                <a:cs typeface="Times New Roman" pitchFamily="18" charset="0"/>
              </a:rPr>
              <a:t>техники выполнения элемента  прически жгутик.</a:t>
            </a:r>
          </a:p>
          <a:p>
            <a:endParaRPr lang="ru-RU" sz="1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800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3" y="188641"/>
            <a:ext cx="8750205" cy="45719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Лабораторно -практическое занятие № 1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642919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Вы ослепительно прекрасны!</a:t>
            </a:r>
          </a:p>
          <a:p>
            <a:pPr algn="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Я в этом деле знаю толк.</a:t>
            </a:r>
          </a:p>
          <a:p>
            <a:pPr algn="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Прическа ваша безупречна!</a:t>
            </a:r>
          </a:p>
          <a:p>
            <a:pPr algn="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А, Ваши волосы – как шёлк!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34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188640"/>
            <a:ext cx="9144000" cy="4736817"/>
          </a:xfrm>
        </p:spPr>
        <p:txBody>
          <a:bodyPr/>
          <a:lstStyle/>
          <a:p>
            <a:pPr marL="182880" indent="0">
              <a:buNone/>
            </a:pPr>
            <a:r>
              <a:rPr lang="ru-RU" sz="4000" i="1" u="sng" dirty="0" smtClean="0">
                <a:latin typeface="Times New Roman" pitchFamily="18" charset="0"/>
                <a:cs typeface="Times New Roman" pitchFamily="18" charset="0"/>
              </a:rPr>
              <a:t>Прическа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олосы уложенные в определенную форму и завитые разными способами. </a:t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>
                <a:latin typeface="Times New Roman" pitchFamily="18" charset="0"/>
                <a:cs typeface="Times New Roman" pitchFamily="18" charset="0"/>
              </a:rPr>
            </a:b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2391774"/>
            <a:ext cx="5713503" cy="420557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9514498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064896" cy="2880320"/>
          </a:xfrm>
        </p:spPr>
        <p:txBody>
          <a:bodyPr/>
          <a:lstStyle/>
          <a:p>
            <a:pPr algn="l"/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форму головы, форму лица, структуру волос, длину волос, аксессуары для волос, моду, стайлинговые средства ,назначение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прически</a:t>
            </a:r>
            <a:endParaRPr lang="ru-RU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80928"/>
            <a:ext cx="3024336" cy="40344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08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568952" cy="2160240"/>
          </a:xfrm>
        </p:spPr>
        <p:txBody>
          <a:bodyPr/>
          <a:lstStyle/>
          <a:p>
            <a:pPr algn="l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Волна- это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прически, где волосы имеют плавный изгиб, ограничивающий с двух сторон линиями, называемыми кронами.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154183"/>
            <a:ext cx="457200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4061968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136903" cy="1584176"/>
          </a:xfrm>
        </p:spPr>
        <p:txBody>
          <a:bodyPr/>
          <a:lstStyle/>
          <a:p>
            <a:pPr marL="0" indent="0" algn="l">
              <a:buNone/>
            </a:pP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Поперечные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- перпендикулярно воображаемому 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пробору</a:t>
            </a:r>
            <a:endParaRPr lang="ru-RU" sz="4400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4"/>
            <a:ext cx="4608512" cy="35465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5162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95686"/>
            <a:ext cx="9144000" cy="2016224"/>
          </a:xfrm>
        </p:spPr>
        <p:txBody>
          <a:bodyPr/>
          <a:lstStyle/>
          <a:p>
            <a:pPr marL="0" indent="0">
              <a:buNone/>
            </a:pP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Обратные </a:t>
            </a:r>
            <a:r>
              <a:rPr lang="ru-RU" sz="4800" i="1" dirty="0">
                <a:latin typeface="Times New Roman" pitchFamily="18" charset="0"/>
                <a:cs typeface="Times New Roman" pitchFamily="18" charset="0"/>
              </a:rPr>
              <a:t>–развернуты от </a:t>
            </a: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лица</a:t>
            </a:r>
            <a:endParaRPr lang="ru-RU" sz="4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80928"/>
            <a:ext cx="2798278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510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424935" cy="2232248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/>
              <a:t>	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Косые- располагаются под углом 45° к прямому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пробору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46686"/>
            <a:ext cx="2808312" cy="382566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0163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8892479" cy="2232248"/>
          </a:xfrm>
        </p:spPr>
        <p:txBody>
          <a:bodyPr/>
          <a:lstStyle/>
          <a:p>
            <a:pPr marL="0" indent="0">
              <a:buNone/>
            </a:pP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Выступающие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- выступают за краевую линию роста 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волос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52936"/>
            <a:ext cx="2736304" cy="3817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832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892480" cy="1594436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Прямые-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располагаются параллельно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пробору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2071678"/>
            <a:ext cx="3043420" cy="44878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987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270922" cy="1441132"/>
          </a:xfrm>
        </p:spPr>
        <p:txBody>
          <a:bodyPr/>
          <a:lstStyle/>
          <a:p>
            <a:pPr marL="0" indent="0">
              <a:buNone/>
            </a:pP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Ширина узких волн 2...3 см, широких волн — 5...6 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см 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198" y="2133828"/>
            <a:ext cx="3129136" cy="4693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31" y="2492896"/>
            <a:ext cx="5301767" cy="32637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87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9144000" cy="321471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u="sn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u="sng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i="1" u="sng" dirty="0" smtClean="0">
                <a:latin typeface="Times New Roman" pitchFamily="18" charset="0"/>
                <a:cs typeface="Times New Roman" pitchFamily="18" charset="0"/>
              </a:rPr>
              <a:t>Крон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линия наивысшей части волны, представляющая собой резкий изгиб волос, где они меняют свое направление на обратное, и отделяющая одну волну от другой.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84984"/>
            <a:ext cx="2952328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14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96944" cy="2232248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i="1" dirty="0" smtClean="0"/>
              <a:t>                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Пробор</a:t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линия разделяющая волосяной покров головы на две равные</a:t>
            </a:r>
            <a:br>
              <a:rPr lang="ru-RU" sz="4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или неравные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части</a:t>
            </a:r>
            <a:endParaRPr lang="ru-RU" i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0585"/>
            <a:ext cx="3937620" cy="39376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0585"/>
            <a:ext cx="3374742" cy="40483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598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892479" cy="475252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i="1" u="sng" dirty="0" smtClean="0">
                <a:latin typeface="Times New Roman" pitchFamily="18" charset="0"/>
                <a:cs typeface="Times New Roman" pitchFamily="18" charset="0"/>
              </a:rPr>
              <a:t>Прямой пробор</a:t>
            </a:r>
            <a:br>
              <a:rPr lang="ru-RU" sz="3600" i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разделяет волосяной покров теменной зоны головы на две равные части. Он проходит по линии носа и лобного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выступа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52937"/>
            <a:ext cx="2492499" cy="39907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534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2656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 smtClean="0">
                <a:latin typeface="Times New Roman" pitchFamily="18" charset="0"/>
                <a:cs typeface="Times New Roman" pitchFamily="18" charset="0"/>
              </a:rPr>
              <a:t>Полупробор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Характеризуется 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укороченной линией. Может проходить с любой стороны. Может быть: прямым так и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косым</a:t>
            </a:r>
            <a:r>
              <a:rPr lang="ru-RU" sz="3600" b="1" i="1" dirty="0" smtClean="0"/>
              <a:t> </a:t>
            </a:r>
            <a:endParaRPr lang="ru-RU" sz="3600" b="1" i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627601"/>
            <a:ext cx="2812467" cy="4218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17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892480" cy="208823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	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i="1" u="sng" dirty="0" smtClean="0">
                <a:latin typeface="Times New Roman" pitchFamily="18" charset="0"/>
                <a:cs typeface="Times New Roman" pitchFamily="18" charset="0"/>
              </a:rPr>
              <a:t>Зигзагообразный пробор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делит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волосяной прокров головы на неравные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части 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40187"/>
            <a:ext cx="3168352" cy="379262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708920"/>
            <a:ext cx="2376264" cy="35206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91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08912" cy="2016224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i="1" u="sng" dirty="0">
                <a:latin typeface="Times New Roman" pitchFamily="18" charset="0"/>
                <a:cs typeface="Times New Roman" pitchFamily="18" charset="0"/>
              </a:rPr>
              <a:t>Вертикальный пробор </a:t>
            </a:r>
            <a:r>
              <a:rPr lang="ru-RU" sz="4000" i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направлен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перпендикулярно линии пола проходят от середины лба через середину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затылка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46407"/>
            <a:ext cx="4478789" cy="3088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726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496944" cy="1872208"/>
          </a:xfrm>
        </p:spPr>
        <p:txBody>
          <a:bodyPr/>
          <a:lstStyle/>
          <a:p>
            <a:pPr marL="0" indent="0" algn="l">
              <a:buNone/>
            </a:pPr>
            <a:r>
              <a:rPr lang="ru-RU" sz="4000" i="1" u="sng" dirty="0" smtClean="0">
                <a:latin typeface="Times New Roman" pitchFamily="18" charset="0"/>
                <a:cs typeface="Times New Roman" pitchFamily="18" charset="0"/>
              </a:rPr>
              <a:t>Горизонтальный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u="sng" dirty="0">
                <a:latin typeface="Times New Roman" pitchFamily="18" charset="0"/>
                <a:cs typeface="Times New Roman" pitchFamily="18" charset="0"/>
              </a:rPr>
              <a:t>пробор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располагаются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параллельно полу, они дают горизонтальную линию формы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265" y="2708920"/>
            <a:ext cx="4004959" cy="3744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34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208912" cy="1728192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i="1" u="sng" dirty="0" smtClean="0">
                <a:latin typeface="Times New Roman" pitchFamily="18" charset="0"/>
                <a:cs typeface="Times New Roman" pitchFamily="18" charset="0"/>
              </a:rPr>
              <a:t>Косой </a:t>
            </a:r>
            <a:r>
              <a:rPr lang="ru-RU" sz="4400" i="1" u="sng" dirty="0">
                <a:latin typeface="Times New Roman" pitchFamily="18" charset="0"/>
                <a:cs typeface="Times New Roman" pitchFamily="18" charset="0"/>
              </a:rPr>
              <a:t>пробор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выделяют по отношению к прямому пробору под углом 45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°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70541"/>
            <a:ext cx="3384376" cy="331360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37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96944" cy="2020784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i="1" u="sng" dirty="0" smtClean="0">
                <a:latin typeface="Times New Roman" pitchFamily="18" charset="0"/>
                <a:cs typeface="Times New Roman" pitchFamily="18" charset="0"/>
              </a:rPr>
              <a:t>Радиальный </a:t>
            </a:r>
            <a:r>
              <a:rPr lang="ru-RU" sz="4000" i="1" u="sng" dirty="0">
                <a:latin typeface="Times New Roman" pitchFamily="18" charset="0"/>
                <a:cs typeface="Times New Roman" pitchFamily="18" charset="0"/>
              </a:rPr>
              <a:t>пробор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позволяет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разделить волосяной покров головы на радиальные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пряди</a:t>
            </a:r>
            <a:endParaRPr lang="ru-RU" i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429000"/>
            <a:ext cx="5926654" cy="31255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13922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424936" cy="2094502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i="1" u="sng" dirty="0" smtClean="0">
                <a:latin typeface="Times New Roman" pitchFamily="18" charset="0"/>
                <a:cs typeface="Times New Roman" pitchFamily="18" charset="0"/>
              </a:rPr>
              <a:t>Боковой пробор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отделяет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теменную зону от височно – 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боковых</a:t>
            </a:r>
            <a:r>
              <a:rPr lang="ru-RU" i="1" dirty="0" smtClean="0"/>
              <a:t> </a:t>
            </a:r>
            <a:endParaRPr lang="ru-RU" i="1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33405"/>
            <a:ext cx="3528392" cy="3851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41446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715436" cy="3214710"/>
          </a:xfrm>
        </p:spPr>
        <p:txBody>
          <a:bodyPr/>
          <a:lstStyle/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Букли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это  плотно взбитые пряди волос уложенные в прическу, концы которых закрепляются в основании следующей букли.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По размеру бывают мелкие и крупные, зависит от назначения прически и формы головы 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b="0" dirty="0"/>
          </a:p>
        </p:txBody>
      </p:sp>
      <p:pic>
        <p:nvPicPr>
          <p:cNvPr id="4" name="Рисунок 3" descr="http://cs11008.vk.me/u49647471/-12/x_d4e03b8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2857496"/>
            <a:ext cx="2500330" cy="38576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ttp://vip-kot.ru/upload/video/thumbs/small/img.php?aHR0cHM6Ly9pLnl0aW1nLmNvbS92aS81R3JfeUQ3Y3h3Yy9ocWRlZmF1bHQuanB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2857496"/>
            <a:ext cx="2857520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7884023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17581" y="285728"/>
            <a:ext cx="7175351" cy="4639729"/>
          </a:xfrm>
        </p:spPr>
        <p:txBody>
          <a:bodyPr/>
          <a:lstStyle/>
          <a:p>
            <a:pPr algn="ctr"/>
            <a:r>
              <a:rPr lang="ru-RU" sz="3600" i="1" dirty="0" smtClean="0"/>
              <a:t>Валик</a:t>
            </a:r>
            <a:r>
              <a:rPr lang="en-US" sz="3600" i="1" dirty="0" smtClean="0"/>
              <a:t/>
            </a:r>
            <a:br>
              <a:rPr lang="en-US" sz="3600" i="1" dirty="0" smtClean="0"/>
            </a:br>
            <a:r>
              <a:rPr lang="ru-RU" sz="3600" i="1" dirty="0" smtClean="0"/>
              <a:t> это часть волос, уложенная по краевой линии роста волос</a:t>
            </a:r>
            <a:br>
              <a:rPr lang="ru-RU" sz="3600" i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http://www.hair-mania.ru/published/publicdata/HAIRMANIAMAGAZIN/attachments/SC/products_pictures/9vw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238" y="3238132"/>
            <a:ext cx="2328068" cy="15678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http://kosmetika.pp.ua/files/products/3129_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2714620"/>
            <a:ext cx="1449246" cy="2092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http://cstor.nn2.ru/userfiles/data/ufiles/1/14/44/6144445.63_rub._VALIK_dlj_volos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2714620"/>
            <a:ext cx="1571636" cy="1885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Виды валика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143512"/>
            <a:ext cx="2643206" cy="12400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Валик-хеагами и софиста-твиста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4643446"/>
            <a:ext cx="2500330" cy="19056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804248" y="5589240"/>
            <a:ext cx="2339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хеагами</a:t>
            </a:r>
            <a:r>
              <a:rPr lang="ru-RU" i="1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214290"/>
            <a:ext cx="8572560" cy="328614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Локон</a:t>
            </a:r>
            <a:endParaRPr lang="en-US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это прядь завитая в трубочку. 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По расположению на голове различают локоны: вертикальные, горизонтальные, косые.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По принципу накрутки локоны бывают накручены вверх, вниз, восьмеркой, спирально</a:t>
            </a:r>
            <a:r>
              <a:rPr lang="ru-RU" sz="3000" b="1" i="1" dirty="0" smtClean="0"/>
              <a:t>.</a:t>
            </a:r>
            <a:endParaRPr lang="ru-RU" sz="3000" b="1" dirty="0" smtClean="0"/>
          </a:p>
          <a:p>
            <a:endParaRPr lang="ru-RU" dirty="0"/>
          </a:p>
        </p:txBody>
      </p:sp>
      <p:pic>
        <p:nvPicPr>
          <p:cNvPr id="4" name="Рисунок 3" descr="http://uplady.ru/wp-content/uploads/2015/10/vidy-lokonov-v-zavisimosti-ot-diametra-shhipco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46" y="3357562"/>
            <a:ext cx="5286412" cy="30718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59991" y="648231"/>
            <a:ext cx="8640960" cy="3474720"/>
          </a:xfrm>
        </p:spPr>
        <p:txBody>
          <a:bodyPr/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При помощи электрощипцов бигуди и коклюшек</a:t>
            </a:r>
            <a:r>
              <a:rPr lang="en-US" sz="4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746" y="1700808"/>
            <a:ext cx="264636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33099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08882"/>
            <a:ext cx="3455987" cy="362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43000" y="285728"/>
            <a:ext cx="6400800" cy="39205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Косы, жгуты, различного видаплетения. Могут быть: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пышными и воздушными или гладкими и тугими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оса как жгут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2500306"/>
            <a:ext cx="2354213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коса из жгутов схем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68" y="2285992"/>
            <a:ext cx="2357454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Жгутики из волос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1714488"/>
            <a:ext cx="185738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14884"/>
            <a:ext cx="2357454" cy="1956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42844" y="214290"/>
            <a:ext cx="9001156" cy="1285884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Задание №1 (для закрепления)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Обозначьте элементы причёски, используя слова для справок.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14422"/>
            <a:ext cx="6643734" cy="44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144000" cy="864096"/>
          </a:xfrm>
        </p:spPr>
        <p:txBody>
          <a:bodyPr>
            <a:noAutofit/>
          </a:bodyPr>
          <a:lstStyle/>
          <a:p>
            <a:pPr algn="ctr"/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инструменты, приспособления используемые при выполнении элементов прически 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84322"/>
            <a:ext cx="3240130" cy="4109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92" y="2934236"/>
            <a:ext cx="4762500" cy="132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70" y="4194545"/>
            <a:ext cx="1993585" cy="1706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965" y="4195121"/>
            <a:ext cx="1968927" cy="131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4850163"/>
            <a:ext cx="308610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461014"/>
            <a:ext cx="2328443" cy="1184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47661" y="5505205"/>
            <a:ext cx="1470815" cy="1299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4144340"/>
            <a:ext cx="9144000" cy="2713660"/>
          </a:xfrm>
        </p:spPr>
        <p:txBody>
          <a:bodyPr/>
          <a:lstStyle/>
          <a:p>
            <a:pPr marL="0" indent="0" algn="l"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            НЕВИДИМКИ 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ШПИЛЬКИ</a:t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ЗАКОЛКИ                                       РЕЗИНОЧКИ ДЛЯ ВОЛОС</a:t>
            </a:r>
            <a:r>
              <a:rPr lang="ru-RU" i="1" dirty="0" smtClean="0"/>
              <a:t> </a:t>
            </a:r>
            <a:endParaRPr lang="ru-RU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66583" y="1438457"/>
            <a:ext cx="48965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РАСЧЕСКА С РУЧКОЙ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964339" y="3244334"/>
            <a:ext cx="27841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РАСЧЕСКА ХВОСТИК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0" y="1556792"/>
            <a:ext cx="9144000" cy="5040560"/>
          </a:xfrm>
        </p:spPr>
        <p:txBody>
          <a:bodyPr>
            <a:normAutofit/>
          </a:bodyPr>
          <a:lstStyle/>
          <a:p>
            <a:pPr marL="45720" lvl="0" indent="0">
              <a:buNone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лак для волос </a:t>
            </a:r>
          </a:p>
          <a:p>
            <a:pPr lvl="0"/>
            <a:endParaRPr lang="ru-RU" i="1" dirty="0"/>
          </a:p>
          <a:p>
            <a:pPr lvl="0"/>
            <a:endParaRPr lang="ru-RU" i="1" dirty="0" smtClean="0"/>
          </a:p>
          <a:p>
            <a:pPr lvl="0"/>
            <a:endParaRPr lang="ru-RU" i="1" dirty="0" smtClean="0"/>
          </a:p>
          <a:p>
            <a:pPr lvl="0"/>
            <a:endParaRPr lang="ru-RU" i="1" dirty="0"/>
          </a:p>
          <a:p>
            <a:pPr lvl="0"/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Гель</a:t>
            </a:r>
            <a:r>
              <a:rPr lang="ru-RU" sz="5100" i="1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</a:p>
          <a:p>
            <a:pPr lvl="0"/>
            <a:r>
              <a:rPr lang="ru-RU" sz="2800" i="1" dirty="0"/>
              <a:t> </a:t>
            </a:r>
            <a:r>
              <a:rPr lang="ru-RU" sz="2800" i="1" dirty="0" smtClean="0"/>
              <a:t>                                                                  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Воск</a:t>
            </a:r>
          </a:p>
          <a:p>
            <a:pPr marL="45720" lvl="0" indent="0">
              <a:buNone/>
            </a:pPr>
            <a:r>
              <a:rPr lang="ru-RU" sz="3900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спрей-блеск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23528" y="476673"/>
            <a:ext cx="8568951" cy="720079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Стайлинговые средства используемые при выполнении элементов прически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011" y="1454028"/>
            <a:ext cx="2448272" cy="295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90506"/>
            <a:ext cx="2432443" cy="2421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645" y="4320914"/>
            <a:ext cx="1666502" cy="252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90506"/>
            <a:ext cx="1152128" cy="2646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0"/>
            <a:ext cx="8786874" cy="635795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Задание №2 выбрать один вариант ответа или вставить пропущенные слова  </a:t>
            </a:r>
          </a:p>
          <a:p>
            <a:pPr algn="ctr">
              <a:buNone/>
            </a:pP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Тестовое – задание</a:t>
            </a:r>
          </a:p>
          <a:p>
            <a:pPr algn="ctr">
              <a:buNone/>
            </a:pP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1вариант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Волосы уложенные в определенную форму и завитые разными способами?   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А) укладка б) прическа в) завивка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2) Это прядь завитая в трубочку?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А) локон  б) волна  в) валик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3)Какая расческа предназначена для расчесывания волос? 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А) расческа хвостик  б) расческа с обычной ручкой  б) расческа вилочка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4) По расположению на голове различают локоны?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5) Какое стайлинговое средство обеспечивает максимальную фиксацию? 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                          А) лак  б) воск  в) пенка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6) Какие инструменты используются для выполнения прически локон?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А) электрощипцы   б) шпильки  в) расчески страйпер 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7) Это  плотно взбитые пряди волос уложенные в прическу, концы которых закрепляются в основании следующей _________.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8) Какой пробор выделяют по отношению к прямому пробору под углом 45°.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А) прямой  Б) косой В) радиальный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9) Какие волны располагаются параллельно пробору?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А) обратные  Б) прямые  В) выступающие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10) От ширины и глубины волны зависит _________  прически, чем _________ волна, тем дольше держится прическа.</a:t>
            </a:r>
          </a:p>
          <a:p>
            <a:pPr>
              <a:buNone/>
            </a:pPr>
            <a:r>
              <a:rPr lang="ru-RU" sz="49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4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001156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Задание №2 выбрать один вариант ответа или вставить пропущенные слова</a:t>
            </a:r>
          </a:p>
          <a:p>
            <a:pPr algn="ctr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Тестовое – задание</a:t>
            </a:r>
          </a:p>
          <a:p>
            <a:pPr algn="ctr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2вариант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1)Это часть волос, уложенная по краевой линии роста волос?</a:t>
            </a:r>
          </a:p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А)валик   Б) крон  В)волна 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2) По принципу накрутки локоны бывают накручены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______,_____,_______,_________.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3)Какой пробор располагаются параллельно полу, и дает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____________________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линию формы?</a:t>
            </a: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4) Это - часть прически, где волосы имеют плавный изгиб, ограничивающий с двух сторон линиями, называемыми кронами.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А)букли   Б) волна В) пробор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5)Какое стайлинговое средство используется  для создания гладких причесок и эффекта мокрых волос?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А) гель  Б) воск В) крем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6) Это заколка, состоящая из двух пластинок, соединенных между собой с одной стороны?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А) валик  Б) шпильки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В) хеагами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7) Какая расческа используется для четкого разделения проборов?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А) расческа хвостик  Б) расческа комбинированная  В) расческа с однородным расположением зубьев 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8) Это линия наивысшей части волны, представляющая собой резкий изгиб волос, где они меняют свое направление на обратное, и отделяющая одну волну от другой.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А) крон    Б)волна   В)валик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9) Какой пробор разделяет волосяной покров теменной зоны головы на две равные части?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А) прямой  Б) вертикальный  В) полупробор </a:t>
            </a: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10) Какова ширина узких волн …..см, широких волн…..см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0"/>
            <a:ext cx="7929618" cy="62068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Задание №2 выбрать один вариант ответа или вставить пропущенные слова  </a:t>
            </a:r>
          </a:p>
          <a:p>
            <a:pPr algn="ctr"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Тестовое – задание</a:t>
            </a:r>
          </a:p>
          <a:p>
            <a:pPr algn="ctr">
              <a:buNone/>
            </a:pPr>
            <a:r>
              <a:rPr lang="ru-RU" sz="8000" b="1" i="1" u="sng" dirty="0" smtClean="0">
                <a:latin typeface="Times New Roman" pitchFamily="18" charset="0"/>
                <a:cs typeface="Times New Roman" pitchFamily="18" charset="0"/>
              </a:rPr>
              <a:t>1вариант эталон ответов </a:t>
            </a:r>
            <a:endParaRPr lang="ru-RU" sz="8000" b="1" i="1" u="sng" dirty="0" smtClean="0"/>
          </a:p>
          <a:p>
            <a:pPr lvl="0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1) Волосы уложенные в определенную форму и завитые разными способами?   </a:t>
            </a:r>
          </a:p>
          <a:p>
            <a:pPr algn="ctr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А) укладка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б) прическа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в) завивка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2) Это прядь завитая в трубочку?</a:t>
            </a:r>
          </a:p>
          <a:p>
            <a:pPr algn="ctr">
              <a:buNone/>
            </a:pP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 А) локон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волна  в) валик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3)Какая расческа предназначена для расчесывания волос? </a:t>
            </a:r>
          </a:p>
          <a:p>
            <a:pPr algn="ctr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А) расческа хвостик 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б) расческа с обычной ручкой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расческа вилочка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4) По расположению на голове различают локоны? </a:t>
            </a:r>
          </a:p>
          <a:p>
            <a:pPr algn="ctr">
              <a:buNone/>
            </a:pP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Вертикальные, горизонтальные, косые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5) Какое стайлинговое средство обеспечивает максимальную фиксацию? </a:t>
            </a:r>
          </a:p>
          <a:p>
            <a:pPr algn="ctr">
              <a:buNone/>
            </a:pP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     А) лак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воск  в) пенка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6) Какие инструменты используются для выполнения прически локон?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А) электрощипцы 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шпильки  в) расчески страйпер 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7) Это  плотно взбитые пряди волос уложенные в прическу, концы которых закрепляются в основании следующей 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букли.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8) Какой пробор выделяют по отношению к прямому пробору под углом 45°.</a:t>
            </a:r>
          </a:p>
          <a:p>
            <a:pPr algn="ctr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      А) прямой 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Б) косой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В) радиальный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9) Какие волны располагаются параллельно пробору?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А) обратные 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Б) прямые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В) выступающие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10) От ширины и глубины волны зависит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прочность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прически, чем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глубж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е волна, тем дольше держится прическа.</a:t>
            </a:r>
          </a:p>
          <a:p>
            <a:pPr>
              <a:buNone/>
            </a:pPr>
            <a:r>
              <a:rPr lang="ru-RU" sz="4300" b="1" dirty="0" smtClean="0"/>
              <a:t> </a:t>
            </a:r>
            <a:endParaRPr lang="ru-RU" sz="4300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42844" y="0"/>
            <a:ext cx="9001156" cy="3929066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Задание №2 выбрать один вариант ответа или вставить пропущенные слова</a:t>
            </a:r>
          </a:p>
          <a:p>
            <a:pPr algn="ctr"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Тестовое – задание</a:t>
            </a:r>
          </a:p>
          <a:p>
            <a:pPr algn="ctr">
              <a:buNone/>
            </a:pPr>
            <a:r>
              <a:rPr lang="ru-RU" sz="8000" b="1" i="1" u="sng" dirty="0" smtClean="0">
                <a:latin typeface="Times New Roman" pitchFamily="18" charset="0"/>
                <a:cs typeface="Times New Roman" pitchFamily="18" charset="0"/>
              </a:rPr>
              <a:t>2вариант (эталон ответов) </a:t>
            </a:r>
            <a:endParaRPr lang="ru-RU" sz="80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1)Это часть волос, уложенная по краевой линии роста волос?</a:t>
            </a:r>
          </a:p>
          <a:p>
            <a:pPr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А)валик 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крон  В)волна 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2) По принципу накрутки локоны бывают накручены</a:t>
            </a:r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вверх,  </a:t>
            </a:r>
            <a:r>
              <a:rPr lang="ru-RU" sz="6400" b="1" u="sng" dirty="0" err="1" smtClean="0">
                <a:latin typeface="Times New Roman" pitchFamily="18" charset="0"/>
                <a:cs typeface="Times New Roman" pitchFamily="18" charset="0"/>
              </a:rPr>
              <a:t>внниз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,  восьмеркой, спирально.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3)Какой пробор располагаются параллельно полу, и дает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горизонтальную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линию формы?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4) Это - часть прически, где волосы имеют плавный изгиб, ограничивающий с двух сторон линиями, называемыми кронами.</a:t>
            </a:r>
          </a:p>
          <a:p>
            <a:pPr algn="ctr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А)букли  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Б) волна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В) пробор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5)Какое стайлинговое средство используется  для создания гладких причесок и эффекта мокрых волос?</a:t>
            </a:r>
          </a:p>
          <a:p>
            <a:pPr algn="ctr">
              <a:buNone/>
            </a:pP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А) гель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воск В) крем 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6) Это заколка, состоящая из двух пластинок, соединенных между собой с одной стороны?</a:t>
            </a:r>
          </a:p>
          <a:p>
            <a:pPr algn="ctr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А) валик  Б) шпильки </a:t>
            </a: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 В) хеагами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7) Какая расческа используется для четкого разделения проборов? </a:t>
            </a:r>
          </a:p>
          <a:p>
            <a:pPr>
              <a:buNone/>
            </a:pPr>
            <a:r>
              <a:rPr lang="ru-RU" sz="6400" b="1" u="sng" dirty="0" smtClean="0">
                <a:latin typeface="Times New Roman" pitchFamily="18" charset="0"/>
                <a:cs typeface="Times New Roman" pitchFamily="18" charset="0"/>
              </a:rPr>
              <a:t>А) расческа хвостик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Б) расческа комбинированная  В) расческа с однородным расположением зубьев 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8) Это линия наивысшей части волны, представляющая собой резкий изгиб волос, где они меняют свое направление на обратное, и отделяющая одну волну от другой.</a:t>
            </a:r>
          </a:p>
          <a:p>
            <a:pPr algn="ctr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7200" b="1" u="sng" dirty="0" smtClean="0">
                <a:latin typeface="Times New Roman" pitchFamily="18" charset="0"/>
                <a:cs typeface="Times New Roman" pitchFamily="18" charset="0"/>
              </a:rPr>
              <a:t> А) крон   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Б)волна   В)валик 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 9) Какой пробор разделяет волосяной покров теменной зоны головы на две равные части?</a:t>
            </a:r>
          </a:p>
          <a:p>
            <a:pPr algn="ctr">
              <a:buNone/>
            </a:pPr>
            <a:r>
              <a:rPr lang="ru-RU" sz="7200" b="1" u="sng" dirty="0" smtClean="0">
                <a:latin typeface="Times New Roman" pitchFamily="18" charset="0"/>
                <a:cs typeface="Times New Roman" pitchFamily="18" charset="0"/>
              </a:rPr>
              <a:t>А) прямой 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Б) вертикальный  В) полупробор 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10) Какова ширина узких волн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2-3 см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широких волн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5-6см. </a:t>
            </a:r>
          </a:p>
          <a:p>
            <a:pPr>
              <a:buNone/>
            </a:pPr>
            <a:r>
              <a:rPr lang="ru-RU" sz="8000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7" cy="1008112"/>
          </a:xfrm>
        </p:spPr>
        <p:txBody>
          <a:bodyPr/>
          <a:lstStyle/>
          <a:p>
            <a:pPr algn="ctr"/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Практическая часть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593" y="1836639"/>
            <a:ext cx="417646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1340768"/>
            <a:ext cx="496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Жгут </a:t>
            </a:r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из 2 двух прядей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60848"/>
            <a:ext cx="2576708" cy="304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24128" y="1124744"/>
            <a:ext cx="3419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Жгут из трех прядей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551" y="5419725"/>
            <a:ext cx="226853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98411" y="5419725"/>
            <a:ext cx="2792413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 rot="10800000" flipV="1">
            <a:off x="3131839" y="2300974"/>
            <a:ext cx="309634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Жгут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при помощи расчески хвостик</a:t>
            </a:r>
          </a:p>
        </p:txBody>
      </p:sp>
    </p:spTree>
    <p:extLst>
      <p:ext uri="{BB962C8B-B14F-4D97-AF65-F5344CB8AC3E}">
        <p14:creationId xmlns:p14="http://schemas.microsoft.com/office/powerpoint/2010/main" val="3810411701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451</TotalTime>
  <Words>861</Words>
  <Application>Microsoft Office PowerPoint</Application>
  <PresentationFormat>Экран (4:3)</PresentationFormat>
  <Paragraphs>166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Воздушный поток</vt:lpstr>
      <vt:lpstr>Лабораторно -практическое занятие № 1 </vt:lpstr>
      <vt:lpstr>Прическа - волосы уложенные в определенную форму и завитые разными способами.   </vt:lpstr>
      <vt:lpstr>форму головы, форму лица, структуру волос, длину волос, аксессуары для волос, моду, стайлинговые средства ,назначение прически</vt:lpstr>
      <vt:lpstr>   Волна- это часть прически, где волосы имеют плавный изгиб, ограничивающий с двух сторон линиями, называемыми кронами.</vt:lpstr>
      <vt:lpstr>Поперечные - перпендикулярно воображаемому пробору</vt:lpstr>
      <vt:lpstr>Обратные –развернуты от лица</vt:lpstr>
      <vt:lpstr> Косые- располагаются под углом 45° к прямому пробору</vt:lpstr>
      <vt:lpstr>Выступающие - выступают за краевую линию роста волос</vt:lpstr>
      <vt:lpstr>Прямые- располагаются параллельно пробору</vt:lpstr>
      <vt:lpstr>Ширина узких волн 2...3 см, широких волн — 5...6 см </vt:lpstr>
      <vt:lpstr>  Крон  это линия наивысшей части волны, представляющая собой резкий изгиб волос, где они меняют свое направление на обратное, и отделяющая одну волну от другой.</vt:lpstr>
      <vt:lpstr>                  Пробор это линия разделяющая волосяной покров головы на две равные или неравные части</vt:lpstr>
      <vt:lpstr>     Прямой пробор  разделяет волосяной покров теменной зоны головы на две равные части. Он проходит по линии носа и лобного выступа   </vt:lpstr>
      <vt:lpstr>Презентация PowerPoint</vt:lpstr>
      <vt:lpstr>  Зигзагообразный пробор делит волосяной прокров головы на неравные части </vt:lpstr>
      <vt:lpstr>Вертикальный пробор  направлен перпендикулярно линии пола проходят от середины лба через середину затылка</vt:lpstr>
      <vt:lpstr>Горизонтальный пробор располагаются параллельно полу, они дают горизонтальную линию формы</vt:lpstr>
      <vt:lpstr>Косой пробор  его выделяют по отношению к прямому пробору под углом 45°</vt:lpstr>
      <vt:lpstr>Радиальный пробор  позволяет разделить волосяной покров головы на радиальные пряди</vt:lpstr>
      <vt:lpstr>Боковой пробор отделяет теменную зону от височно – боковых </vt:lpstr>
      <vt:lpstr>Букли это  плотно взбитые пряди волос уложенные в прическу, концы которых закрепляются в основании следующей букли. По размеру бывают мелкие и крупные, зависит от назначения прически и формы головы  </vt:lpstr>
      <vt:lpstr>Валик  это часть волос, уложенная по краевой линии роста волос  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                                                       НЕВИДИМКИ                                                          ШПИЛЬКИ                                                   ЗАКОЛКИ                                       РЕЗИНОЧКИ ДЛЯ ВОЛОС </vt:lpstr>
      <vt:lpstr>Стайлинговые средства используемые при выполнении элементов прически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Практическая часть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Лабораторно -практическое занятие № 1</dc:title>
  <dc:creator>влад</dc:creator>
  <cp:lastModifiedBy>влад</cp:lastModifiedBy>
  <cp:revision>36</cp:revision>
  <dcterms:created xsi:type="dcterms:W3CDTF">2017-03-27T18:06:11Z</dcterms:created>
  <dcterms:modified xsi:type="dcterms:W3CDTF">2017-04-09T07:30:59Z</dcterms:modified>
</cp:coreProperties>
</file>