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60"/>
  </p:notesMasterIdLst>
  <p:sldIdLst>
    <p:sldId id="256" r:id="rId2"/>
    <p:sldId id="266" r:id="rId3"/>
    <p:sldId id="261" r:id="rId4"/>
    <p:sldId id="262" r:id="rId5"/>
    <p:sldId id="263" r:id="rId6"/>
    <p:sldId id="267" r:id="rId7"/>
    <p:sldId id="271" r:id="rId8"/>
    <p:sldId id="270" r:id="rId9"/>
    <p:sldId id="273" r:id="rId10"/>
    <p:sldId id="272" r:id="rId11"/>
    <p:sldId id="277" r:id="rId12"/>
    <p:sldId id="276" r:id="rId13"/>
    <p:sldId id="275" r:id="rId14"/>
    <p:sldId id="268" r:id="rId15"/>
    <p:sldId id="283" r:id="rId16"/>
    <p:sldId id="279" r:id="rId17"/>
    <p:sldId id="285" r:id="rId18"/>
    <p:sldId id="282" r:id="rId19"/>
    <p:sldId id="284" r:id="rId20"/>
    <p:sldId id="281" r:id="rId21"/>
    <p:sldId id="280" r:id="rId22"/>
    <p:sldId id="278" r:id="rId23"/>
    <p:sldId id="290" r:id="rId24"/>
    <p:sldId id="289" r:id="rId25"/>
    <p:sldId id="288" r:id="rId26"/>
    <p:sldId id="287" r:id="rId27"/>
    <p:sldId id="291" r:id="rId28"/>
    <p:sldId id="292" r:id="rId29"/>
    <p:sldId id="298" r:id="rId30"/>
    <p:sldId id="297" r:id="rId31"/>
    <p:sldId id="296" r:id="rId32"/>
    <p:sldId id="299" r:id="rId33"/>
    <p:sldId id="302" r:id="rId34"/>
    <p:sldId id="303" r:id="rId35"/>
    <p:sldId id="300" r:id="rId36"/>
    <p:sldId id="304" r:id="rId37"/>
    <p:sldId id="301" r:id="rId38"/>
    <p:sldId id="295" r:id="rId39"/>
    <p:sldId id="294" r:id="rId40"/>
    <p:sldId id="293" r:id="rId41"/>
    <p:sldId id="286" r:id="rId42"/>
    <p:sldId id="310" r:id="rId43"/>
    <p:sldId id="323" r:id="rId44"/>
    <p:sldId id="328" r:id="rId45"/>
    <p:sldId id="327" r:id="rId46"/>
    <p:sldId id="326" r:id="rId47"/>
    <p:sldId id="324" r:id="rId48"/>
    <p:sldId id="309" r:id="rId49"/>
    <p:sldId id="312" r:id="rId50"/>
    <p:sldId id="313" r:id="rId51"/>
    <p:sldId id="311" r:id="rId52"/>
    <p:sldId id="314" r:id="rId53"/>
    <p:sldId id="307" r:id="rId54"/>
    <p:sldId id="322" r:id="rId55"/>
    <p:sldId id="306" r:id="rId56"/>
    <p:sldId id="321" r:id="rId57"/>
    <p:sldId id="320" r:id="rId58"/>
    <p:sldId id="319" r:id="rId5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2" d="100"/>
          <a:sy n="82" d="100"/>
        </p:scale>
        <p:origin x="-1474" y="-91"/>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34A974-248E-43A6-8E5B-6E7FF7589975}" type="datetimeFigureOut">
              <a:rPr lang="ru-RU" smtClean="0"/>
              <a:pPr/>
              <a:t>23.09.2024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ED4440-1D3E-4FA7-9836-37CD28F3FEFB}"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6</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7</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8</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9</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10</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11</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12</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13</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14</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15</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16</a:t>
            </a:fld>
            <a:endParaRPr lang="ru-R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17</a:t>
            </a:fld>
            <a:endParaRPr lang="ru-R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18</a:t>
            </a:fld>
            <a:endParaRPr lang="ru-R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19</a:t>
            </a:fld>
            <a:endParaRPr lang="ru-R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20</a:t>
            </a:fld>
            <a:endParaRPr lang="ru-R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21</a:t>
            </a:fld>
            <a:endParaRPr lang="ru-R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22</a:t>
            </a:fld>
            <a:endParaRPr lang="ru-R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23</a:t>
            </a:fld>
            <a:endParaRPr lang="ru-R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24</a:t>
            </a:fld>
            <a:endParaRPr lang="ru-R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25</a:t>
            </a:fld>
            <a:endParaRPr lang="ru-R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26</a:t>
            </a:fld>
            <a:endParaRPr lang="ru-R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27</a:t>
            </a:fld>
            <a:endParaRPr lang="ru-R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28</a:t>
            </a:fld>
            <a:endParaRPr lang="ru-R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29</a:t>
            </a:fld>
            <a:endParaRPr lang="ru-R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30</a:t>
            </a:fld>
            <a:endParaRPr lang="ru-RU"/>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31</a:t>
            </a:fld>
            <a:endParaRPr lang="ru-R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32</a:t>
            </a:fld>
            <a:endParaRPr lang="ru-RU"/>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33</a:t>
            </a:fld>
            <a:endParaRPr lang="ru-R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34</a:t>
            </a:fld>
            <a:endParaRPr lang="ru-RU"/>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35</a:t>
            </a:fld>
            <a:endParaRPr lang="ru-R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36</a:t>
            </a:fld>
            <a:endParaRPr lang="ru-RU"/>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37</a:t>
            </a:fld>
            <a:endParaRPr lang="ru-R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38</a:t>
            </a:fld>
            <a:endParaRPr lang="ru-RU"/>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39</a:t>
            </a:fld>
            <a:endParaRPr lang="ru-RU"/>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40</a:t>
            </a:fld>
            <a:endParaRPr lang="ru-RU"/>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41</a:t>
            </a:fld>
            <a:endParaRPr lang="ru-RU"/>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42</a:t>
            </a:fld>
            <a:endParaRPr lang="ru-RU"/>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43</a:t>
            </a:fld>
            <a:endParaRPr lang="ru-RU"/>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44</a:t>
            </a:fld>
            <a:endParaRPr lang="ru-RU"/>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45</a:t>
            </a:fld>
            <a:endParaRPr lang="ru-RU"/>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46</a:t>
            </a:fld>
            <a:endParaRPr lang="ru-RU"/>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47</a:t>
            </a:fld>
            <a:endParaRPr lang="ru-RU"/>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48</a:t>
            </a:fld>
            <a:endParaRPr lang="ru-RU"/>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49</a:t>
            </a:fld>
            <a:endParaRPr lang="ru-RU"/>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50</a:t>
            </a:fld>
            <a:endParaRPr lang="ru-RU"/>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51</a:t>
            </a:fld>
            <a:endParaRPr lang="ru-RU"/>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52</a:t>
            </a:fld>
            <a:endParaRPr lang="ru-RU"/>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53</a:t>
            </a:fld>
            <a:endParaRPr lang="ru-RU"/>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54</a:t>
            </a:fld>
            <a:endParaRPr lang="ru-RU"/>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55</a:t>
            </a:fld>
            <a:endParaRPr lang="ru-RU"/>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56</a:t>
            </a:fld>
            <a:endParaRPr lang="ru-RU"/>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57</a:t>
            </a:fld>
            <a:endParaRPr lang="ru-RU"/>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5ED4440-1D3E-4FA7-9836-37CD28F3FEFB}" type="slidenum">
              <a:rPr lang="ru-RU" smtClean="0"/>
              <a:pPr/>
              <a:t>58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48F03ACF-ABD2-4CB9-9FAD-28863E74A2DB}" type="datetimeFigureOut">
              <a:rPr lang="ru-RU"/>
              <a:pPr>
                <a:defRPr/>
              </a:pPr>
              <a:t>23.09.2024</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67E8C38-7A7D-4010-9FE2-9C60F0E31728}"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D42C2797-7710-4220-B1F5-2B86A159E7BC}" type="datetimeFigureOut">
              <a:rPr lang="ru-RU"/>
              <a:pPr>
                <a:defRPr/>
              </a:pPr>
              <a:t>23.09.2024</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0B579F8-51BE-4B1F-AB5E-0B154649740C}"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DEAA902D-9CF6-4B60-A844-067FC58E4B32}" type="datetimeFigureOut">
              <a:rPr lang="ru-RU"/>
              <a:pPr>
                <a:defRPr/>
              </a:pPr>
              <a:t>23.09.2024</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3EA3397-7298-43BB-8463-BD715C31330A}"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60BB2E6A-C8B5-4C4F-A2DD-CA401973210A}" type="datetimeFigureOut">
              <a:rPr lang="ru-RU"/>
              <a:pPr>
                <a:defRPr/>
              </a:pPr>
              <a:t>23.09.2024</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3884B248-CA0E-41BB-815A-C9AF6389E4EE}"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2A721CD2-017B-4451-B656-9AB3DF3EEC30}" type="datetimeFigureOut">
              <a:rPr lang="ru-RU"/>
              <a:pPr>
                <a:defRPr/>
              </a:pPr>
              <a:t>23.09.2024</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A0D0EE63-EA95-47BC-A68C-C672492051E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8670EF75-89BE-42BB-ADAD-F73AA42577C9}" type="datetimeFigureOut">
              <a:rPr lang="ru-RU"/>
              <a:pPr>
                <a:defRPr/>
              </a:pPr>
              <a:t>23.09.2024</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19E42AE8-D11F-4805-B348-9008C3B68402}"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514C0148-EF99-4335-8657-9B1D7B53AF4F}" type="datetimeFigureOut">
              <a:rPr lang="ru-RU"/>
              <a:pPr>
                <a:defRPr/>
              </a:pPr>
              <a:t>23.09.2024</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79589A86-7B94-489E-B4CF-2EEAC0FA7FFF}"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FFAFFB0A-F939-4E81-A436-D92597831491}" type="datetimeFigureOut">
              <a:rPr lang="ru-RU"/>
              <a:pPr>
                <a:defRPr/>
              </a:pPr>
              <a:t>23.09.2024</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43BD37E2-CC03-4E90-8D0C-C1537AA6BD38}"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BCD6DD26-C1C8-4FC9-9F85-CDFCA65CD06E}" type="datetimeFigureOut">
              <a:rPr lang="ru-RU"/>
              <a:pPr>
                <a:defRPr/>
              </a:pPr>
              <a:t>23.09.2024</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756191C-FCBC-4EC9-B63B-D00864F5F3F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DCEB2AB7-692F-494E-82D1-ABF381DEC07B}" type="datetimeFigureOut">
              <a:rPr lang="ru-RU"/>
              <a:pPr>
                <a:defRPr/>
              </a:pPr>
              <a:t>23.09.2024</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0B803BA-F2E2-41ED-AD24-998EDFFCA903}"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A3CB204B-1D95-44F4-8B17-A401FC4B5BDE}" type="datetimeFigureOut">
              <a:rPr lang="ru-RU"/>
              <a:pPr>
                <a:defRPr/>
              </a:pPr>
              <a:t>23.09.2024</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9F74540-8EC8-43F1-99D9-964C44D8226A}"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BEF5F5C-8B85-4D1A-A26F-F5F43F6173A6}" type="datetimeFigureOut">
              <a:rPr lang="ru-RU"/>
              <a:pPr>
                <a:defRPr/>
              </a:pPr>
              <a:t>23.09.2024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65C4F50-EBA3-4F85-A2FA-3DB419A06D2D}"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4.jpeg"/><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42.jpeg"/></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3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4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NULL"/></Relationships>
</file>

<file path=ppt/slides/_rels/slide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50.png"/><Relationship Id="rId4" Type="http://schemas.openxmlformats.org/officeDocument/2006/relationships/image" Target="../media/image49.png"/></Relationships>
</file>

<file path=ppt/slides/_rels/slide4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4.png"/><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4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9.xml"/><Relationship Id="rId1" Type="http://schemas.openxmlformats.org/officeDocument/2006/relationships/slideLayout" Target="../slideLayouts/slideLayout1.xml"/><Relationship Id="rId4" Type="http://schemas.openxmlformats.org/officeDocument/2006/relationships/image" Target="../media/image55.jpeg"/></Relationships>
</file>

<file path=ppt/slides/_rels/slide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0.xml"/><Relationship Id="rId1" Type="http://schemas.openxmlformats.org/officeDocument/2006/relationships/slideLayout" Target="../slideLayouts/slideLayout1.xml"/><Relationship Id="rId4" Type="http://schemas.openxmlformats.org/officeDocument/2006/relationships/image" Target="../media/image56.png"/></Relationships>
</file>

<file path=ppt/slides/_rels/slide5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image" Target="../media/image57.png"/></Relationships>
</file>

<file path=ppt/slides/_rels/slide5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2.xml"/><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5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59.jpeg"/></Relationships>
</file>

<file path=ppt/slides/_rels/slide5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6.xml"/><Relationship Id="rId1" Type="http://schemas.openxmlformats.org/officeDocument/2006/relationships/slideLayout" Target="../slideLayouts/slideLayout1.xml"/><Relationship Id="rId4" Type="http://schemas.openxmlformats.org/officeDocument/2006/relationships/image" Target="../media/image60.png"/></Relationships>
</file>

<file path=ppt/slides/_rels/slide5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7.xml"/><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5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8.xml"/><Relationship Id="rId1" Type="http://schemas.openxmlformats.org/officeDocument/2006/relationships/slideLayout" Target="../slideLayouts/slideLayout1.xml"/><Relationship Id="rId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05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053" name="Прямоугольник 4"/>
          <p:cNvSpPr>
            <a:spLocks noChangeArrowheads="1"/>
          </p:cNvSpPr>
          <p:nvPr/>
        </p:nvSpPr>
        <p:spPr bwMode="auto">
          <a:xfrm>
            <a:off x="500063" y="2459038"/>
            <a:ext cx="8161337" cy="1939925"/>
          </a:xfrm>
          <a:prstGeom prst="rect">
            <a:avLst/>
          </a:prstGeom>
          <a:noFill/>
          <a:ln w="9525">
            <a:noFill/>
            <a:miter lim="800000"/>
            <a:headEnd/>
            <a:tailEnd/>
          </a:ln>
        </p:spPr>
        <p:txBody>
          <a:bodyPr wrap="none">
            <a:spAutoFit/>
          </a:bodyPr>
          <a:lstStyle/>
          <a:p>
            <a:pPr algn="ctr"/>
            <a:r>
              <a:rPr lang="ru-RU" sz="6000" b="1">
                <a:solidFill>
                  <a:srgbClr val="002060"/>
                </a:solidFill>
                <a:latin typeface="Comic Sans MS" pitchFamily="66" charset="0"/>
              </a:rPr>
              <a:t>Моя малая Родина –</a:t>
            </a:r>
          </a:p>
          <a:p>
            <a:pPr algn="ctr"/>
            <a:r>
              <a:rPr lang="ru-RU" sz="6000" b="1">
                <a:solidFill>
                  <a:srgbClr val="002060"/>
                </a:solidFill>
                <a:latin typeface="Comic Sans MS" pitchFamily="66" charset="0"/>
              </a:rPr>
              <a:t> Братск</a:t>
            </a:r>
          </a:p>
        </p:txBody>
      </p:sp>
      <p:pic>
        <p:nvPicPr>
          <p:cNvPr id="2054" name="Picture 2" descr="http://znali.moy.su/_ph/5/2/223308315.gif"/>
          <p:cNvPicPr>
            <a:picLocks noChangeAspect="1" noChangeArrowheads="1" noCrop="1"/>
          </p:cNvPicPr>
          <p:nvPr/>
        </p:nvPicPr>
        <p:blipFill>
          <a:blip r:embed="rId4"/>
          <a:srcRect/>
          <a:stretch>
            <a:fillRect/>
          </a:stretch>
        </p:blipFill>
        <p:spPr bwMode="auto">
          <a:xfrm>
            <a:off x="642938" y="500063"/>
            <a:ext cx="2249487" cy="1500187"/>
          </a:xfrm>
          <a:prstGeom prst="rect">
            <a:avLst/>
          </a:prstGeom>
          <a:noFill/>
          <a:ln w="9525">
            <a:noFill/>
            <a:miter lim="800000"/>
            <a:headEnd/>
            <a:tailEnd/>
          </a:ln>
        </p:spPr>
      </p:pic>
      <p:pic>
        <p:nvPicPr>
          <p:cNvPr id="2055" name="Picture 3" descr="C:\Users\Klass2\Desktop\160px-Flag_of_Bratsk_(Irkutsk_oblast).png"/>
          <p:cNvPicPr>
            <a:picLocks noChangeAspect="1" noChangeArrowheads="1"/>
          </p:cNvPicPr>
          <p:nvPr/>
        </p:nvPicPr>
        <p:blipFill>
          <a:blip r:embed="rId5"/>
          <a:srcRect/>
          <a:stretch>
            <a:fillRect/>
          </a:stretch>
        </p:blipFill>
        <p:spPr bwMode="auto">
          <a:xfrm>
            <a:off x="5713413" y="4786313"/>
            <a:ext cx="2682875" cy="1574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07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077" name="Прямоугольник 4"/>
          <p:cNvSpPr>
            <a:spLocks noChangeArrowheads="1"/>
          </p:cNvSpPr>
          <p:nvPr/>
        </p:nvSpPr>
        <p:spPr bwMode="auto">
          <a:xfrm>
            <a:off x="428625" y="428625"/>
            <a:ext cx="8215313" cy="1938338"/>
          </a:xfrm>
          <a:prstGeom prst="rect">
            <a:avLst/>
          </a:prstGeom>
          <a:noFill/>
          <a:ln w="9525">
            <a:noFill/>
            <a:miter lim="800000"/>
            <a:headEnd/>
            <a:tailEnd/>
          </a:ln>
        </p:spPr>
        <p:txBody>
          <a:bodyPr>
            <a:spAutoFit/>
          </a:bodyPr>
          <a:lstStyle/>
          <a:p>
            <a:pPr algn="ctr"/>
            <a:r>
              <a:rPr lang="ru-RU" sz="4000" b="1">
                <a:solidFill>
                  <a:srgbClr val="002060"/>
                </a:solidFill>
                <a:latin typeface="Comic Sans MS" pitchFamily="66" charset="0"/>
              </a:rPr>
              <a:t>1 тур –</a:t>
            </a:r>
          </a:p>
          <a:p>
            <a:pPr algn="ctr"/>
            <a:r>
              <a:rPr lang="ru-RU" sz="4000" b="1">
                <a:solidFill>
                  <a:srgbClr val="002060"/>
                </a:solidFill>
                <a:latin typeface="Comic Sans MS" pitchFamily="66" charset="0"/>
              </a:rPr>
              <a:t>История возникновения  Братска</a:t>
            </a:r>
          </a:p>
        </p:txBody>
      </p:sp>
      <p:pic>
        <p:nvPicPr>
          <p:cNvPr id="33794" name="Picture 2" descr="http://photos.wikimapia.org/p/00/03/00/38/89_big.jpg"/>
          <p:cNvPicPr>
            <a:picLocks noChangeAspect="1" noChangeArrowheads="1"/>
          </p:cNvPicPr>
          <p:nvPr/>
        </p:nvPicPr>
        <p:blipFill>
          <a:blip r:embed="rId4" cstate="email"/>
          <a:srcRect/>
          <a:stretch>
            <a:fillRect/>
          </a:stretch>
        </p:blipFill>
        <p:spPr bwMode="auto">
          <a:xfrm rot="21134322">
            <a:off x="728913" y="2084591"/>
            <a:ext cx="3539613" cy="2571768"/>
          </a:xfrm>
          <a:prstGeom prst="roundRect">
            <a:avLst/>
          </a:prstGeom>
          <a:noFill/>
          <a:effectLst>
            <a:softEdge rad="317500"/>
          </a:effectLst>
        </p:spPr>
      </p:pic>
      <p:pic>
        <p:nvPicPr>
          <p:cNvPr id="33796" name="Picture 4" descr="https://im3-tub-ru.yandex.net/i?id=201697bb062ea17d60a9dbabc776ac73&amp;n=33&amp;h=190&amp;w=254"/>
          <p:cNvPicPr>
            <a:picLocks noChangeAspect="1" noChangeArrowheads="1"/>
          </p:cNvPicPr>
          <p:nvPr/>
        </p:nvPicPr>
        <p:blipFill>
          <a:blip r:embed="rId5"/>
          <a:srcRect/>
          <a:stretch>
            <a:fillRect/>
          </a:stretch>
        </p:blipFill>
        <p:spPr bwMode="auto">
          <a:xfrm rot="672928">
            <a:off x="4982862" y="2209041"/>
            <a:ext cx="3110083" cy="2326441"/>
          </a:xfrm>
          <a:prstGeom prst="roundRect">
            <a:avLst/>
          </a:prstGeom>
          <a:noFill/>
          <a:effectLst>
            <a:softEdge rad="317500"/>
          </a:effectLst>
        </p:spPr>
      </p:pic>
      <p:pic>
        <p:nvPicPr>
          <p:cNvPr id="33798" name="Picture 6" descr="https://im3-tub-ru.yandex.net/i?id=d048766a577762a840b05384debd9437&amp;n=33&amp;h=190&amp;w=261"/>
          <p:cNvPicPr>
            <a:picLocks noChangeAspect="1" noChangeArrowheads="1"/>
          </p:cNvPicPr>
          <p:nvPr/>
        </p:nvPicPr>
        <p:blipFill>
          <a:blip r:embed="rId6"/>
          <a:srcRect/>
          <a:stretch>
            <a:fillRect/>
          </a:stretch>
        </p:blipFill>
        <p:spPr bwMode="auto">
          <a:xfrm>
            <a:off x="2714612" y="4000504"/>
            <a:ext cx="3343281" cy="2433807"/>
          </a:xfrm>
          <a:prstGeom prst="roundRect">
            <a:avLst/>
          </a:prstGeom>
          <a:noFill/>
          <a:effectLst>
            <a:softEdge rad="317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10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101" name="Прямоугольник 4"/>
          <p:cNvSpPr>
            <a:spLocks noChangeArrowheads="1"/>
          </p:cNvSpPr>
          <p:nvPr/>
        </p:nvSpPr>
        <p:spPr bwMode="auto">
          <a:xfrm>
            <a:off x="428625" y="785813"/>
            <a:ext cx="8215313" cy="1323975"/>
          </a:xfrm>
          <a:prstGeom prst="rect">
            <a:avLst/>
          </a:prstGeom>
          <a:noFill/>
          <a:ln w="9525">
            <a:noFill/>
            <a:miter lim="800000"/>
            <a:headEnd/>
            <a:tailEnd/>
          </a:ln>
        </p:spPr>
        <p:txBody>
          <a:bodyPr>
            <a:spAutoFit/>
          </a:bodyPr>
          <a:lstStyle/>
          <a:p>
            <a:pPr algn="ctr"/>
            <a:r>
              <a:rPr lang="ru-RU" sz="4000" b="1">
                <a:solidFill>
                  <a:srgbClr val="002060"/>
                </a:solidFill>
                <a:latin typeface="Comic Sans MS" pitchFamily="66" charset="0"/>
              </a:rPr>
              <a:t>Почему наш город назван Братском?</a:t>
            </a:r>
          </a:p>
        </p:txBody>
      </p:sp>
      <p:sp>
        <p:nvSpPr>
          <p:cNvPr id="4102"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r>
              <a:rPr lang="ru-RU">
                <a:latin typeface="Calibri" pitchFamily="34" charset="0"/>
              </a:rPr>
              <a:t/>
            </a:r>
            <a:br>
              <a:rPr lang="ru-RU">
                <a:latin typeface="Calibri" pitchFamily="34" charset="0"/>
              </a:rPr>
            </a:br>
            <a:endParaRPr lang="ru-RU">
              <a:latin typeface="Calibri" pitchFamily="34" charset="0"/>
            </a:endParaRPr>
          </a:p>
        </p:txBody>
      </p:sp>
      <p:sp>
        <p:nvSpPr>
          <p:cNvPr id="2" name="Прямоугольник 1"/>
          <p:cNvSpPr>
            <a:spLocks noChangeArrowheads="1"/>
          </p:cNvSpPr>
          <p:nvPr/>
        </p:nvSpPr>
        <p:spPr bwMode="auto">
          <a:xfrm>
            <a:off x="681038" y="2349500"/>
            <a:ext cx="7777162" cy="3416300"/>
          </a:xfrm>
          <a:prstGeom prst="rect">
            <a:avLst/>
          </a:prstGeom>
          <a:noFill/>
          <a:ln w="9525">
            <a:noFill/>
            <a:miter lim="800000"/>
            <a:headEnd/>
            <a:tailEnd/>
          </a:ln>
        </p:spPr>
        <p:txBody>
          <a:bodyPr>
            <a:spAutoFit/>
          </a:bodyPr>
          <a:lstStyle/>
          <a:p>
            <a:pPr algn="just"/>
            <a:r>
              <a:rPr lang="ru-RU" sz="2400">
                <a:latin typeface="Comic Sans MS" pitchFamily="66" charset="0"/>
              </a:rPr>
              <a:t>В 1625-1629 гг. в количестве сорока человек под руководством Василия Алексеева по Ангаре плавали русские служилые люди землепроходцы. Русские, проникая в тайгу, встречали там коренных жителей; тунусов, эвенков, бурят. Найдя с ними взаимопонимание, стали называть коренных жителей «браты» или «брацкие люди». Отсюда появилось название «брацкая землица», а потом и Братск.</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12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125" name="Прямоугольник 1"/>
          <p:cNvSpPr>
            <a:spLocks noChangeArrowheads="1"/>
          </p:cNvSpPr>
          <p:nvPr/>
        </p:nvSpPr>
        <p:spPr bwMode="auto">
          <a:xfrm>
            <a:off x="717550" y="476250"/>
            <a:ext cx="7777163" cy="1816100"/>
          </a:xfrm>
          <a:prstGeom prst="rect">
            <a:avLst/>
          </a:prstGeom>
          <a:noFill/>
          <a:ln w="9525">
            <a:noFill/>
            <a:miter lim="800000"/>
            <a:headEnd/>
            <a:tailEnd/>
          </a:ln>
        </p:spPr>
        <p:txBody>
          <a:bodyPr>
            <a:spAutoFit/>
          </a:bodyPr>
          <a:lstStyle/>
          <a:p>
            <a:pPr algn="ctr"/>
            <a:r>
              <a:rPr lang="ru-RU" sz="2800" b="1">
                <a:solidFill>
                  <a:srgbClr val="002060"/>
                </a:solidFill>
                <a:latin typeface="Comic Sans MS" pitchFamily="66" charset="0"/>
              </a:rPr>
              <a:t>Кто был «дипломатом», сумевшим добиться разрешения на строительство острога в землях бурят? Он является основателем Братского острога.</a:t>
            </a:r>
          </a:p>
        </p:txBody>
      </p:sp>
      <p:pic>
        <p:nvPicPr>
          <p:cNvPr id="2" name="Picture 5"/>
          <p:cNvPicPr>
            <a:picLocks noChangeAspect="1" noChangeArrowheads="1"/>
          </p:cNvPicPr>
          <p:nvPr/>
        </p:nvPicPr>
        <p:blipFill rotWithShape="1">
          <a:blip r:embed="rId4">
            <a:extLst/>
          </a:blip>
          <a:srcRect l="20200"/>
          <a:stretch/>
        </p:blipFill>
        <p:spPr bwMode="auto">
          <a:xfrm>
            <a:off x="928662" y="2285992"/>
            <a:ext cx="2927248" cy="4051288"/>
          </a:xfrm>
          <a:prstGeom prst="rect">
            <a:avLst/>
          </a:prstGeom>
          <a:noFill/>
          <a:ln>
            <a:noFill/>
          </a:ln>
          <a:effectLst>
            <a:outerShdw dist="35921" dir="2700000" algn="ctr" rotWithShape="0">
              <a:schemeClr val="bg2"/>
            </a:outerShdw>
            <a:softEdge rad="127000"/>
          </a:effectLst>
          <a:extLst/>
        </p:spPr>
      </p:pic>
      <p:sp>
        <p:nvSpPr>
          <p:cNvPr id="5" name="Прямоугольник 4"/>
          <p:cNvSpPr>
            <a:spLocks noChangeArrowheads="1"/>
          </p:cNvSpPr>
          <p:nvPr/>
        </p:nvSpPr>
        <p:spPr bwMode="auto">
          <a:xfrm>
            <a:off x="4356100" y="3613150"/>
            <a:ext cx="4167188" cy="585788"/>
          </a:xfrm>
          <a:prstGeom prst="rect">
            <a:avLst/>
          </a:prstGeom>
          <a:noFill/>
          <a:ln w="9525">
            <a:noFill/>
            <a:miter lim="800000"/>
            <a:headEnd/>
            <a:tailEnd/>
          </a:ln>
        </p:spPr>
        <p:txBody>
          <a:bodyPr wrap="none">
            <a:spAutoFit/>
          </a:bodyPr>
          <a:lstStyle/>
          <a:p>
            <a:r>
              <a:rPr lang="ru-RU" sz="3200">
                <a:latin typeface="Comic Sans MS" pitchFamily="66" charset="0"/>
              </a:rPr>
              <a:t>Максим Перфильев</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614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149" name="Прямоугольник 1"/>
          <p:cNvSpPr>
            <a:spLocks noChangeArrowheads="1"/>
          </p:cNvSpPr>
          <p:nvPr/>
        </p:nvSpPr>
        <p:spPr bwMode="auto">
          <a:xfrm>
            <a:off x="611188" y="476250"/>
            <a:ext cx="7705725" cy="1570038"/>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Кого из святых особенно почитали православные крестьяне Ангарских</a:t>
            </a:r>
          </a:p>
          <a:p>
            <a:pPr algn="ctr"/>
            <a:r>
              <a:rPr lang="ru-RU" sz="3200" b="1">
                <a:solidFill>
                  <a:srgbClr val="002060"/>
                </a:solidFill>
                <a:latin typeface="Comic Sans MS" pitchFamily="66" charset="0"/>
              </a:rPr>
              <a:t>деревень?</a:t>
            </a:r>
          </a:p>
        </p:txBody>
      </p:sp>
      <p:sp>
        <p:nvSpPr>
          <p:cNvPr id="4" name="Прямоугольник 3"/>
          <p:cNvSpPr>
            <a:spLocks noChangeArrowheads="1"/>
          </p:cNvSpPr>
          <p:nvPr/>
        </p:nvSpPr>
        <p:spPr bwMode="auto">
          <a:xfrm>
            <a:off x="3851275" y="3443288"/>
            <a:ext cx="4730750" cy="585787"/>
          </a:xfrm>
          <a:prstGeom prst="rect">
            <a:avLst/>
          </a:prstGeom>
          <a:noFill/>
          <a:ln w="9525">
            <a:noFill/>
            <a:miter lim="800000"/>
            <a:headEnd/>
            <a:tailEnd/>
          </a:ln>
        </p:spPr>
        <p:txBody>
          <a:bodyPr wrap="none">
            <a:spAutoFit/>
          </a:bodyPr>
          <a:lstStyle/>
          <a:p>
            <a:r>
              <a:rPr lang="ru-RU" sz="3200">
                <a:latin typeface="Comic Sans MS" pitchFamily="66" charset="0"/>
              </a:rPr>
              <a:t>Андрея Первозванного</a:t>
            </a:r>
          </a:p>
        </p:txBody>
      </p:sp>
      <p:pic>
        <p:nvPicPr>
          <p:cNvPr id="11270" name="Picture 6" descr="Апостол Андрей Первозванный"/>
          <p:cNvPicPr>
            <a:picLocks noChangeAspect="1" noChangeArrowheads="1"/>
          </p:cNvPicPr>
          <p:nvPr/>
        </p:nvPicPr>
        <p:blipFill>
          <a:blip r:embed="rId4"/>
          <a:srcRect/>
          <a:stretch>
            <a:fillRect/>
          </a:stretch>
        </p:blipFill>
        <p:spPr bwMode="auto">
          <a:xfrm>
            <a:off x="755650" y="2046288"/>
            <a:ext cx="3095625" cy="42862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270"/>
                                        </p:tgtEl>
                                        <p:attrNameLst>
                                          <p:attrName>style.visibility</p:attrName>
                                        </p:attrNameLst>
                                      </p:cBhvr>
                                      <p:to>
                                        <p:strVal val="visible"/>
                                      </p:to>
                                    </p:set>
                                    <p:animEffect transition="in" filter="fade">
                                      <p:cBhvr>
                                        <p:cTn id="7" dur="500"/>
                                        <p:tgtEl>
                                          <p:spTgt spid="1127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717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7173" name="Прямоугольник 1"/>
          <p:cNvSpPr>
            <a:spLocks noChangeArrowheads="1"/>
          </p:cNvSpPr>
          <p:nvPr/>
        </p:nvSpPr>
        <p:spPr bwMode="auto">
          <a:xfrm>
            <a:off x="628650" y="476250"/>
            <a:ext cx="7920038" cy="2062163"/>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В каком году был поставлен Максимом Перфильевым Братский острог? Это первый год рождения Братска.                                                       </a:t>
            </a:r>
          </a:p>
        </p:txBody>
      </p:sp>
      <p:pic>
        <p:nvPicPr>
          <p:cNvPr id="35843" name="Picture 3"/>
          <p:cNvPicPr>
            <a:picLocks noChangeAspect="1" noChangeArrowheads="1"/>
          </p:cNvPicPr>
          <p:nvPr/>
        </p:nvPicPr>
        <p:blipFill>
          <a:blip r:embed="rId4">
            <a:extLst/>
          </a:blip>
          <a:srcRect r="8577" b="11433"/>
          <a:stretch>
            <a:fillRect/>
          </a:stretch>
        </p:blipFill>
        <p:spPr bwMode="auto">
          <a:xfrm>
            <a:off x="1241309" y="2538775"/>
            <a:ext cx="6188211" cy="33905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819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8197" name="Прямоугольник 1"/>
          <p:cNvSpPr>
            <a:spLocks noChangeArrowheads="1"/>
          </p:cNvSpPr>
          <p:nvPr/>
        </p:nvSpPr>
        <p:spPr bwMode="auto">
          <a:xfrm>
            <a:off x="684213" y="476250"/>
            <a:ext cx="7775575" cy="1077913"/>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Когда посёлок Братск стал городом? Это вторая дата рождения Братска.</a:t>
            </a:r>
          </a:p>
        </p:txBody>
      </p:sp>
      <p:sp>
        <p:nvSpPr>
          <p:cNvPr id="4" name="Прямоугольник 3"/>
          <p:cNvSpPr>
            <a:spLocks noChangeArrowheads="1"/>
          </p:cNvSpPr>
          <p:nvPr/>
        </p:nvSpPr>
        <p:spPr bwMode="auto">
          <a:xfrm>
            <a:off x="755650" y="2551113"/>
            <a:ext cx="7704138" cy="2247900"/>
          </a:xfrm>
          <a:prstGeom prst="rect">
            <a:avLst/>
          </a:prstGeom>
          <a:noFill/>
          <a:ln w="9525">
            <a:noFill/>
            <a:miter lim="800000"/>
            <a:headEnd/>
            <a:tailEnd/>
          </a:ln>
        </p:spPr>
        <p:txBody>
          <a:bodyPr>
            <a:spAutoFit/>
          </a:bodyPr>
          <a:lstStyle/>
          <a:p>
            <a:pPr algn="ctr"/>
            <a:r>
              <a:rPr lang="ru-RU" sz="2800">
                <a:latin typeface="Comic Sans MS" pitchFamily="66" charset="0"/>
              </a:rPr>
              <a:t>12 декабря 1955 года Указом Президиума </a:t>
            </a:r>
          </a:p>
          <a:p>
            <a:pPr algn="ctr"/>
            <a:r>
              <a:rPr lang="ru-RU" sz="2800">
                <a:latin typeface="Comic Sans MS" pitchFamily="66" charset="0"/>
              </a:rPr>
              <a:t>Верховного Совета РСФСР рабочий</a:t>
            </a:r>
          </a:p>
          <a:p>
            <a:pPr algn="ctr"/>
            <a:r>
              <a:rPr lang="ru-RU" sz="2800">
                <a:latin typeface="Comic Sans MS" pitchFamily="66" charset="0"/>
              </a:rPr>
              <a:t>посёлок Братск (16546 жителей) </a:t>
            </a:r>
          </a:p>
          <a:p>
            <a:pPr algn="ctr"/>
            <a:r>
              <a:rPr lang="ru-RU" sz="2800">
                <a:latin typeface="Comic Sans MS" pitchFamily="66" charset="0"/>
              </a:rPr>
              <a:t>преобразован в город областного подчинения.</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922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9221" name="Прямоугольник 1"/>
          <p:cNvSpPr>
            <a:spLocks noChangeArrowheads="1"/>
          </p:cNvSpPr>
          <p:nvPr/>
        </p:nvSpPr>
        <p:spPr bwMode="auto">
          <a:xfrm>
            <a:off x="668338" y="549275"/>
            <a:ext cx="7777162" cy="1076325"/>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Когда родилось Братское водохранилище?</a:t>
            </a:r>
          </a:p>
        </p:txBody>
      </p:sp>
      <p:sp>
        <p:nvSpPr>
          <p:cNvPr id="4" name="Прямоугольник 3"/>
          <p:cNvSpPr>
            <a:spLocks noChangeArrowheads="1"/>
          </p:cNvSpPr>
          <p:nvPr/>
        </p:nvSpPr>
        <p:spPr bwMode="auto">
          <a:xfrm>
            <a:off x="4438650" y="2384425"/>
            <a:ext cx="4032250" cy="3048000"/>
          </a:xfrm>
          <a:prstGeom prst="rect">
            <a:avLst/>
          </a:prstGeom>
          <a:noFill/>
          <a:ln w="9525">
            <a:noFill/>
            <a:miter lim="800000"/>
            <a:headEnd/>
            <a:tailEnd/>
          </a:ln>
        </p:spPr>
        <p:txBody>
          <a:bodyPr>
            <a:spAutoFit/>
          </a:bodyPr>
          <a:lstStyle/>
          <a:p>
            <a:pPr algn="ctr"/>
            <a:r>
              <a:rPr lang="ru-RU" sz="2400">
                <a:latin typeface="Comic Sans MS" pitchFamily="66" charset="0"/>
              </a:rPr>
              <a:t>1 сентября 1961 года. </a:t>
            </a:r>
          </a:p>
          <a:p>
            <a:pPr algn="ctr"/>
            <a:r>
              <a:rPr lang="ru-RU" sz="2400">
                <a:latin typeface="Comic Sans MS" pitchFamily="66" charset="0"/>
              </a:rPr>
              <a:t>Его площадь 5500</a:t>
            </a:r>
          </a:p>
          <a:p>
            <a:pPr algn="ctr"/>
            <a:r>
              <a:rPr lang="ru-RU" sz="2400">
                <a:latin typeface="Comic Sans MS" pitchFamily="66" charset="0"/>
              </a:rPr>
              <a:t>квадратных километров, </a:t>
            </a:r>
          </a:p>
          <a:p>
            <a:pPr algn="ctr"/>
            <a:r>
              <a:rPr lang="ru-RU" sz="2400">
                <a:latin typeface="Comic Sans MS" pitchFamily="66" charset="0"/>
              </a:rPr>
              <a:t>а объём - 169</a:t>
            </a:r>
          </a:p>
          <a:p>
            <a:pPr algn="ctr"/>
            <a:r>
              <a:rPr lang="ru-RU" sz="2400">
                <a:latin typeface="Comic Sans MS" pitchFamily="66" charset="0"/>
              </a:rPr>
              <a:t>кубических километров. Такого количества</a:t>
            </a:r>
          </a:p>
          <a:p>
            <a:pPr algn="ctr"/>
            <a:r>
              <a:rPr lang="ru-RU" sz="2400">
                <a:latin typeface="Comic Sans MS" pitchFamily="66" charset="0"/>
              </a:rPr>
              <a:t>воды хватило бы Москве </a:t>
            </a:r>
          </a:p>
          <a:p>
            <a:pPr algn="ctr"/>
            <a:r>
              <a:rPr lang="ru-RU" sz="2400">
                <a:latin typeface="Comic Sans MS" pitchFamily="66" charset="0"/>
              </a:rPr>
              <a:t>на 169 лет.</a:t>
            </a:r>
          </a:p>
        </p:txBody>
      </p:sp>
      <p:pic>
        <p:nvPicPr>
          <p:cNvPr id="36866" name="Picture 2"/>
          <p:cNvPicPr>
            <a:picLocks noChangeAspect="1" noChangeArrowheads="1"/>
          </p:cNvPicPr>
          <p:nvPr/>
        </p:nvPicPr>
        <p:blipFill>
          <a:blip r:embed="rId4" cstate="email">
            <a:extLst/>
          </a:blip>
          <a:srcRect l="14246" t="12740" r="11519" b="5613"/>
          <a:stretch>
            <a:fillRect/>
          </a:stretch>
        </p:blipFill>
        <p:spPr bwMode="auto">
          <a:xfrm>
            <a:off x="613289" y="2000239"/>
            <a:ext cx="3672959" cy="3962929"/>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024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0245" name="Прямоугольник 1"/>
          <p:cNvSpPr>
            <a:spLocks noChangeArrowheads="1"/>
          </p:cNvSpPr>
          <p:nvPr/>
        </p:nvSpPr>
        <p:spPr bwMode="auto">
          <a:xfrm>
            <a:off x="684213" y="549275"/>
            <a:ext cx="7704137" cy="2676525"/>
          </a:xfrm>
          <a:prstGeom prst="rect">
            <a:avLst/>
          </a:prstGeom>
          <a:noFill/>
          <a:ln w="9525">
            <a:noFill/>
            <a:miter lim="800000"/>
            <a:headEnd/>
            <a:tailEnd/>
          </a:ln>
        </p:spPr>
        <p:txBody>
          <a:bodyPr>
            <a:spAutoFit/>
          </a:bodyPr>
          <a:lstStyle/>
          <a:p>
            <a:pPr algn="ctr"/>
            <a:r>
              <a:rPr lang="ru-RU" sz="2800" b="1">
                <a:solidFill>
                  <a:srgbClr val="002060"/>
                </a:solidFill>
                <a:latin typeface="Comic Sans MS" pitchFamily="66" charset="0"/>
              </a:rPr>
              <a:t>«По виду никазисто-прост:</a:t>
            </a:r>
          </a:p>
          <a:p>
            <a:pPr algn="ctr"/>
            <a:r>
              <a:rPr lang="ru-RU" sz="2800" b="1">
                <a:solidFill>
                  <a:srgbClr val="002060"/>
                </a:solidFill>
                <a:latin typeface="Comic Sans MS" pitchFamily="66" charset="0"/>
              </a:rPr>
              <a:t>Каркас, палатки, зелень.</a:t>
            </a:r>
          </a:p>
          <a:p>
            <a:pPr algn="ctr"/>
            <a:r>
              <a:rPr lang="ru-RU" sz="2800" b="1">
                <a:solidFill>
                  <a:srgbClr val="002060"/>
                </a:solidFill>
                <a:latin typeface="Comic Sans MS" pitchFamily="66" charset="0"/>
              </a:rPr>
              <a:t>Он был по сути аванпост</a:t>
            </a:r>
          </a:p>
          <a:p>
            <a:pPr algn="ctr"/>
            <a:r>
              <a:rPr lang="ru-RU" sz="2800" b="1">
                <a:solidFill>
                  <a:srgbClr val="002060"/>
                </a:solidFill>
                <a:latin typeface="Comic Sans MS" pitchFamily="66" charset="0"/>
              </a:rPr>
              <a:t>Строительной артели»</a:t>
            </a:r>
          </a:p>
          <a:p>
            <a:pPr algn="ctr"/>
            <a:r>
              <a:rPr lang="ru-RU" sz="2800" b="1">
                <a:solidFill>
                  <a:srgbClr val="002060"/>
                </a:solidFill>
                <a:latin typeface="Comic Sans MS" pitchFamily="66" charset="0"/>
              </a:rPr>
              <a:t>О чём так точно и красиво сказал поэт Г. Михаеенко?</a:t>
            </a:r>
          </a:p>
        </p:txBody>
      </p:sp>
      <p:pic>
        <p:nvPicPr>
          <p:cNvPr id="37890" name="Picture 2"/>
          <p:cNvPicPr>
            <a:picLocks noChangeAspect="1" noChangeArrowheads="1"/>
          </p:cNvPicPr>
          <p:nvPr/>
        </p:nvPicPr>
        <p:blipFill>
          <a:blip r:embed="rId4" cstate="email">
            <a:extLst/>
          </a:blip>
          <a:srcRect/>
          <a:stretch>
            <a:fillRect/>
          </a:stretch>
        </p:blipFill>
        <p:spPr bwMode="auto">
          <a:xfrm>
            <a:off x="683568" y="3429000"/>
            <a:ext cx="4024703" cy="3018527"/>
          </a:xfrm>
          <a:prstGeom prst="roundRect">
            <a:avLst>
              <a:gd name="adj" fmla="val 8594"/>
            </a:avLst>
          </a:prstGeom>
          <a:solidFill>
            <a:srgbClr val="FFFFFF">
              <a:shade val="85000"/>
            </a:srgbClr>
          </a:solidFill>
          <a:ln>
            <a:noFill/>
          </a:ln>
          <a:effectLst>
            <a:outerShdw dist="35921" dir="2700000" algn="ctr" rotWithShape="0">
              <a:schemeClr val="bg2"/>
            </a:outerShdw>
            <a:softEdge rad="63500"/>
          </a:effectLst>
          <a:extLst/>
        </p:spPr>
      </p:pic>
      <p:sp>
        <p:nvSpPr>
          <p:cNvPr id="4" name="Прямоугольник 3"/>
          <p:cNvSpPr>
            <a:spLocks noChangeArrowheads="1"/>
          </p:cNvSpPr>
          <p:nvPr/>
        </p:nvSpPr>
        <p:spPr bwMode="auto">
          <a:xfrm>
            <a:off x="4659313" y="4365625"/>
            <a:ext cx="4271962" cy="830263"/>
          </a:xfrm>
          <a:prstGeom prst="rect">
            <a:avLst/>
          </a:prstGeom>
          <a:noFill/>
          <a:ln w="9525">
            <a:noFill/>
            <a:miter lim="800000"/>
            <a:headEnd/>
            <a:tailEnd/>
          </a:ln>
        </p:spPr>
        <p:txBody>
          <a:bodyPr wrap="none">
            <a:spAutoFit/>
          </a:bodyPr>
          <a:lstStyle/>
          <a:p>
            <a:pPr algn="ctr"/>
            <a:r>
              <a:rPr lang="ru-RU" sz="2400" b="1">
                <a:latin typeface="Comic Sans MS" pitchFamily="66" charset="0"/>
              </a:rPr>
              <a:t>Городок первостроителей </a:t>
            </a:r>
          </a:p>
          <a:p>
            <a:pPr algn="ctr"/>
            <a:r>
              <a:rPr lang="ru-RU" sz="2400" b="1">
                <a:latin typeface="Comic Sans MS" pitchFamily="66" charset="0"/>
              </a:rPr>
              <a:t>Зелёный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fade">
                                      <p:cBhvr>
                                        <p:cTn id="7" dur="500"/>
                                        <p:tgtEl>
                                          <p:spTgt spid="3789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126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1269" name="Прямоугольник 1"/>
          <p:cNvSpPr>
            <a:spLocks noChangeArrowheads="1"/>
          </p:cNvSpPr>
          <p:nvPr/>
        </p:nvSpPr>
        <p:spPr bwMode="auto">
          <a:xfrm>
            <a:off x="755650" y="666750"/>
            <a:ext cx="7561263" cy="1077913"/>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Жизнь на стройке начиналась с двух минимумов. Каких?</a:t>
            </a:r>
          </a:p>
        </p:txBody>
      </p:sp>
      <p:sp>
        <p:nvSpPr>
          <p:cNvPr id="4" name="Прямоугольник 3"/>
          <p:cNvSpPr>
            <a:spLocks noChangeArrowheads="1"/>
          </p:cNvSpPr>
          <p:nvPr/>
        </p:nvSpPr>
        <p:spPr bwMode="auto">
          <a:xfrm>
            <a:off x="2771775" y="5084763"/>
            <a:ext cx="5167313" cy="769937"/>
          </a:xfrm>
          <a:prstGeom prst="rect">
            <a:avLst/>
          </a:prstGeom>
          <a:noFill/>
          <a:ln w="9525">
            <a:noFill/>
            <a:miter lim="800000"/>
            <a:headEnd/>
            <a:tailEnd/>
          </a:ln>
        </p:spPr>
        <p:txBody>
          <a:bodyPr wrap="none">
            <a:spAutoFit/>
          </a:bodyPr>
          <a:lstStyle/>
          <a:p>
            <a:r>
              <a:rPr lang="ru-RU" sz="4400">
                <a:latin typeface="Comic Sans MS" pitchFamily="66" charset="0"/>
              </a:rPr>
              <a:t>Палатки и дороги</a:t>
            </a:r>
          </a:p>
        </p:txBody>
      </p:sp>
      <p:pic>
        <p:nvPicPr>
          <p:cNvPr id="38914" name="Picture 2"/>
          <p:cNvPicPr>
            <a:picLocks noChangeAspect="1" noChangeArrowheads="1"/>
          </p:cNvPicPr>
          <p:nvPr/>
        </p:nvPicPr>
        <p:blipFill>
          <a:blip r:embed="rId4">
            <a:extLst/>
          </a:blip>
          <a:srcRect/>
          <a:stretch>
            <a:fillRect/>
          </a:stretch>
        </p:blipFill>
        <p:spPr bwMode="auto">
          <a:xfrm>
            <a:off x="753197" y="1908348"/>
            <a:ext cx="4471536" cy="3041302"/>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fade">
                                      <p:cBhvr>
                                        <p:cTn id="7" dur="500"/>
                                        <p:tgtEl>
                                          <p:spTgt spid="389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229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2293" name="Прямоугольник 1"/>
          <p:cNvSpPr>
            <a:spLocks noChangeArrowheads="1"/>
          </p:cNvSpPr>
          <p:nvPr/>
        </p:nvSpPr>
        <p:spPr bwMode="auto">
          <a:xfrm>
            <a:off x="823913" y="549275"/>
            <a:ext cx="7496175" cy="1446213"/>
          </a:xfrm>
          <a:prstGeom prst="rect">
            <a:avLst/>
          </a:prstGeom>
          <a:noFill/>
          <a:ln w="9525">
            <a:noFill/>
            <a:miter lim="800000"/>
            <a:headEnd/>
            <a:tailEnd/>
          </a:ln>
        </p:spPr>
        <p:txBody>
          <a:bodyPr wrap="none">
            <a:spAutoFit/>
          </a:bodyPr>
          <a:lstStyle/>
          <a:p>
            <a:pPr algn="ctr"/>
            <a:r>
              <a:rPr lang="ru-RU" sz="4400" b="1">
                <a:solidFill>
                  <a:srgbClr val="002060"/>
                </a:solidFill>
                <a:latin typeface="Comic Sans MS" pitchFamily="66" charset="0"/>
              </a:rPr>
              <a:t>2 тур -  </a:t>
            </a:r>
          </a:p>
          <a:p>
            <a:pPr algn="ctr"/>
            <a:r>
              <a:rPr lang="ru-RU" sz="4400" b="1">
                <a:solidFill>
                  <a:srgbClr val="002060"/>
                </a:solidFill>
                <a:latin typeface="Comic Sans MS" pitchFamily="66" charset="0"/>
              </a:rPr>
              <a:t>Известные люди Братска:</a:t>
            </a:r>
          </a:p>
        </p:txBody>
      </p:sp>
      <p:pic>
        <p:nvPicPr>
          <p:cNvPr id="19462" name="Picture 2"/>
          <p:cNvPicPr>
            <a:picLocks noChangeAspect="1" noChangeArrowheads="1"/>
          </p:cNvPicPr>
          <p:nvPr/>
        </p:nvPicPr>
        <p:blipFill>
          <a:blip r:embed="rId4"/>
          <a:srcRect t="10439"/>
          <a:stretch>
            <a:fillRect/>
          </a:stretch>
        </p:blipFill>
        <p:spPr bwMode="auto">
          <a:xfrm>
            <a:off x="6340475" y="2357430"/>
            <a:ext cx="2286000" cy="3105158"/>
          </a:xfrm>
          <a:prstGeom prst="roundRect">
            <a:avLst/>
          </a:prstGeom>
          <a:noFill/>
          <a:ln w="9525">
            <a:noFill/>
            <a:miter lim="800000"/>
            <a:headEnd/>
            <a:tailEnd/>
          </a:ln>
          <a:effectLst>
            <a:softEdge rad="63500"/>
          </a:effectLst>
        </p:spPr>
      </p:pic>
      <p:pic>
        <p:nvPicPr>
          <p:cNvPr id="19463" name="Picture 3"/>
          <p:cNvPicPr>
            <a:picLocks noChangeAspect="1" noChangeArrowheads="1"/>
          </p:cNvPicPr>
          <p:nvPr/>
        </p:nvPicPr>
        <p:blipFill>
          <a:blip r:embed="rId5"/>
          <a:srcRect/>
          <a:stretch>
            <a:fillRect/>
          </a:stretch>
        </p:blipFill>
        <p:spPr bwMode="auto">
          <a:xfrm>
            <a:off x="2405063" y="1995488"/>
            <a:ext cx="2095500" cy="2790825"/>
          </a:xfrm>
          <a:prstGeom prst="roundRect">
            <a:avLst/>
          </a:prstGeom>
          <a:noFill/>
          <a:ln w="9525">
            <a:noFill/>
            <a:miter lim="800000"/>
            <a:headEnd/>
            <a:tailEnd/>
          </a:ln>
          <a:effectLst>
            <a:softEdge rad="63500"/>
          </a:effectLst>
        </p:spPr>
      </p:pic>
      <p:pic>
        <p:nvPicPr>
          <p:cNvPr id="19464" name="Picture 4"/>
          <p:cNvPicPr>
            <a:picLocks noChangeAspect="1" noChangeArrowheads="1"/>
          </p:cNvPicPr>
          <p:nvPr/>
        </p:nvPicPr>
        <p:blipFill>
          <a:blip r:embed="rId6"/>
          <a:srcRect/>
          <a:stretch>
            <a:fillRect/>
          </a:stretch>
        </p:blipFill>
        <p:spPr bwMode="auto">
          <a:xfrm>
            <a:off x="684213" y="3521075"/>
            <a:ext cx="1762125" cy="2838450"/>
          </a:xfrm>
          <a:prstGeom prst="roundRect">
            <a:avLst/>
          </a:prstGeom>
          <a:noFill/>
          <a:ln w="9525">
            <a:noFill/>
            <a:miter lim="800000"/>
            <a:headEnd/>
            <a:tailEnd/>
          </a:ln>
          <a:effectLst>
            <a:softEdge rad="63500"/>
          </a:effectLst>
        </p:spPr>
      </p:pic>
      <p:pic>
        <p:nvPicPr>
          <p:cNvPr id="19465" name="Picture 5"/>
          <p:cNvPicPr>
            <a:picLocks noChangeAspect="1" noChangeArrowheads="1"/>
          </p:cNvPicPr>
          <p:nvPr/>
        </p:nvPicPr>
        <p:blipFill>
          <a:blip r:embed="rId7"/>
          <a:srcRect t="4120" r="17556"/>
          <a:stretch>
            <a:fillRect/>
          </a:stretch>
        </p:blipFill>
        <p:spPr bwMode="auto">
          <a:xfrm>
            <a:off x="4643438" y="3143248"/>
            <a:ext cx="1714512" cy="3324224"/>
          </a:xfrm>
          <a:prstGeom prst="roundRect">
            <a:avLst/>
          </a:prstGeom>
          <a:noFill/>
          <a:ln w="9525">
            <a:noFill/>
            <a:miter lim="800000"/>
            <a:headEnd/>
            <a:tailEnd/>
          </a:ln>
          <a:effectLst>
            <a:softEdge rad="635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331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 name="Прямоугольник 1"/>
          <p:cNvSpPr>
            <a:spLocks noChangeArrowheads="1"/>
          </p:cNvSpPr>
          <p:nvPr/>
        </p:nvSpPr>
        <p:spPr bwMode="auto">
          <a:xfrm>
            <a:off x="647700" y="474663"/>
            <a:ext cx="7848600" cy="6000750"/>
          </a:xfrm>
          <a:prstGeom prst="rect">
            <a:avLst/>
          </a:prstGeom>
          <a:noFill/>
          <a:ln w="9525">
            <a:noFill/>
            <a:miter lim="800000"/>
            <a:headEnd/>
            <a:tailEnd/>
          </a:ln>
        </p:spPr>
        <p:txBody>
          <a:bodyPr>
            <a:spAutoFit/>
          </a:bodyPr>
          <a:lstStyle/>
          <a:p>
            <a:pPr algn="just"/>
            <a:r>
              <a:rPr lang="ru-RU" sz="2400" b="1">
                <a:solidFill>
                  <a:srgbClr val="002060"/>
                </a:solidFill>
                <a:latin typeface="Comic Sans MS" pitchFamily="66" charset="0"/>
              </a:rPr>
              <a:t>Батрак, грузчик, шахтёр. В 19 лет он с трудом мог расписываться, в 30 лет сел за парту рабфака. Иностранцы называли его «гидромедведь» С его участием построены Братская, Усть-Илимская и Богучанская ГЭС, Коршуновский горнообогатительный комбинат, БЛПК. БРАЗ, Усть-Илимский ЛПК. В 1968 году получил звание «заслуженный строитель РСФСР». В 1966 году - Герой Социалистического труда. Имеет три ордена</a:t>
            </a:r>
          </a:p>
          <a:p>
            <a:pPr algn="just"/>
            <a:r>
              <a:rPr lang="ru-RU" sz="2400" b="1">
                <a:solidFill>
                  <a:srgbClr val="002060"/>
                </a:solidFill>
                <a:latin typeface="Comic Sans MS" pitchFamily="66" charset="0"/>
              </a:rPr>
              <a:t>Ленина, звание Первого Почётного гражданина Братска В 1973 году трагически погиб в авиакатастрофе. Захоронен около плотины ГЭС. Там поставлен ему памятник. В п. Энергетик установлена мемориальная доска и в честь него названа улица. О ком вся эта информация?</a:t>
            </a:r>
          </a:p>
        </p:txBody>
      </p:sp>
      <p:pic>
        <p:nvPicPr>
          <p:cNvPr id="40962" name="Picture 2"/>
          <p:cNvPicPr>
            <a:picLocks noChangeAspect="1" noChangeArrowheads="1"/>
          </p:cNvPicPr>
          <p:nvPr/>
        </p:nvPicPr>
        <p:blipFill>
          <a:blip r:embed="rId4"/>
          <a:srcRect l="7548" t="9754" r="8482"/>
          <a:stretch>
            <a:fillRect/>
          </a:stretch>
        </p:blipFill>
        <p:spPr bwMode="auto">
          <a:xfrm>
            <a:off x="857224" y="1142984"/>
            <a:ext cx="3143272" cy="5126054"/>
          </a:xfrm>
          <a:prstGeom prst="rect">
            <a:avLst/>
          </a:prstGeom>
          <a:noFill/>
          <a:ln w="9525">
            <a:noFill/>
            <a:miter lim="800000"/>
            <a:headEnd/>
            <a:tailEnd/>
          </a:ln>
          <a:effectLst>
            <a:softEdge rad="127000"/>
          </a:effectLst>
        </p:spPr>
      </p:pic>
      <p:sp>
        <p:nvSpPr>
          <p:cNvPr id="4" name="Прямоугольник 3"/>
          <p:cNvSpPr>
            <a:spLocks noChangeArrowheads="1"/>
          </p:cNvSpPr>
          <p:nvPr/>
        </p:nvSpPr>
        <p:spPr bwMode="auto">
          <a:xfrm>
            <a:off x="4140200" y="2505075"/>
            <a:ext cx="4572000" cy="1939925"/>
          </a:xfrm>
          <a:prstGeom prst="rect">
            <a:avLst/>
          </a:prstGeom>
          <a:noFill/>
          <a:ln w="9525">
            <a:noFill/>
            <a:miter lim="800000"/>
            <a:headEnd/>
            <a:tailEnd/>
          </a:ln>
        </p:spPr>
        <p:txBody>
          <a:bodyPr>
            <a:spAutoFit/>
          </a:bodyPr>
          <a:lstStyle/>
          <a:p>
            <a:pPr algn="ctr"/>
            <a:r>
              <a:rPr lang="ru-RU" sz="2400">
                <a:latin typeface="Comic Sans MS" pitchFamily="66" charset="0"/>
              </a:rPr>
              <a:t>Иван Иванович Наймушин, 25.03.1905г. рождения</a:t>
            </a:r>
            <a:br>
              <a:rPr lang="ru-RU" sz="2400">
                <a:latin typeface="Comic Sans MS" pitchFamily="66" charset="0"/>
              </a:rPr>
            </a:br>
            <a:r>
              <a:rPr lang="ru-RU" sz="2400">
                <a:latin typeface="Comic Sans MS" pitchFamily="66" charset="0"/>
              </a:rPr>
              <a:t>в Кировской области, приехал в Братск в 1954 году.</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0962"/>
                                        </p:tgtEl>
                                        <p:attrNameLst>
                                          <p:attrName>style.visibility</p:attrName>
                                        </p:attrNameLst>
                                      </p:cBhvr>
                                      <p:to>
                                        <p:strVal val="visible"/>
                                      </p:to>
                                    </p:set>
                                    <p:animEffect transition="in" filter="fade">
                                      <p:cBhvr>
                                        <p:cTn id="12" dur="500"/>
                                        <p:tgtEl>
                                          <p:spTgt spid="409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434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4341" name="Прямоугольник 1"/>
          <p:cNvSpPr>
            <a:spLocks noChangeArrowheads="1"/>
          </p:cNvSpPr>
          <p:nvPr/>
        </p:nvSpPr>
        <p:spPr bwMode="auto">
          <a:xfrm>
            <a:off x="611188" y="404813"/>
            <a:ext cx="7993062" cy="1816100"/>
          </a:xfrm>
          <a:prstGeom prst="rect">
            <a:avLst/>
          </a:prstGeom>
          <a:noFill/>
          <a:ln w="9525">
            <a:noFill/>
            <a:miter lim="800000"/>
            <a:headEnd/>
            <a:tailEnd/>
          </a:ln>
        </p:spPr>
        <p:txBody>
          <a:bodyPr>
            <a:spAutoFit/>
          </a:bodyPr>
          <a:lstStyle/>
          <a:p>
            <a:pPr algn="ctr"/>
            <a:r>
              <a:rPr lang="ru-RU" sz="2800">
                <a:solidFill>
                  <a:srgbClr val="002060"/>
                </a:solidFill>
                <a:latin typeface="Comic Sans MS" pitchFamily="66" charset="0"/>
              </a:rPr>
              <a:t>Назовите братчан - героев Советского Союза. Их имена на стенах Зала Славы в центральном музее ВОВ в Москве среди более 14 тысяч Героев Советского Союза.</a:t>
            </a:r>
          </a:p>
        </p:txBody>
      </p:sp>
      <p:sp>
        <p:nvSpPr>
          <p:cNvPr id="4" name="Прямоугольник 3"/>
          <p:cNvSpPr>
            <a:spLocks noChangeArrowheads="1"/>
          </p:cNvSpPr>
          <p:nvPr/>
        </p:nvSpPr>
        <p:spPr bwMode="auto">
          <a:xfrm>
            <a:off x="3673475" y="2906713"/>
            <a:ext cx="5184775" cy="461962"/>
          </a:xfrm>
          <a:prstGeom prst="rect">
            <a:avLst/>
          </a:prstGeom>
          <a:noFill/>
          <a:ln w="9525">
            <a:noFill/>
            <a:miter lim="800000"/>
            <a:headEnd/>
            <a:tailEnd/>
          </a:ln>
        </p:spPr>
        <p:txBody>
          <a:bodyPr>
            <a:spAutoFit/>
          </a:bodyPr>
          <a:lstStyle/>
          <a:p>
            <a:r>
              <a:rPr lang="ru-RU" sz="2400">
                <a:latin typeface="Comic Sans MS" pitchFamily="66" charset="0"/>
              </a:rPr>
              <a:t>Дубынин Николай Михайлович</a:t>
            </a:r>
          </a:p>
        </p:txBody>
      </p:sp>
      <p:pic>
        <p:nvPicPr>
          <p:cNvPr id="41986" name="Picture 2"/>
          <p:cNvPicPr>
            <a:picLocks noChangeAspect="1" noChangeArrowheads="1"/>
          </p:cNvPicPr>
          <p:nvPr/>
        </p:nvPicPr>
        <p:blipFill>
          <a:blip r:embed="rId4"/>
          <a:srcRect/>
          <a:stretch>
            <a:fillRect/>
          </a:stretch>
        </p:blipFill>
        <p:spPr bwMode="auto">
          <a:xfrm>
            <a:off x="611188" y="2238375"/>
            <a:ext cx="1958975" cy="2846388"/>
          </a:xfrm>
          <a:prstGeom prst="rect">
            <a:avLst/>
          </a:prstGeom>
          <a:noFill/>
          <a:ln w="9525">
            <a:noFill/>
            <a:miter lim="800000"/>
            <a:headEnd/>
            <a:tailEnd/>
          </a:ln>
          <a:effectLst>
            <a:softEdge rad="127000"/>
          </a:effectLst>
        </p:spPr>
      </p:pic>
      <p:pic>
        <p:nvPicPr>
          <p:cNvPr id="41987" name="Picture 3"/>
          <p:cNvPicPr>
            <a:picLocks noChangeAspect="1" noChangeArrowheads="1"/>
          </p:cNvPicPr>
          <p:nvPr/>
        </p:nvPicPr>
        <p:blipFill>
          <a:blip r:embed="rId5"/>
          <a:srcRect/>
          <a:stretch>
            <a:fillRect/>
          </a:stretch>
        </p:blipFill>
        <p:spPr bwMode="auto">
          <a:xfrm>
            <a:off x="5430838" y="4014788"/>
            <a:ext cx="1671637" cy="2520950"/>
          </a:xfrm>
          <a:prstGeom prst="rect">
            <a:avLst/>
          </a:prstGeom>
          <a:noFill/>
          <a:ln w="9525">
            <a:noFill/>
            <a:miter lim="800000"/>
            <a:headEnd/>
            <a:tailEnd/>
          </a:ln>
          <a:effectLst>
            <a:softEdge rad="127000"/>
          </a:effectLst>
        </p:spPr>
      </p:pic>
      <p:pic>
        <p:nvPicPr>
          <p:cNvPr id="41988" name="Picture 4"/>
          <p:cNvPicPr>
            <a:picLocks noChangeAspect="1" noChangeArrowheads="1"/>
          </p:cNvPicPr>
          <p:nvPr/>
        </p:nvPicPr>
        <p:blipFill>
          <a:blip r:embed="rId6"/>
          <a:srcRect/>
          <a:stretch>
            <a:fillRect/>
          </a:stretch>
        </p:blipFill>
        <p:spPr bwMode="auto">
          <a:xfrm>
            <a:off x="2717800" y="3579813"/>
            <a:ext cx="1762125" cy="2447925"/>
          </a:xfrm>
          <a:prstGeom prst="rect">
            <a:avLst/>
          </a:prstGeom>
          <a:noFill/>
          <a:ln w="9525">
            <a:noFill/>
            <a:miter lim="800000"/>
            <a:headEnd/>
            <a:tailEnd/>
          </a:ln>
          <a:effectLst>
            <a:softEdge rad="127000"/>
          </a:effectLst>
        </p:spPr>
      </p:pic>
      <p:sp>
        <p:nvSpPr>
          <p:cNvPr id="5" name="Прямоугольник 4"/>
          <p:cNvSpPr>
            <a:spLocks noChangeArrowheads="1"/>
          </p:cNvSpPr>
          <p:nvPr/>
        </p:nvSpPr>
        <p:spPr bwMode="auto">
          <a:xfrm>
            <a:off x="2843213" y="2238375"/>
            <a:ext cx="5124450" cy="461963"/>
          </a:xfrm>
          <a:prstGeom prst="rect">
            <a:avLst/>
          </a:prstGeom>
          <a:noFill/>
          <a:ln w="9525">
            <a:noFill/>
            <a:miter lim="800000"/>
            <a:headEnd/>
            <a:tailEnd/>
          </a:ln>
        </p:spPr>
        <p:txBody>
          <a:bodyPr wrap="none">
            <a:spAutoFit/>
          </a:bodyPr>
          <a:lstStyle/>
          <a:p>
            <a:r>
              <a:rPr lang="ru-RU" sz="2400">
                <a:latin typeface="Comic Sans MS" pitchFamily="66" charset="0"/>
              </a:rPr>
              <a:t>Шаманский Анатолий Федорович</a:t>
            </a:r>
          </a:p>
        </p:txBody>
      </p:sp>
      <p:sp>
        <p:nvSpPr>
          <p:cNvPr id="6" name="Прямоугольник 5"/>
          <p:cNvSpPr>
            <a:spLocks noChangeArrowheads="1"/>
          </p:cNvSpPr>
          <p:nvPr/>
        </p:nvSpPr>
        <p:spPr bwMode="auto">
          <a:xfrm>
            <a:off x="4457700" y="3554413"/>
            <a:ext cx="4430713" cy="460375"/>
          </a:xfrm>
          <a:prstGeom prst="rect">
            <a:avLst/>
          </a:prstGeom>
          <a:noFill/>
          <a:ln w="9525">
            <a:noFill/>
            <a:miter lim="800000"/>
            <a:headEnd/>
            <a:tailEnd/>
          </a:ln>
        </p:spPr>
        <p:txBody>
          <a:bodyPr wrap="none">
            <a:spAutoFit/>
          </a:bodyPr>
          <a:lstStyle/>
          <a:p>
            <a:r>
              <a:rPr lang="ru-RU" sz="2400">
                <a:latin typeface="Comic Sans MS" pitchFamily="66" charset="0"/>
              </a:rPr>
              <a:t>Погодаев Степан Борисович</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fade">
                                      <p:cBhvr>
                                        <p:cTn id="7" dur="500"/>
                                        <p:tgtEl>
                                          <p:spTgt spid="4198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41988"/>
                                        </p:tgtEl>
                                        <p:attrNameLst>
                                          <p:attrName>style.visibility</p:attrName>
                                        </p:attrNameLst>
                                      </p:cBhvr>
                                      <p:to>
                                        <p:strVal val="visible"/>
                                      </p:to>
                                    </p:set>
                                    <p:animEffect transition="in" filter="fade">
                                      <p:cBhvr>
                                        <p:cTn id="15" dur="500"/>
                                        <p:tgtEl>
                                          <p:spTgt spid="4198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41987"/>
                                        </p:tgtEl>
                                        <p:attrNameLst>
                                          <p:attrName>style.visibility</p:attrName>
                                        </p:attrNameLst>
                                      </p:cBhvr>
                                      <p:to>
                                        <p:strVal val="visible"/>
                                      </p:to>
                                    </p:set>
                                    <p:animEffect transition="in" filter="fade">
                                      <p:cBhvr>
                                        <p:cTn id="23" dur="500"/>
                                        <p:tgtEl>
                                          <p:spTgt spid="4198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536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5365" name="Прямоугольник 1"/>
          <p:cNvSpPr>
            <a:spLocks noChangeArrowheads="1"/>
          </p:cNvSpPr>
          <p:nvPr/>
        </p:nvSpPr>
        <p:spPr bwMode="auto">
          <a:xfrm>
            <a:off x="550863" y="514350"/>
            <a:ext cx="8474075" cy="585788"/>
          </a:xfrm>
          <a:prstGeom prst="rect">
            <a:avLst/>
          </a:prstGeom>
          <a:noFill/>
          <a:ln w="9525">
            <a:noFill/>
            <a:miter lim="800000"/>
            <a:headEnd/>
            <a:tailEnd/>
          </a:ln>
        </p:spPr>
        <p:txBody>
          <a:bodyPr wrap="none">
            <a:spAutoFit/>
          </a:bodyPr>
          <a:lstStyle/>
          <a:p>
            <a:r>
              <a:rPr lang="ru-RU" sz="3200" b="1">
                <a:solidFill>
                  <a:srgbClr val="002060"/>
                </a:solidFill>
                <a:latin typeface="Comic Sans MS" pitchFamily="66" charset="0"/>
              </a:rPr>
              <a:t>Назовите братских поэтов и писателей.</a:t>
            </a:r>
          </a:p>
        </p:txBody>
      </p:sp>
      <p:sp>
        <p:nvSpPr>
          <p:cNvPr id="4" name="Прямоугольник 3"/>
          <p:cNvSpPr>
            <a:spLocks noChangeArrowheads="1"/>
          </p:cNvSpPr>
          <p:nvPr/>
        </p:nvSpPr>
        <p:spPr bwMode="auto">
          <a:xfrm>
            <a:off x="1171575" y="2060575"/>
            <a:ext cx="6480175" cy="3108325"/>
          </a:xfrm>
          <a:prstGeom prst="rect">
            <a:avLst/>
          </a:prstGeom>
          <a:noFill/>
          <a:ln w="9525">
            <a:noFill/>
            <a:miter lim="800000"/>
            <a:headEnd/>
            <a:tailEnd/>
          </a:ln>
        </p:spPr>
        <p:txBody>
          <a:bodyPr>
            <a:spAutoFit/>
          </a:bodyPr>
          <a:lstStyle/>
          <a:p>
            <a:pPr algn="ctr"/>
            <a:r>
              <a:rPr lang="ru-RU" sz="2800">
                <a:latin typeface="Comic Sans MS" pitchFamily="66" charset="0"/>
              </a:rPr>
              <a:t>Михасенко Геннадий Павлович </a:t>
            </a:r>
          </a:p>
          <a:p>
            <a:pPr algn="ctr"/>
            <a:r>
              <a:rPr lang="ru-RU" sz="2800">
                <a:latin typeface="Comic Sans MS" pitchFamily="66" charset="0"/>
              </a:rPr>
              <a:t>Черемных Иннокентий</a:t>
            </a:r>
          </a:p>
          <a:p>
            <a:pPr algn="ctr"/>
            <a:r>
              <a:rPr lang="ru-RU" sz="2800">
                <a:latin typeface="Comic Sans MS" pitchFamily="66" charset="0"/>
              </a:rPr>
              <a:t>Снегов Николай Наумович </a:t>
            </a:r>
          </a:p>
          <a:p>
            <a:pPr algn="ctr"/>
            <a:r>
              <a:rPr lang="ru-RU" sz="2800">
                <a:latin typeface="Comic Sans MS" pitchFamily="66" charset="0"/>
              </a:rPr>
              <a:t>Черных Юрий (детский писатель)</a:t>
            </a:r>
          </a:p>
          <a:p>
            <a:pPr algn="ctr"/>
            <a:r>
              <a:rPr lang="ru-RU" sz="2800">
                <a:latin typeface="Comic Sans MS" pitchFamily="66" charset="0"/>
              </a:rPr>
              <a:t>Молчанов Владимир</a:t>
            </a:r>
          </a:p>
          <a:p>
            <a:pPr algn="ctr"/>
            <a:r>
              <a:rPr lang="ru-RU" sz="2800">
                <a:latin typeface="Comic Sans MS" pitchFamily="66" charset="0"/>
              </a:rPr>
              <a:t>Корнилов Владимир </a:t>
            </a:r>
          </a:p>
          <a:p>
            <a:pPr algn="ctr"/>
            <a:r>
              <a:rPr lang="ru-RU" sz="2800">
                <a:latin typeface="Comic Sans MS" pitchFamily="66" charset="0"/>
              </a:rPr>
              <a:t>Монахов Владимир</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638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6389" name="Прямоугольник 1"/>
          <p:cNvSpPr>
            <a:spLocks noChangeArrowheads="1"/>
          </p:cNvSpPr>
          <p:nvPr/>
        </p:nvSpPr>
        <p:spPr bwMode="auto">
          <a:xfrm>
            <a:off x="539750" y="549275"/>
            <a:ext cx="7993063" cy="1076325"/>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Кто из знаменитостей побывал в Братске?</a:t>
            </a:r>
          </a:p>
        </p:txBody>
      </p:sp>
      <p:sp>
        <p:nvSpPr>
          <p:cNvPr id="16390" name="Прямоугольник 3"/>
          <p:cNvSpPr>
            <a:spLocks noChangeArrowheads="1"/>
          </p:cNvSpPr>
          <p:nvPr/>
        </p:nvSpPr>
        <p:spPr bwMode="auto">
          <a:xfrm>
            <a:off x="1357313" y="2000250"/>
            <a:ext cx="6572250" cy="3046413"/>
          </a:xfrm>
          <a:prstGeom prst="rect">
            <a:avLst/>
          </a:prstGeom>
          <a:noFill/>
          <a:ln w="9525">
            <a:noFill/>
            <a:miter lim="800000"/>
            <a:headEnd/>
            <a:tailEnd/>
          </a:ln>
        </p:spPr>
        <p:txBody>
          <a:bodyPr>
            <a:spAutoFit/>
          </a:bodyPr>
          <a:lstStyle/>
          <a:p>
            <a:pPr algn="ctr"/>
            <a:r>
              <a:rPr lang="ru-RU" sz="3200">
                <a:latin typeface="Comic Sans MS" pitchFamily="66" charset="0"/>
              </a:rPr>
              <a:t>Фидель Кастро, Л.И. Брежнев, Хрущёв, Б.Н. Ельцин, </a:t>
            </a:r>
          </a:p>
          <a:p>
            <a:pPr algn="ctr"/>
            <a:r>
              <a:rPr lang="ru-RU" sz="3200">
                <a:latin typeface="Comic Sans MS" pitchFamily="66" charset="0"/>
              </a:rPr>
              <a:t>король Афганистана,  </a:t>
            </a:r>
          </a:p>
          <a:p>
            <a:pPr algn="ctr"/>
            <a:r>
              <a:rPr lang="ru-RU" sz="3200">
                <a:latin typeface="Comic Sans MS" pitchFamily="66" charset="0"/>
              </a:rPr>
              <a:t>шах Ирана, космонавт Титов, </a:t>
            </a:r>
          </a:p>
          <a:p>
            <a:pPr algn="ctr"/>
            <a:r>
              <a:rPr lang="ru-RU" sz="3200">
                <a:latin typeface="Comic Sans MS" pitchFamily="66" charset="0"/>
              </a:rPr>
              <a:t>А.Пахмутова, Н.Добронравов, И.Кобзон, А.Распутин</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741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7413" name="Прямоугольник 1"/>
          <p:cNvSpPr>
            <a:spLocks noChangeArrowheads="1"/>
          </p:cNvSpPr>
          <p:nvPr/>
        </p:nvSpPr>
        <p:spPr bwMode="auto">
          <a:xfrm>
            <a:off x="827088" y="620713"/>
            <a:ext cx="7720012" cy="584200"/>
          </a:xfrm>
          <a:prstGeom prst="rect">
            <a:avLst/>
          </a:prstGeom>
          <a:noFill/>
          <a:ln w="9525">
            <a:noFill/>
            <a:miter lim="800000"/>
            <a:headEnd/>
            <a:tailEnd/>
          </a:ln>
        </p:spPr>
        <p:txBody>
          <a:bodyPr wrap="none">
            <a:spAutoFit/>
          </a:bodyPr>
          <a:lstStyle/>
          <a:p>
            <a:pPr algn="ctr"/>
            <a:r>
              <a:rPr lang="ru-RU" sz="3200" b="1">
                <a:solidFill>
                  <a:srgbClr val="002060"/>
                </a:solidFill>
                <a:latin typeface="Comic Sans MS" pitchFamily="66" charset="0"/>
              </a:rPr>
              <a:t>Назовите космонавта - братчанина. </a:t>
            </a:r>
          </a:p>
        </p:txBody>
      </p:sp>
      <p:sp>
        <p:nvSpPr>
          <p:cNvPr id="24582" name="Прямоугольник 3"/>
          <p:cNvSpPr>
            <a:spLocks noChangeArrowheads="1"/>
          </p:cNvSpPr>
          <p:nvPr/>
        </p:nvSpPr>
        <p:spPr bwMode="auto">
          <a:xfrm>
            <a:off x="4214813" y="3071813"/>
            <a:ext cx="4260850" cy="584200"/>
          </a:xfrm>
          <a:prstGeom prst="rect">
            <a:avLst/>
          </a:prstGeom>
          <a:noFill/>
          <a:ln w="9525">
            <a:noFill/>
            <a:miter lim="800000"/>
            <a:headEnd/>
            <a:tailEnd/>
          </a:ln>
        </p:spPr>
        <p:txBody>
          <a:bodyPr wrap="none">
            <a:spAutoFit/>
          </a:bodyPr>
          <a:lstStyle/>
          <a:p>
            <a:r>
              <a:rPr lang="ru-RU" sz="3200">
                <a:latin typeface="Comic Sans MS" pitchFamily="66" charset="0"/>
              </a:rPr>
              <a:t>Александр Полещук</a:t>
            </a:r>
          </a:p>
        </p:txBody>
      </p:sp>
      <p:pic>
        <p:nvPicPr>
          <p:cNvPr id="24584" name="Picture 8" descr="http://www.walkinspace.ru/_ph/13/2/732223359.jpg?1445692748"/>
          <p:cNvPicPr>
            <a:picLocks noChangeAspect="1" noChangeArrowheads="1"/>
          </p:cNvPicPr>
          <p:nvPr/>
        </p:nvPicPr>
        <p:blipFill>
          <a:blip r:embed="rId4"/>
          <a:srcRect l="19565" t="3062"/>
          <a:stretch>
            <a:fillRect/>
          </a:stretch>
        </p:blipFill>
        <p:spPr bwMode="auto">
          <a:xfrm>
            <a:off x="1571604" y="1643050"/>
            <a:ext cx="2643206" cy="4523454"/>
          </a:xfrm>
          <a:prstGeom prst="roundRect">
            <a:avLst/>
          </a:prstGeom>
          <a:noFill/>
          <a:effectLst>
            <a:softEdge rad="1270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4582"/>
                                        </p:tgtEl>
                                        <p:attrNameLst>
                                          <p:attrName>style.visibility</p:attrName>
                                        </p:attrNameLst>
                                      </p:cBhvr>
                                      <p:to>
                                        <p:strVal val="visible"/>
                                      </p:to>
                                    </p:set>
                                    <p:animEffect transition="in" filter="dissolve">
                                      <p:cBhvr>
                                        <p:cTn id="7" dur="500"/>
                                        <p:tgtEl>
                                          <p:spTgt spid="24582"/>
                                        </p:tgtEl>
                                      </p:cBhvr>
                                    </p:animEffect>
                                  </p:childTnLst>
                                </p:cTn>
                              </p:par>
                              <p:par>
                                <p:cTn id="8" presetID="9" presetClass="entr" presetSubtype="0" fill="hold" nodeType="withEffect">
                                  <p:stCondLst>
                                    <p:cond delay="0"/>
                                  </p:stCondLst>
                                  <p:childTnLst>
                                    <p:set>
                                      <p:cBhvr>
                                        <p:cTn id="9" dur="1" fill="hold">
                                          <p:stCondLst>
                                            <p:cond delay="0"/>
                                          </p:stCondLst>
                                        </p:cTn>
                                        <p:tgtEl>
                                          <p:spTgt spid="24584"/>
                                        </p:tgtEl>
                                        <p:attrNameLst>
                                          <p:attrName>style.visibility</p:attrName>
                                        </p:attrNameLst>
                                      </p:cBhvr>
                                      <p:to>
                                        <p:strVal val="visible"/>
                                      </p:to>
                                    </p:set>
                                    <p:animEffect transition="in" filter="dissolve">
                                      <p:cBhvr>
                                        <p:cTn id="10" dur="500"/>
                                        <p:tgtEl>
                                          <p:spTgt spid="245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843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8437" name="Прямоугольник 1"/>
          <p:cNvSpPr>
            <a:spLocks noChangeArrowheads="1"/>
          </p:cNvSpPr>
          <p:nvPr/>
        </p:nvSpPr>
        <p:spPr bwMode="auto">
          <a:xfrm>
            <a:off x="684213" y="476250"/>
            <a:ext cx="7920037" cy="2554288"/>
          </a:xfrm>
          <a:prstGeom prst="rect">
            <a:avLst/>
          </a:prstGeom>
          <a:noFill/>
          <a:ln w="9525">
            <a:noFill/>
            <a:miter lim="800000"/>
            <a:headEnd/>
            <a:tailEnd/>
          </a:ln>
        </p:spPr>
        <p:txBody>
          <a:bodyPr>
            <a:spAutoFit/>
          </a:bodyPr>
          <a:lstStyle/>
          <a:p>
            <a:pPr algn="ctr"/>
            <a:r>
              <a:rPr lang="ru-RU" sz="3200">
                <a:solidFill>
                  <a:srgbClr val="002060"/>
                </a:solidFill>
                <a:latin typeface="Comic Sans MS" pitchFamily="66" charset="0"/>
              </a:rPr>
              <a:t>В 1995 году, в День знаний, открыта мемориальная доска на доме где жил почётный гражданин Братска, учитель учителей. Назовите имя этого человека.</a:t>
            </a:r>
          </a:p>
        </p:txBody>
      </p:sp>
      <p:sp>
        <p:nvSpPr>
          <p:cNvPr id="25606" name="Прямоугольник 3"/>
          <p:cNvSpPr>
            <a:spLocks noChangeArrowheads="1"/>
          </p:cNvSpPr>
          <p:nvPr/>
        </p:nvSpPr>
        <p:spPr bwMode="auto">
          <a:xfrm>
            <a:off x="3643313" y="3714750"/>
            <a:ext cx="5157787" cy="1077913"/>
          </a:xfrm>
          <a:prstGeom prst="rect">
            <a:avLst/>
          </a:prstGeom>
          <a:noFill/>
          <a:ln w="9525">
            <a:noFill/>
            <a:miter lim="800000"/>
            <a:headEnd/>
            <a:tailEnd/>
          </a:ln>
        </p:spPr>
        <p:txBody>
          <a:bodyPr wrap="none">
            <a:spAutoFit/>
          </a:bodyPr>
          <a:lstStyle/>
          <a:p>
            <a:pPr algn="ctr"/>
            <a:r>
              <a:rPr lang="ru-RU" sz="3200">
                <a:latin typeface="Comic Sans MS" pitchFamily="66" charset="0"/>
              </a:rPr>
              <a:t>Иноземцев </a:t>
            </a:r>
          </a:p>
          <a:p>
            <a:pPr algn="ctr"/>
            <a:r>
              <a:rPr lang="ru-RU" sz="3200">
                <a:latin typeface="Comic Sans MS" pitchFamily="66" charset="0"/>
              </a:rPr>
              <a:t>Алексей Александрович </a:t>
            </a:r>
          </a:p>
        </p:txBody>
      </p:sp>
      <p:pic>
        <p:nvPicPr>
          <p:cNvPr id="25608" name="Picture 8" descr="ИНОЗЕМЦЕВ Алексей Александрович"/>
          <p:cNvPicPr>
            <a:picLocks noChangeAspect="1" noChangeArrowheads="1"/>
          </p:cNvPicPr>
          <p:nvPr/>
        </p:nvPicPr>
        <p:blipFill>
          <a:blip r:embed="rId4"/>
          <a:srcRect/>
          <a:stretch>
            <a:fillRect/>
          </a:stretch>
        </p:blipFill>
        <p:spPr bwMode="auto">
          <a:xfrm>
            <a:off x="500034" y="2557004"/>
            <a:ext cx="3000396" cy="3995982"/>
          </a:xfrm>
          <a:prstGeom prst="roundRect">
            <a:avLst/>
          </a:prstGeom>
          <a:noFill/>
          <a:effectLst>
            <a:softEdge rad="1270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5608"/>
                                        </p:tgtEl>
                                        <p:attrNameLst>
                                          <p:attrName>style.visibility</p:attrName>
                                        </p:attrNameLst>
                                      </p:cBhvr>
                                      <p:to>
                                        <p:strVal val="visible"/>
                                      </p:to>
                                    </p:set>
                                    <p:animEffect transition="in" filter="dissolve">
                                      <p:cBhvr>
                                        <p:cTn id="7" dur="500"/>
                                        <p:tgtEl>
                                          <p:spTgt spid="2560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5606"/>
                                        </p:tgtEl>
                                        <p:attrNameLst>
                                          <p:attrName>style.visibility</p:attrName>
                                        </p:attrNameLst>
                                      </p:cBhvr>
                                      <p:to>
                                        <p:strVal val="visible"/>
                                      </p:to>
                                    </p:set>
                                    <p:animEffect transition="in" filter="dissolve">
                                      <p:cBhvr>
                                        <p:cTn id="10" dur="500"/>
                                        <p:tgtEl>
                                          <p:spTgt spid="25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946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9461" name="Прямоугольник 1"/>
          <p:cNvSpPr>
            <a:spLocks noChangeArrowheads="1"/>
          </p:cNvSpPr>
          <p:nvPr/>
        </p:nvSpPr>
        <p:spPr bwMode="auto">
          <a:xfrm>
            <a:off x="642938" y="285750"/>
            <a:ext cx="7929562" cy="1938338"/>
          </a:xfrm>
          <a:prstGeom prst="rect">
            <a:avLst/>
          </a:prstGeom>
          <a:noFill/>
          <a:ln w="9525">
            <a:noFill/>
            <a:miter lim="800000"/>
            <a:headEnd/>
            <a:tailEnd/>
          </a:ln>
        </p:spPr>
        <p:txBody>
          <a:bodyPr>
            <a:spAutoFit/>
          </a:bodyPr>
          <a:lstStyle/>
          <a:p>
            <a:pPr algn="ctr"/>
            <a:r>
              <a:rPr lang="ru-RU" sz="4000" b="1">
                <a:solidFill>
                  <a:srgbClr val="002060"/>
                </a:solidFill>
                <a:latin typeface="Comic Sans MS" pitchFamily="66" charset="0"/>
              </a:rPr>
              <a:t>3 тур</a:t>
            </a:r>
          </a:p>
          <a:p>
            <a:pPr algn="ctr"/>
            <a:r>
              <a:rPr lang="ru-RU" sz="4000" b="1">
                <a:solidFill>
                  <a:srgbClr val="002060"/>
                </a:solidFill>
                <a:latin typeface="Comic Sans MS" pitchFamily="66" charset="0"/>
              </a:rPr>
              <a:t> Братская ГЭС - первая большая стройка.</a:t>
            </a:r>
          </a:p>
        </p:txBody>
      </p:sp>
      <p:pic>
        <p:nvPicPr>
          <p:cNvPr id="26631" name="Picture 7" descr="http://www.photobratsk.ru/photos/97479/original/photobratsk-ru__daniv__97479_original.jpg"/>
          <p:cNvPicPr>
            <a:picLocks noChangeAspect="1" noChangeArrowheads="1"/>
          </p:cNvPicPr>
          <p:nvPr/>
        </p:nvPicPr>
        <p:blipFill>
          <a:blip r:embed="rId4" cstate="email"/>
          <a:srcRect/>
          <a:stretch>
            <a:fillRect/>
          </a:stretch>
        </p:blipFill>
        <p:spPr bwMode="auto">
          <a:xfrm>
            <a:off x="1428728" y="2143116"/>
            <a:ext cx="6381991" cy="4357718"/>
          </a:xfrm>
          <a:prstGeom prst="roundRect">
            <a:avLst/>
          </a:prstGeom>
          <a:noFill/>
          <a:effectLst>
            <a:softEdge rad="12700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048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0485" name="Прямоугольник 1"/>
          <p:cNvSpPr>
            <a:spLocks noChangeArrowheads="1"/>
          </p:cNvSpPr>
          <p:nvPr/>
        </p:nvSpPr>
        <p:spPr bwMode="auto">
          <a:xfrm>
            <a:off x="755650" y="476250"/>
            <a:ext cx="7561263" cy="830263"/>
          </a:xfrm>
          <a:prstGeom prst="rect">
            <a:avLst/>
          </a:prstGeom>
          <a:noFill/>
          <a:ln w="9525">
            <a:noFill/>
            <a:miter lim="800000"/>
            <a:headEnd/>
            <a:tailEnd/>
          </a:ln>
        </p:spPr>
        <p:txBody>
          <a:bodyPr>
            <a:spAutoFit/>
          </a:bodyPr>
          <a:lstStyle/>
          <a:p>
            <a:r>
              <a:rPr lang="ru-RU" sz="2400" b="1">
                <a:solidFill>
                  <a:srgbClr val="002060"/>
                </a:solidFill>
                <a:latin typeface="Comic Sans MS" pitchFamily="66" charset="0"/>
              </a:rPr>
              <a:t>Кто сделал надпись на скале: «Здесь будет построена Братская ГЭС»? Расскажите о нём.</a:t>
            </a:r>
          </a:p>
        </p:txBody>
      </p:sp>
      <p:pic>
        <p:nvPicPr>
          <p:cNvPr id="27655" name="Picture 7" descr="http://a.bratsk.su/bal/bratch/slastenko/slastenko.jpg"/>
          <p:cNvPicPr>
            <a:picLocks noChangeAspect="1" noChangeArrowheads="1"/>
          </p:cNvPicPr>
          <p:nvPr/>
        </p:nvPicPr>
        <p:blipFill>
          <a:blip r:embed="rId4"/>
          <a:srcRect/>
          <a:stretch>
            <a:fillRect/>
          </a:stretch>
        </p:blipFill>
        <p:spPr bwMode="auto">
          <a:xfrm>
            <a:off x="714348" y="1643050"/>
            <a:ext cx="2809876" cy="4736648"/>
          </a:xfrm>
          <a:prstGeom prst="roundRect">
            <a:avLst/>
          </a:prstGeom>
          <a:noFill/>
          <a:effectLst>
            <a:softEdge rad="127000"/>
          </a:effectLst>
        </p:spPr>
      </p:pic>
      <p:sp>
        <p:nvSpPr>
          <p:cNvPr id="7" name="Прямоугольник 6"/>
          <p:cNvSpPr>
            <a:spLocks noChangeArrowheads="1"/>
          </p:cNvSpPr>
          <p:nvPr/>
        </p:nvSpPr>
        <p:spPr bwMode="auto">
          <a:xfrm>
            <a:off x="4500563" y="1714500"/>
            <a:ext cx="4092575" cy="584200"/>
          </a:xfrm>
          <a:prstGeom prst="rect">
            <a:avLst/>
          </a:prstGeom>
          <a:noFill/>
          <a:ln w="9525">
            <a:noFill/>
            <a:miter lim="800000"/>
            <a:headEnd/>
            <a:tailEnd/>
          </a:ln>
        </p:spPr>
        <p:txBody>
          <a:bodyPr wrap="none">
            <a:spAutoFit/>
          </a:bodyPr>
          <a:lstStyle/>
          <a:p>
            <a:r>
              <a:rPr lang="ru-RU" sz="3200">
                <a:latin typeface="Comic Sans MS" pitchFamily="66" charset="0"/>
              </a:rPr>
              <a:t>Николай Сластенко</a:t>
            </a:r>
          </a:p>
        </p:txBody>
      </p:sp>
      <p:pic>
        <p:nvPicPr>
          <p:cNvPr id="27657" name="Picture 9" descr="http://biograf-book.narod.ru/personalii/4/portreti/gaynulin.jpg"/>
          <p:cNvPicPr>
            <a:picLocks noChangeAspect="1" noChangeArrowheads="1"/>
          </p:cNvPicPr>
          <p:nvPr/>
        </p:nvPicPr>
        <p:blipFill>
          <a:blip r:embed="rId5" cstate="email"/>
          <a:srcRect/>
          <a:stretch>
            <a:fillRect/>
          </a:stretch>
        </p:blipFill>
        <p:spPr bwMode="auto">
          <a:xfrm>
            <a:off x="5143504" y="2285992"/>
            <a:ext cx="2714644" cy="4174322"/>
          </a:xfrm>
          <a:prstGeom prst="roundRect">
            <a:avLst/>
          </a:prstGeom>
          <a:noFill/>
          <a:effectLst>
            <a:softEdge rad="1270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7657"/>
                                        </p:tgtEl>
                                        <p:attrNameLst>
                                          <p:attrName>style.visibility</p:attrName>
                                        </p:attrNameLst>
                                      </p:cBhvr>
                                      <p:to>
                                        <p:strVal val="visible"/>
                                      </p:to>
                                    </p:set>
                                    <p:animEffect transition="in" filter="dissolve">
                                      <p:cBhvr>
                                        <p:cTn id="7" dur="500"/>
                                        <p:tgtEl>
                                          <p:spTgt spid="27657"/>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150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8677" name="Прямоугольник 1"/>
          <p:cNvSpPr>
            <a:spLocks noChangeArrowheads="1"/>
          </p:cNvSpPr>
          <p:nvPr/>
        </p:nvSpPr>
        <p:spPr bwMode="auto">
          <a:xfrm>
            <a:off x="571500" y="357188"/>
            <a:ext cx="7929563" cy="2062162"/>
          </a:xfrm>
          <a:prstGeom prst="rect">
            <a:avLst/>
          </a:prstGeom>
          <a:noFill/>
          <a:ln w="9525">
            <a:noFill/>
            <a:miter lim="800000"/>
            <a:headEnd/>
            <a:tailEnd/>
          </a:ln>
        </p:spPr>
        <p:txBody>
          <a:bodyPr>
            <a:spAutoFit/>
          </a:bodyPr>
          <a:lstStyle/>
          <a:p>
            <a:pPr algn="ctr"/>
            <a:r>
              <a:rPr lang="ru-RU" sz="3200">
                <a:solidFill>
                  <a:srgbClr val="002060"/>
                </a:solidFill>
                <a:latin typeface="Comic Sans MS" pitchFamily="66" charset="0"/>
              </a:rPr>
              <a:t>Ангара - уникальная и единственная в своём роде река в мире. В чём эта уникальность выражается для строительства ГЭС?</a:t>
            </a:r>
          </a:p>
        </p:txBody>
      </p:sp>
      <p:pic>
        <p:nvPicPr>
          <p:cNvPr id="28679" name="Picture 7" descr="http://rus-molot.com/wp-content/uploads/2015/07/s_13408786748849.jpeg"/>
          <p:cNvPicPr>
            <a:picLocks noChangeAspect="1" noChangeArrowheads="1"/>
          </p:cNvPicPr>
          <p:nvPr/>
        </p:nvPicPr>
        <p:blipFill>
          <a:blip r:embed="rId4" cstate="email"/>
          <a:srcRect l="17241" t="6897"/>
          <a:stretch>
            <a:fillRect/>
          </a:stretch>
        </p:blipFill>
        <p:spPr bwMode="auto">
          <a:xfrm>
            <a:off x="2000232" y="2500306"/>
            <a:ext cx="5357850" cy="4018388"/>
          </a:xfrm>
          <a:prstGeom prst="roundRect">
            <a:avLst/>
          </a:prstGeom>
          <a:noFill/>
          <a:effectLst>
            <a:softEdge rad="127000"/>
          </a:effectLst>
        </p:spPr>
      </p:pic>
      <p:sp>
        <p:nvSpPr>
          <p:cNvPr id="28680" name="Rectangle 8"/>
          <p:cNvSpPr>
            <a:spLocks noChangeArrowheads="1"/>
          </p:cNvSpPr>
          <p:nvPr/>
        </p:nvSpPr>
        <p:spPr bwMode="auto">
          <a:xfrm>
            <a:off x="357188" y="357188"/>
            <a:ext cx="8602662" cy="2246312"/>
          </a:xfrm>
          <a:prstGeom prst="rect">
            <a:avLst/>
          </a:prstGeom>
          <a:noFill/>
          <a:ln w="9525">
            <a:noFill/>
            <a:miter lim="800000"/>
            <a:headEnd/>
            <a:tailEnd/>
          </a:ln>
        </p:spPr>
        <p:txBody>
          <a:bodyPr wrap="none" anchor="ctr">
            <a:spAutoFit/>
          </a:bodyPr>
          <a:lstStyle/>
          <a:p>
            <a:pPr algn="ctr" eaLnBrk="0" hangingPunct="0"/>
            <a:r>
              <a:rPr lang="ru-RU" sz="2800">
                <a:solidFill>
                  <a:srgbClr val="000000"/>
                </a:solidFill>
                <a:latin typeface="Comic Sans MS" pitchFamily="66" charset="0"/>
                <a:cs typeface="Courier New" pitchFamily="49" charset="0"/>
              </a:rPr>
              <a:t>Выход воды (из Байкала) 1850 куб. м в секунду. </a:t>
            </a:r>
            <a:endParaRPr lang="ru-RU" sz="2800">
              <a:latin typeface="Comic Sans MS" pitchFamily="66" charset="0"/>
            </a:endParaRPr>
          </a:p>
          <a:p>
            <a:pPr algn="ctr" eaLnBrk="0" hangingPunct="0"/>
            <a:r>
              <a:rPr lang="ru-RU" sz="2800">
                <a:solidFill>
                  <a:srgbClr val="000000"/>
                </a:solidFill>
                <a:latin typeface="Comic Sans MS" pitchFamily="66" charset="0"/>
                <a:cs typeface="Courier New" pitchFamily="49" charset="0"/>
              </a:rPr>
              <a:t>Энергетические свойства полноводность </a:t>
            </a:r>
            <a:endParaRPr lang="ru-RU" sz="2800">
              <a:latin typeface="Comic Sans MS" pitchFamily="66" charset="0"/>
            </a:endParaRPr>
          </a:p>
          <a:p>
            <a:pPr algn="ctr" eaLnBrk="0" hangingPunct="0"/>
            <a:r>
              <a:rPr lang="ru-RU" sz="2800">
                <a:solidFill>
                  <a:srgbClr val="000000"/>
                </a:solidFill>
                <a:latin typeface="Comic Sans MS" pitchFamily="66" charset="0"/>
                <a:cs typeface="Courier New" pitchFamily="49" charset="0"/>
              </a:rPr>
              <a:t>равнинных рек и стремительность горных. </a:t>
            </a:r>
            <a:endParaRPr lang="ru-RU" sz="2800">
              <a:latin typeface="Comic Sans MS" pitchFamily="66" charset="0"/>
            </a:endParaRPr>
          </a:p>
          <a:p>
            <a:pPr algn="ctr" eaLnBrk="0" hangingPunct="0"/>
            <a:r>
              <a:rPr lang="ru-RU" sz="2800">
                <a:solidFill>
                  <a:srgbClr val="000000"/>
                </a:solidFill>
                <a:latin typeface="Comic Sans MS" pitchFamily="66" charset="0"/>
                <a:cs typeface="Courier New" pitchFamily="49" charset="0"/>
              </a:rPr>
              <a:t>Равномерность расхода мощного потока </a:t>
            </a:r>
            <a:endParaRPr lang="ru-RU" sz="2800">
              <a:latin typeface="Comic Sans MS" pitchFamily="66" charset="0"/>
            </a:endParaRPr>
          </a:p>
          <a:p>
            <a:pPr algn="ctr" eaLnBrk="0" hangingPunct="0"/>
            <a:r>
              <a:rPr lang="ru-RU" sz="2800">
                <a:solidFill>
                  <a:srgbClr val="000000"/>
                </a:solidFill>
                <a:latin typeface="Comic Sans MS" pitchFamily="66" charset="0"/>
                <a:cs typeface="Courier New" pitchFamily="49" charset="0"/>
              </a:rPr>
              <a:t>в течение года(без скачков)</a:t>
            </a:r>
            <a:endParaRPr lang="ru-RU" sz="280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xit" presetSubtype="0" fill="hold" grpId="0" nodeType="clickEffect">
                                  <p:stCondLst>
                                    <p:cond delay="0"/>
                                  </p:stCondLst>
                                  <p:childTnLst>
                                    <p:animEffect transition="out" filter="dissolve">
                                      <p:cBhvr>
                                        <p:cTn id="6" dur="500"/>
                                        <p:tgtEl>
                                          <p:spTgt spid="28677"/>
                                        </p:tgtEl>
                                      </p:cBhvr>
                                    </p:animEffect>
                                    <p:set>
                                      <p:cBhvr>
                                        <p:cTn id="7" dur="1" fill="hold">
                                          <p:stCondLst>
                                            <p:cond delay="499"/>
                                          </p:stCondLst>
                                        </p:cTn>
                                        <p:tgtEl>
                                          <p:spTgt spid="2867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8680"/>
                                        </p:tgtEl>
                                        <p:attrNameLst>
                                          <p:attrName>style.visibility</p:attrName>
                                        </p:attrNameLst>
                                      </p:cBhvr>
                                      <p:to>
                                        <p:strVal val="visible"/>
                                      </p:to>
                                    </p:set>
                                    <p:animEffect transition="in" filter="dissolve">
                                      <p:cBhvr>
                                        <p:cTn id="12" dur="500"/>
                                        <p:tgtEl>
                                          <p:spTgt spid="286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8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253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2533" name="Rectangle 5"/>
          <p:cNvSpPr>
            <a:spLocks noChangeArrowheads="1"/>
          </p:cNvSpPr>
          <p:nvPr/>
        </p:nvSpPr>
        <p:spPr bwMode="auto">
          <a:xfrm>
            <a:off x="357188" y="428625"/>
            <a:ext cx="8286750" cy="2678113"/>
          </a:xfrm>
          <a:prstGeom prst="rect">
            <a:avLst/>
          </a:prstGeom>
          <a:noFill/>
          <a:ln w="9525">
            <a:noFill/>
            <a:miter lim="800000"/>
            <a:headEnd/>
            <a:tailEnd/>
          </a:ln>
        </p:spPr>
        <p:txBody>
          <a:bodyPr anchor="ctr">
            <a:spAutoFit/>
          </a:bodyPr>
          <a:lstStyle/>
          <a:p>
            <a:pPr algn="ctr" eaLnBrk="0" hangingPunct="0"/>
            <a:r>
              <a:rPr lang="ru-RU" sz="2400" b="1">
                <a:solidFill>
                  <a:srgbClr val="002060"/>
                </a:solidFill>
                <a:latin typeface="Comic Sans MS" pitchFamily="66" charset="0"/>
                <a:cs typeface="Courier New" pitchFamily="49" charset="0"/>
              </a:rPr>
              <a:t>Строительство ГЭС не прекращалось ни при каких морозах. Цементная масса доставлялась в 40-градусные морозы. Водители не допускали её замерзания, преодолевая расстояние 30-40 км. Как удавалось осуществлять перевозку такого «капризного» материала в условиях сибирских морозов?</a:t>
            </a:r>
            <a:endParaRPr lang="ru-RU" sz="2400" b="1">
              <a:solidFill>
                <a:srgbClr val="002060"/>
              </a:solidFill>
              <a:latin typeface="Comic Sans MS" pitchFamily="66" charset="0"/>
            </a:endParaRPr>
          </a:p>
        </p:txBody>
      </p:sp>
      <p:sp>
        <p:nvSpPr>
          <p:cNvPr id="29702" name="Rectangle 6"/>
          <p:cNvSpPr>
            <a:spLocks noChangeArrowheads="1"/>
          </p:cNvSpPr>
          <p:nvPr/>
        </p:nvSpPr>
        <p:spPr bwMode="auto">
          <a:xfrm>
            <a:off x="4572000" y="3286125"/>
            <a:ext cx="4000500" cy="3046413"/>
          </a:xfrm>
          <a:prstGeom prst="rect">
            <a:avLst/>
          </a:prstGeom>
          <a:noFill/>
          <a:ln w="9525">
            <a:noFill/>
            <a:miter lim="800000"/>
            <a:headEnd/>
            <a:tailEnd/>
          </a:ln>
        </p:spPr>
        <p:txBody>
          <a:bodyPr anchor="ctr">
            <a:spAutoFit/>
          </a:bodyPr>
          <a:lstStyle/>
          <a:p>
            <a:pPr algn="just" eaLnBrk="0" hangingPunct="0"/>
            <a:r>
              <a:rPr lang="ru-RU" sz="2400">
                <a:solidFill>
                  <a:srgbClr val="000000"/>
                </a:solidFill>
                <a:latin typeface="Comic Sans MS" pitchFamily="66" charset="0"/>
                <a:cs typeface="Courier New" pitchFamily="49" charset="0"/>
              </a:rPr>
              <a:t>Его возили с завода на плотину в специальных</a:t>
            </a:r>
            <a:r>
              <a:rPr lang="ru-RU" sz="2400">
                <a:latin typeface="Comic Sans MS" pitchFamily="66" charset="0"/>
                <a:cs typeface="Courier New" pitchFamily="49" charset="0"/>
              </a:rPr>
              <a:t> </a:t>
            </a:r>
            <a:r>
              <a:rPr lang="ru-RU" sz="2400">
                <a:solidFill>
                  <a:srgbClr val="000000"/>
                </a:solidFill>
                <a:latin typeface="Comic Sans MS" pitchFamily="66" charset="0"/>
                <a:cs typeface="Courier New" pitchFamily="49" charset="0"/>
              </a:rPr>
              <a:t>самосвалах, кузова которых имели двойные стенки и прогревались циркулирующими между этими стенками выхлопными газами.</a:t>
            </a:r>
            <a:endParaRPr lang="ru-RU" sz="2400">
              <a:latin typeface="Comic Sans MS" pitchFamily="66" charset="0"/>
            </a:endParaRPr>
          </a:p>
        </p:txBody>
      </p:sp>
      <p:pic>
        <p:nvPicPr>
          <p:cNvPr id="29704" name="Picture 8" descr="http://www.photobratsk.ru/photos/98643/original/photobratsk-ru__daniv__98643_original.jpg"/>
          <p:cNvPicPr>
            <a:picLocks noChangeAspect="1" noChangeArrowheads="1"/>
          </p:cNvPicPr>
          <p:nvPr/>
        </p:nvPicPr>
        <p:blipFill>
          <a:blip r:embed="rId4" cstate="email"/>
          <a:srcRect/>
          <a:stretch>
            <a:fillRect/>
          </a:stretch>
        </p:blipFill>
        <p:spPr bwMode="auto">
          <a:xfrm>
            <a:off x="714348" y="3071810"/>
            <a:ext cx="3344487" cy="3429024"/>
          </a:xfrm>
          <a:prstGeom prst="round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9704"/>
                                        </p:tgtEl>
                                        <p:attrNameLst>
                                          <p:attrName>style.visibility</p:attrName>
                                        </p:attrNameLst>
                                      </p:cBhvr>
                                      <p:to>
                                        <p:strVal val="visible"/>
                                      </p:to>
                                    </p:set>
                                    <p:animEffect transition="in" filter="dissolve">
                                      <p:cBhvr>
                                        <p:cTn id="7" dur="500"/>
                                        <p:tgtEl>
                                          <p:spTgt spid="2970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9702"/>
                                        </p:tgtEl>
                                        <p:attrNameLst>
                                          <p:attrName>style.visibility</p:attrName>
                                        </p:attrNameLst>
                                      </p:cBhvr>
                                      <p:to>
                                        <p:strVal val="visible"/>
                                      </p:to>
                                    </p:set>
                                    <p:animEffect transition="in" filter="dissolve">
                                      <p:cBhvr>
                                        <p:cTn id="10" dur="500"/>
                                        <p:tgtEl>
                                          <p:spTgt spid="29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355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3557" name="Rectangle 6"/>
          <p:cNvSpPr>
            <a:spLocks noChangeArrowheads="1"/>
          </p:cNvSpPr>
          <p:nvPr/>
        </p:nvSpPr>
        <p:spPr bwMode="auto">
          <a:xfrm>
            <a:off x="611188" y="158750"/>
            <a:ext cx="7921625" cy="2554288"/>
          </a:xfrm>
          <a:prstGeom prst="rect">
            <a:avLst/>
          </a:prstGeom>
          <a:noFill/>
          <a:ln w="9525">
            <a:noFill/>
            <a:miter lim="800000"/>
            <a:headEnd/>
            <a:tailEnd/>
          </a:ln>
        </p:spPr>
        <p:txBody>
          <a:bodyPr anchor="ctr">
            <a:spAutoFit/>
          </a:bodyPr>
          <a:lstStyle/>
          <a:p>
            <a:pPr algn="ctr" eaLnBrk="0" hangingPunct="0"/>
            <a:r>
              <a:rPr lang="ru-RU" sz="3200" b="1">
                <a:solidFill>
                  <a:srgbClr val="002060"/>
                </a:solidFill>
                <a:latin typeface="Comic Sans MS" pitchFamily="66" charset="0"/>
                <a:cs typeface="Courier New" pitchFamily="49" charset="0"/>
              </a:rPr>
              <a:t>Со строительством Братского водохранилища исчезла мошка (гнус). Появилось выражение «Море съело мошку». Почему это произошло?</a:t>
            </a:r>
            <a:endParaRPr lang="ru-RU" sz="3200" b="1">
              <a:solidFill>
                <a:srgbClr val="002060"/>
              </a:solidFill>
              <a:latin typeface="Comic Sans MS" pitchFamily="66" charset="0"/>
            </a:endParaRPr>
          </a:p>
        </p:txBody>
      </p:sp>
      <p:sp>
        <p:nvSpPr>
          <p:cNvPr id="30726" name="Rectangle 7"/>
          <p:cNvSpPr>
            <a:spLocks noChangeArrowheads="1"/>
          </p:cNvSpPr>
          <p:nvPr/>
        </p:nvSpPr>
        <p:spPr bwMode="auto">
          <a:xfrm>
            <a:off x="1476375" y="3789363"/>
            <a:ext cx="6191250" cy="1200150"/>
          </a:xfrm>
          <a:prstGeom prst="rect">
            <a:avLst/>
          </a:prstGeom>
          <a:noFill/>
          <a:ln w="9525">
            <a:noFill/>
            <a:miter lim="800000"/>
            <a:headEnd/>
            <a:tailEnd/>
          </a:ln>
        </p:spPr>
        <p:txBody>
          <a:bodyPr anchor="ctr">
            <a:spAutoFit/>
          </a:bodyPr>
          <a:lstStyle/>
          <a:p>
            <a:pPr algn="ctr" eaLnBrk="0" hangingPunct="0">
              <a:tabLst>
                <a:tab pos="2743200" algn="l"/>
              </a:tabLst>
            </a:pPr>
            <a:r>
              <a:rPr lang="ru-RU" sz="3600">
                <a:solidFill>
                  <a:srgbClr val="000000"/>
                </a:solidFill>
                <a:latin typeface="Comic Sans MS" pitchFamily="66" charset="0"/>
                <a:cs typeface="Courier New" pitchFamily="49" charset="0"/>
              </a:rPr>
              <a:t>Вода затопила места размножения мошки</a:t>
            </a:r>
            <a:endParaRPr lang="ru-RU" sz="360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6"/>
                                        </p:tgtEl>
                                        <p:attrNameLst>
                                          <p:attrName>style.visibility</p:attrName>
                                        </p:attrNameLst>
                                      </p:cBhvr>
                                      <p:to>
                                        <p:strVal val="visible"/>
                                      </p:to>
                                    </p:set>
                                    <p:animEffect transition="in" filter="fade">
                                      <p:cBhvr>
                                        <p:cTn id="7" dur="500"/>
                                        <p:tgtEl>
                                          <p:spTgt spid="307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458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4581" name="Прямоугольник 4"/>
          <p:cNvSpPr>
            <a:spLocks noChangeArrowheads="1"/>
          </p:cNvSpPr>
          <p:nvPr/>
        </p:nvSpPr>
        <p:spPr bwMode="auto">
          <a:xfrm>
            <a:off x="684213" y="476250"/>
            <a:ext cx="7920037" cy="1754188"/>
          </a:xfrm>
          <a:prstGeom prst="rect">
            <a:avLst/>
          </a:prstGeom>
          <a:noFill/>
          <a:ln w="9525">
            <a:noFill/>
            <a:miter lim="800000"/>
            <a:headEnd/>
            <a:tailEnd/>
          </a:ln>
        </p:spPr>
        <p:txBody>
          <a:bodyPr>
            <a:spAutoFit/>
          </a:bodyPr>
          <a:lstStyle/>
          <a:p>
            <a:pPr algn="ctr"/>
            <a:r>
              <a:rPr lang="ru-RU" sz="3600" b="1">
                <a:solidFill>
                  <a:srgbClr val="002060"/>
                </a:solidFill>
                <a:latin typeface="Comic Sans MS" pitchFamily="66" charset="0"/>
              </a:rPr>
              <a:t>Какие сезонные испытания поджидали строителей Братской ГЭС?</a:t>
            </a:r>
          </a:p>
        </p:txBody>
      </p:sp>
      <p:sp>
        <p:nvSpPr>
          <p:cNvPr id="31750" name="Прямоугольник 5"/>
          <p:cNvSpPr>
            <a:spLocks noChangeArrowheads="1"/>
          </p:cNvSpPr>
          <p:nvPr/>
        </p:nvSpPr>
        <p:spPr bwMode="auto">
          <a:xfrm>
            <a:off x="1655763" y="3429000"/>
            <a:ext cx="5832475" cy="708025"/>
          </a:xfrm>
          <a:prstGeom prst="rect">
            <a:avLst/>
          </a:prstGeom>
          <a:noFill/>
          <a:ln w="9525">
            <a:noFill/>
            <a:miter lim="800000"/>
            <a:headEnd/>
            <a:tailEnd/>
          </a:ln>
        </p:spPr>
        <p:txBody>
          <a:bodyPr wrap="none">
            <a:spAutoFit/>
          </a:bodyPr>
          <a:lstStyle/>
          <a:p>
            <a:r>
              <a:rPr lang="ru-RU" sz="4000">
                <a:latin typeface="Comic Sans MS" pitchFamily="66" charset="0"/>
              </a:rPr>
              <a:t>Мороз, слякоть, мошка</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50"/>
                                        </p:tgtEl>
                                        <p:attrNameLst>
                                          <p:attrName>style.visibility</p:attrName>
                                        </p:attrNameLst>
                                      </p:cBhvr>
                                      <p:to>
                                        <p:strVal val="visible"/>
                                      </p:to>
                                    </p:set>
                                    <p:animEffect transition="in" filter="fade">
                                      <p:cBhvr>
                                        <p:cTn id="7" dur="500"/>
                                        <p:tgtEl>
                                          <p:spTgt spid="31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560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5605" name="Rectangle 1"/>
          <p:cNvSpPr>
            <a:spLocks noChangeArrowheads="1"/>
          </p:cNvSpPr>
          <p:nvPr/>
        </p:nvSpPr>
        <p:spPr bwMode="auto">
          <a:xfrm>
            <a:off x="647700" y="549275"/>
            <a:ext cx="7848600" cy="1076325"/>
          </a:xfrm>
          <a:prstGeom prst="rect">
            <a:avLst/>
          </a:prstGeom>
          <a:noFill/>
          <a:ln w="9525">
            <a:noFill/>
            <a:miter lim="800000"/>
            <a:headEnd/>
            <a:tailEnd/>
          </a:ln>
        </p:spPr>
        <p:txBody>
          <a:bodyPr anchor="ctr">
            <a:spAutoFit/>
          </a:bodyPr>
          <a:lstStyle/>
          <a:p>
            <a:pPr algn="ctr" eaLnBrk="0" hangingPunct="0">
              <a:tabLst>
                <a:tab pos="2743200" algn="l"/>
              </a:tabLst>
            </a:pPr>
            <a:r>
              <a:rPr lang="ru-RU" sz="3200" b="1">
                <a:solidFill>
                  <a:srgbClr val="002060"/>
                </a:solidFill>
                <a:latin typeface="Comic Sans MS" pitchFamily="66" charset="0"/>
                <a:cs typeface="Courier New" pitchFamily="49" charset="0"/>
              </a:rPr>
              <a:t>Известно, что плотина Братской ГЭС соединила две скалы. Какие?</a:t>
            </a:r>
            <a:endParaRPr lang="ru-RU" sz="3200" b="1">
              <a:solidFill>
                <a:srgbClr val="002060"/>
              </a:solidFill>
              <a:latin typeface="Comic Sans MS" pitchFamily="66" charset="0"/>
            </a:endParaRPr>
          </a:p>
        </p:txBody>
      </p:sp>
      <p:sp>
        <p:nvSpPr>
          <p:cNvPr id="32774" name="Прямоугольник 5"/>
          <p:cNvSpPr>
            <a:spLocks noChangeArrowheads="1"/>
          </p:cNvSpPr>
          <p:nvPr/>
        </p:nvSpPr>
        <p:spPr bwMode="auto">
          <a:xfrm>
            <a:off x="1341438" y="5732463"/>
            <a:ext cx="6461125" cy="647700"/>
          </a:xfrm>
          <a:prstGeom prst="rect">
            <a:avLst/>
          </a:prstGeom>
          <a:noFill/>
          <a:ln w="9525">
            <a:noFill/>
            <a:miter lim="800000"/>
            <a:headEnd/>
            <a:tailEnd/>
          </a:ln>
        </p:spPr>
        <p:txBody>
          <a:bodyPr wrap="none">
            <a:spAutoFit/>
          </a:bodyPr>
          <a:lstStyle/>
          <a:p>
            <a:r>
              <a:rPr lang="ru-RU" sz="3600">
                <a:latin typeface="Comic Sans MS" pitchFamily="66" charset="0"/>
              </a:rPr>
              <a:t>Журавлиная грудь и Пурсей</a:t>
            </a:r>
          </a:p>
        </p:txBody>
      </p:sp>
      <p:pic>
        <p:nvPicPr>
          <p:cNvPr id="32775" name="Picture 7"/>
          <p:cNvPicPr>
            <a:picLocks noChangeAspect="1" noChangeArrowheads="1"/>
          </p:cNvPicPr>
          <p:nvPr/>
        </p:nvPicPr>
        <p:blipFill>
          <a:blip r:embed="rId4">
            <a:extLst>
              <a:ext uri="{28A0092B-C50C-407E-A947-70E740481C1C}"/>
            </a:extLst>
          </a:blip>
          <a:srcRect/>
          <a:stretch>
            <a:fillRect/>
          </a:stretch>
        </p:blipFill>
        <p:spPr bwMode="auto">
          <a:xfrm>
            <a:off x="1516733" y="1538740"/>
            <a:ext cx="6110531" cy="4087931"/>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4"/>
                                        </p:tgtEl>
                                        <p:attrNameLst>
                                          <p:attrName>style.visibility</p:attrName>
                                        </p:attrNameLst>
                                      </p:cBhvr>
                                      <p:to>
                                        <p:strVal val="visible"/>
                                      </p:to>
                                    </p:set>
                                    <p:animEffect transition="in" filter="fade">
                                      <p:cBhvr>
                                        <p:cTn id="7" dur="500"/>
                                        <p:tgtEl>
                                          <p:spTgt spid="32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662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6629" name="Прямоугольник 4"/>
          <p:cNvSpPr>
            <a:spLocks noChangeArrowheads="1"/>
          </p:cNvSpPr>
          <p:nvPr/>
        </p:nvSpPr>
        <p:spPr bwMode="auto">
          <a:xfrm>
            <a:off x="884238" y="273050"/>
            <a:ext cx="7031037" cy="584200"/>
          </a:xfrm>
          <a:prstGeom prst="rect">
            <a:avLst/>
          </a:prstGeom>
          <a:noFill/>
          <a:ln w="9525">
            <a:noFill/>
            <a:miter lim="800000"/>
            <a:headEnd/>
            <a:tailEnd/>
          </a:ln>
        </p:spPr>
        <p:txBody>
          <a:bodyPr wrap="none">
            <a:spAutoFit/>
          </a:bodyPr>
          <a:lstStyle/>
          <a:p>
            <a:r>
              <a:rPr lang="ru-RU" sz="3200" b="1">
                <a:solidFill>
                  <a:srgbClr val="002060"/>
                </a:solidFill>
                <a:latin typeface="Comic Sans MS" pitchFamily="66" charset="0"/>
              </a:rPr>
              <a:t>Когда было перекрытие Ангары?</a:t>
            </a:r>
          </a:p>
        </p:txBody>
      </p:sp>
      <p:sp>
        <p:nvSpPr>
          <p:cNvPr id="33798" name="Rectangle 1"/>
          <p:cNvSpPr>
            <a:spLocks noChangeArrowheads="1"/>
          </p:cNvSpPr>
          <p:nvPr/>
        </p:nvSpPr>
        <p:spPr bwMode="auto">
          <a:xfrm>
            <a:off x="858838" y="4941888"/>
            <a:ext cx="7426325" cy="1568450"/>
          </a:xfrm>
          <a:prstGeom prst="rect">
            <a:avLst/>
          </a:prstGeom>
          <a:noFill/>
          <a:ln w="9525">
            <a:noFill/>
            <a:miter lim="800000"/>
            <a:headEnd/>
            <a:tailEnd/>
          </a:ln>
        </p:spPr>
        <p:txBody>
          <a:bodyPr wrap="none" anchor="ctr">
            <a:spAutoFit/>
          </a:bodyPr>
          <a:lstStyle/>
          <a:p>
            <a:pPr algn="ctr" eaLnBrk="0" hangingPunct="0">
              <a:tabLst>
                <a:tab pos="2339975" algn="l"/>
              </a:tabLst>
            </a:pPr>
            <a:r>
              <a:rPr lang="ru-RU" sz="2400">
                <a:solidFill>
                  <a:srgbClr val="000000"/>
                </a:solidFill>
                <a:latin typeface="Comic Sans MS" pitchFamily="66" charset="0"/>
                <a:cs typeface="Courier New" pitchFamily="49" charset="0"/>
              </a:rPr>
              <a:t>Работы начаты 21 декабря 1954 г.</a:t>
            </a:r>
          </a:p>
          <a:p>
            <a:pPr algn="ctr" eaLnBrk="0" hangingPunct="0">
              <a:tabLst>
                <a:tab pos="2339975" algn="l"/>
              </a:tabLst>
            </a:pPr>
            <a:r>
              <a:rPr lang="ru-RU" sz="2400">
                <a:solidFill>
                  <a:srgbClr val="000000"/>
                </a:solidFill>
                <a:latin typeface="Comic Sans MS" pitchFamily="66" charset="0"/>
                <a:cs typeface="Courier New" pitchFamily="49" charset="0"/>
              </a:rPr>
              <a:t> В конце марта 1957 года перекрыта была </a:t>
            </a:r>
          </a:p>
          <a:p>
            <a:pPr algn="ctr" eaLnBrk="0" hangingPunct="0">
              <a:tabLst>
                <a:tab pos="2339975" algn="l"/>
              </a:tabLst>
            </a:pPr>
            <a:r>
              <a:rPr lang="ru-RU" sz="2400">
                <a:solidFill>
                  <a:srgbClr val="000000"/>
                </a:solidFill>
                <a:latin typeface="Comic Sans MS" pitchFamily="66" charset="0"/>
                <a:cs typeface="Courier New" pitchFamily="49" charset="0"/>
              </a:rPr>
              <a:t>правобережная часть русла Ангары. </a:t>
            </a:r>
          </a:p>
          <a:p>
            <a:pPr algn="ctr" eaLnBrk="0" hangingPunct="0">
              <a:tabLst>
                <a:tab pos="2339975" algn="l"/>
              </a:tabLst>
            </a:pPr>
            <a:r>
              <a:rPr lang="ru-RU" sz="2400">
                <a:solidFill>
                  <a:srgbClr val="000000"/>
                </a:solidFill>
                <a:latin typeface="Comic Sans MS" pitchFamily="66" charset="0"/>
                <a:cs typeface="Courier New" pitchFamily="49" charset="0"/>
              </a:rPr>
              <a:t>Полностью Ангара была перекрыта в 1959 году.</a:t>
            </a:r>
            <a:endParaRPr lang="ru-RU" sz="2400">
              <a:latin typeface="Comic Sans MS" pitchFamily="66" charset="0"/>
            </a:endParaRPr>
          </a:p>
        </p:txBody>
      </p:sp>
      <p:pic>
        <p:nvPicPr>
          <p:cNvPr id="33799" name="Picture 7"/>
          <p:cNvPicPr>
            <a:picLocks noChangeAspect="1" noChangeArrowheads="1"/>
          </p:cNvPicPr>
          <p:nvPr/>
        </p:nvPicPr>
        <p:blipFill>
          <a:blip r:embed="rId4" cstate="email">
            <a:extLst>
              <a:ext uri="{28A0092B-C50C-407E-A947-70E740481C1C}"/>
            </a:extLst>
          </a:blip>
          <a:srcRect/>
          <a:stretch>
            <a:fillRect/>
          </a:stretch>
        </p:blipFill>
        <p:spPr bwMode="auto">
          <a:xfrm>
            <a:off x="1792518" y="1052736"/>
            <a:ext cx="5558959" cy="3661964"/>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8"/>
                                        </p:tgtEl>
                                        <p:attrNameLst>
                                          <p:attrName>style.visibility</p:attrName>
                                        </p:attrNameLst>
                                      </p:cBhvr>
                                      <p:to>
                                        <p:strVal val="visible"/>
                                      </p:to>
                                    </p:set>
                                    <p:animEffect transition="in" filter="fade">
                                      <p:cBhvr>
                                        <p:cTn id="7" dur="5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765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7653" name="Прямоугольник 4"/>
          <p:cNvSpPr>
            <a:spLocks noChangeArrowheads="1"/>
          </p:cNvSpPr>
          <p:nvPr/>
        </p:nvSpPr>
        <p:spPr bwMode="auto">
          <a:xfrm>
            <a:off x="1427163" y="366713"/>
            <a:ext cx="6075362" cy="584200"/>
          </a:xfrm>
          <a:prstGeom prst="rect">
            <a:avLst/>
          </a:prstGeom>
          <a:noFill/>
          <a:ln w="9525">
            <a:noFill/>
            <a:miter lim="800000"/>
            <a:headEnd/>
            <a:tailEnd/>
          </a:ln>
        </p:spPr>
        <p:txBody>
          <a:bodyPr wrap="none">
            <a:spAutoFit/>
          </a:bodyPr>
          <a:lstStyle/>
          <a:p>
            <a:r>
              <a:rPr lang="ru-RU" sz="3200" b="1">
                <a:solidFill>
                  <a:srgbClr val="002060"/>
                </a:solidFill>
                <a:latin typeface="Comic Sans MS" pitchFamily="66" charset="0"/>
              </a:rPr>
              <a:t>Какова длина плотины ГЭС?</a:t>
            </a:r>
          </a:p>
        </p:txBody>
      </p:sp>
      <p:sp>
        <p:nvSpPr>
          <p:cNvPr id="34822" name="Rectangle 2"/>
          <p:cNvSpPr>
            <a:spLocks noChangeArrowheads="1"/>
          </p:cNvSpPr>
          <p:nvPr/>
        </p:nvSpPr>
        <p:spPr bwMode="auto">
          <a:xfrm>
            <a:off x="3276600" y="5883275"/>
            <a:ext cx="2159000" cy="706438"/>
          </a:xfrm>
          <a:prstGeom prst="rect">
            <a:avLst/>
          </a:prstGeom>
          <a:noFill/>
          <a:ln w="9525">
            <a:noFill/>
            <a:miter lim="800000"/>
            <a:headEnd/>
            <a:tailEnd/>
          </a:ln>
        </p:spPr>
        <p:txBody>
          <a:bodyPr anchor="ctr">
            <a:spAutoFit/>
          </a:bodyPr>
          <a:lstStyle/>
          <a:p>
            <a:pPr algn="r" eaLnBrk="0" hangingPunct="0">
              <a:tabLst>
                <a:tab pos="2743200" algn="l"/>
              </a:tabLst>
            </a:pPr>
            <a:r>
              <a:rPr lang="ru-RU" sz="4000" b="1">
                <a:solidFill>
                  <a:srgbClr val="000000"/>
                </a:solidFill>
                <a:latin typeface="Comic Sans MS" pitchFamily="66" charset="0"/>
                <a:cs typeface="Courier New" pitchFamily="49" charset="0"/>
              </a:rPr>
              <a:t>5 км.</a:t>
            </a:r>
            <a:endParaRPr lang="ru-RU" sz="4000" b="1">
              <a:latin typeface="Comic Sans MS" pitchFamily="66" charset="0"/>
            </a:endParaRPr>
          </a:p>
        </p:txBody>
      </p:sp>
      <p:pic>
        <p:nvPicPr>
          <p:cNvPr id="34823" name="Picture 7"/>
          <p:cNvPicPr>
            <a:picLocks noChangeAspect="1" noChangeArrowheads="1"/>
          </p:cNvPicPr>
          <p:nvPr/>
        </p:nvPicPr>
        <p:blipFill>
          <a:blip r:embed="rId4" cstate="email">
            <a:extLst>
              <a:ext uri="{28A0092B-C50C-407E-A947-70E740481C1C}"/>
            </a:extLst>
          </a:blip>
          <a:srcRect t="23477" r="22973"/>
          <a:stretch>
            <a:fillRect/>
          </a:stretch>
        </p:blipFill>
        <p:spPr bwMode="auto">
          <a:xfrm>
            <a:off x="1268015" y="988916"/>
            <a:ext cx="6447257" cy="4803773"/>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22"/>
                                        </p:tgtEl>
                                        <p:attrNameLst>
                                          <p:attrName>style.visibility</p:attrName>
                                        </p:attrNameLst>
                                      </p:cBhvr>
                                      <p:to>
                                        <p:strVal val="visible"/>
                                      </p:to>
                                    </p:set>
                                    <p:animEffect transition="in" filter="fade">
                                      <p:cBhvr>
                                        <p:cTn id="7" dur="500"/>
                                        <p:tgtEl>
                                          <p:spTgt spid="348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867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8677" name="Прямоугольник 6"/>
          <p:cNvSpPr>
            <a:spLocks noChangeArrowheads="1"/>
          </p:cNvSpPr>
          <p:nvPr/>
        </p:nvSpPr>
        <p:spPr bwMode="auto">
          <a:xfrm>
            <a:off x="719138" y="417513"/>
            <a:ext cx="8067675" cy="585787"/>
          </a:xfrm>
          <a:prstGeom prst="rect">
            <a:avLst/>
          </a:prstGeom>
          <a:noFill/>
          <a:ln w="9525">
            <a:noFill/>
            <a:miter lim="800000"/>
            <a:headEnd/>
            <a:tailEnd/>
          </a:ln>
        </p:spPr>
        <p:txBody>
          <a:bodyPr wrap="none">
            <a:spAutoFit/>
          </a:bodyPr>
          <a:lstStyle/>
          <a:p>
            <a:r>
              <a:rPr lang="ru-RU" sz="3200" b="1">
                <a:solidFill>
                  <a:srgbClr val="002060"/>
                </a:solidFill>
                <a:latin typeface="Comic Sans MS" pitchFamily="66" charset="0"/>
              </a:rPr>
              <a:t>Когда Братская ГЭС дала первый ток?</a:t>
            </a:r>
          </a:p>
        </p:txBody>
      </p:sp>
      <p:sp>
        <p:nvSpPr>
          <p:cNvPr id="35846" name="Rectangle 1"/>
          <p:cNvSpPr>
            <a:spLocks noChangeArrowheads="1"/>
          </p:cNvSpPr>
          <p:nvPr/>
        </p:nvSpPr>
        <p:spPr bwMode="auto">
          <a:xfrm>
            <a:off x="490538" y="5300663"/>
            <a:ext cx="7942262" cy="1247775"/>
          </a:xfrm>
          <a:prstGeom prst="rect">
            <a:avLst/>
          </a:prstGeom>
          <a:noFill/>
          <a:ln w="9525">
            <a:noFill/>
            <a:miter lim="800000"/>
            <a:headEnd/>
            <a:tailEnd/>
          </a:ln>
        </p:spPr>
        <p:txBody>
          <a:bodyPr wrap="none" anchor="ctr">
            <a:spAutoFit/>
          </a:bodyPr>
          <a:lstStyle/>
          <a:p>
            <a:pPr algn="ctr" eaLnBrk="0" hangingPunct="0">
              <a:tabLst>
                <a:tab pos="1890713" algn="l"/>
              </a:tabLst>
            </a:pPr>
            <a:r>
              <a:rPr lang="ru-RU" sz="2500">
                <a:solidFill>
                  <a:srgbClr val="000000"/>
                </a:solidFill>
                <a:latin typeface="Comic Sans MS" pitchFamily="66" charset="0"/>
                <a:cs typeface="Courier New" pitchFamily="49" charset="0"/>
              </a:rPr>
              <a:t>28 ноября 1961 года был пущен первый агрегат</a:t>
            </a:r>
          </a:p>
          <a:p>
            <a:pPr algn="ctr" eaLnBrk="0" hangingPunct="0">
              <a:tabLst>
                <a:tab pos="1890713" algn="l"/>
              </a:tabLst>
            </a:pPr>
            <a:r>
              <a:rPr lang="ru-RU" sz="2500">
                <a:solidFill>
                  <a:srgbClr val="000000"/>
                </a:solidFill>
                <a:latin typeface="Comic Sans MS" pitchFamily="66" charset="0"/>
                <a:cs typeface="Courier New" pitchFamily="49" charset="0"/>
              </a:rPr>
              <a:t> ГЭС и получен первый ток. С этого времени ГЭС </a:t>
            </a:r>
          </a:p>
          <a:p>
            <a:pPr algn="ctr" eaLnBrk="0" hangingPunct="0">
              <a:tabLst>
                <a:tab pos="1890713" algn="l"/>
              </a:tabLst>
            </a:pPr>
            <a:r>
              <a:rPr lang="ru-RU" sz="2500">
                <a:solidFill>
                  <a:srgbClr val="000000"/>
                </a:solidFill>
                <a:latin typeface="Comic Sans MS" pitchFamily="66" charset="0"/>
                <a:cs typeface="Courier New" pitchFamily="49" charset="0"/>
              </a:rPr>
              <a:t>называют сердцем города Братска.</a:t>
            </a:r>
            <a:endParaRPr lang="ru-RU" sz="2500">
              <a:latin typeface="Comic Sans MS" pitchFamily="66" charset="0"/>
            </a:endParaRPr>
          </a:p>
        </p:txBody>
      </p:sp>
      <p:pic>
        <p:nvPicPr>
          <p:cNvPr id="35847" name="Picture 7"/>
          <p:cNvPicPr>
            <a:picLocks noChangeAspect="1" noChangeArrowheads="1"/>
          </p:cNvPicPr>
          <p:nvPr/>
        </p:nvPicPr>
        <p:blipFill>
          <a:blip r:embed="rId4">
            <a:extLst>
              <a:ext uri="{28A0092B-C50C-407E-A947-70E740481C1C}"/>
            </a:extLst>
          </a:blip>
          <a:srcRect/>
          <a:stretch>
            <a:fillRect/>
          </a:stretch>
        </p:blipFill>
        <p:spPr bwMode="auto">
          <a:xfrm>
            <a:off x="1619672" y="1020028"/>
            <a:ext cx="5616624" cy="4212468"/>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6"/>
                                        </p:tgtEl>
                                        <p:attrNameLst>
                                          <p:attrName>style.visibility</p:attrName>
                                        </p:attrNameLst>
                                      </p:cBhvr>
                                      <p:to>
                                        <p:strVal val="visible"/>
                                      </p:to>
                                    </p:set>
                                    <p:animEffect transition="in" filter="fade">
                                      <p:cBhvr>
                                        <p:cTn id="7" dur="500"/>
                                        <p:tgtEl>
                                          <p:spTgt spid="358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2970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9701" name="Rectangle 1"/>
          <p:cNvSpPr>
            <a:spLocks noChangeArrowheads="1"/>
          </p:cNvSpPr>
          <p:nvPr/>
        </p:nvSpPr>
        <p:spPr bwMode="auto">
          <a:xfrm>
            <a:off x="1403350" y="476250"/>
            <a:ext cx="6481763" cy="1077913"/>
          </a:xfrm>
          <a:prstGeom prst="rect">
            <a:avLst/>
          </a:prstGeom>
          <a:noFill/>
          <a:ln w="9525">
            <a:noFill/>
            <a:miter lim="800000"/>
            <a:headEnd/>
            <a:tailEnd/>
          </a:ln>
        </p:spPr>
        <p:txBody>
          <a:bodyPr anchor="ctr">
            <a:spAutoFit/>
          </a:bodyPr>
          <a:lstStyle/>
          <a:p>
            <a:pPr algn="ctr" eaLnBrk="0" hangingPunct="0">
              <a:tabLst>
                <a:tab pos="2743200" algn="l"/>
              </a:tabLst>
            </a:pPr>
            <a:r>
              <a:rPr lang="ru-RU" sz="3200" b="1">
                <a:solidFill>
                  <a:srgbClr val="002060"/>
                </a:solidFill>
                <a:latin typeface="Comic Sans MS" pitchFamily="66" charset="0"/>
                <a:cs typeface="Courier New" pitchFamily="49" charset="0"/>
              </a:rPr>
              <a:t>4 тур</a:t>
            </a:r>
          </a:p>
          <a:p>
            <a:pPr algn="ctr" eaLnBrk="0" hangingPunct="0">
              <a:tabLst>
                <a:tab pos="2743200" algn="l"/>
              </a:tabLst>
            </a:pPr>
            <a:r>
              <a:rPr lang="ru-RU" sz="3200" b="1">
                <a:solidFill>
                  <a:srgbClr val="002060"/>
                </a:solidFill>
                <a:latin typeface="Comic Sans MS" pitchFamily="66" charset="0"/>
                <a:cs typeface="Courier New" pitchFamily="49" charset="0"/>
              </a:rPr>
              <a:t>По улицам нашего города.</a:t>
            </a:r>
            <a:endParaRPr lang="ru-RU" sz="3200">
              <a:solidFill>
                <a:srgbClr val="002060"/>
              </a:solidFill>
              <a:latin typeface="Comic Sans MS" pitchFamily="66" charset="0"/>
            </a:endParaRPr>
          </a:p>
        </p:txBody>
      </p:sp>
      <p:pic>
        <p:nvPicPr>
          <p:cNvPr id="36871" name="Picture 7"/>
          <p:cNvPicPr>
            <a:picLocks noChangeAspect="1" noChangeArrowheads="1"/>
          </p:cNvPicPr>
          <p:nvPr/>
        </p:nvPicPr>
        <p:blipFill>
          <a:blip r:embed="rId4">
            <a:extLst>
              <a:ext uri="{28A0092B-C50C-407E-A947-70E740481C1C}"/>
            </a:extLst>
          </a:blip>
          <a:srcRect/>
          <a:stretch>
            <a:fillRect/>
          </a:stretch>
        </p:blipFill>
        <p:spPr bwMode="auto">
          <a:xfrm>
            <a:off x="1095375" y="1553890"/>
            <a:ext cx="6953250" cy="4695825"/>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37896" name="Picture 8"/>
          <p:cNvPicPr>
            <a:picLocks noChangeAspect="1" noChangeArrowheads="1"/>
          </p:cNvPicPr>
          <p:nvPr/>
        </p:nvPicPr>
        <p:blipFill>
          <a:blip r:embed="rId4" cstate="email">
            <a:extLst>
              <a:ext uri="{28A0092B-C50C-407E-A947-70E740481C1C}"/>
            </a:extLst>
          </a:blip>
          <a:srcRect/>
          <a:stretch>
            <a:fillRect/>
          </a:stretch>
        </p:blipFill>
        <p:spPr bwMode="auto">
          <a:xfrm>
            <a:off x="1468425" y="2271648"/>
            <a:ext cx="5892833" cy="3705937"/>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sp>
        <p:nvSpPr>
          <p:cNvPr id="30724" name="Rectangle 1"/>
          <p:cNvSpPr>
            <a:spLocks noChangeArrowheads="1"/>
          </p:cNvSpPr>
          <p:nvPr/>
        </p:nvSpPr>
        <p:spPr bwMode="auto">
          <a:xfrm>
            <a:off x="468313" y="333375"/>
            <a:ext cx="8207375" cy="1938338"/>
          </a:xfrm>
          <a:prstGeom prst="rect">
            <a:avLst/>
          </a:prstGeom>
          <a:noFill/>
          <a:ln w="9525">
            <a:noFill/>
            <a:miter lim="800000"/>
            <a:headEnd/>
            <a:tailEnd/>
          </a:ln>
        </p:spPr>
        <p:txBody>
          <a:bodyPr anchor="ctr">
            <a:spAutoFit/>
          </a:bodyPr>
          <a:lstStyle/>
          <a:p>
            <a:pPr algn="ctr" eaLnBrk="0" hangingPunct="0">
              <a:tabLst>
                <a:tab pos="2743200" algn="l"/>
              </a:tabLst>
            </a:pPr>
            <a:r>
              <a:rPr lang="ru-RU" sz="2400" b="1">
                <a:solidFill>
                  <a:srgbClr val="002060"/>
                </a:solidFill>
                <a:latin typeface="Comic Sans MS" pitchFamily="66" charset="0"/>
                <a:cs typeface="Courier New" pitchFamily="49" charset="0"/>
              </a:rPr>
              <a:t>У каждого города есть самая первая улица, с которой начинается его застройка. Есть такая улица и в Братске. С какой улицы началось строительство центрального Братска и как эта улица была названа?</a:t>
            </a:r>
            <a:endParaRPr lang="ru-RU" sz="2400" b="1">
              <a:solidFill>
                <a:srgbClr val="002060"/>
              </a:solidFill>
              <a:latin typeface="Comic Sans MS" pitchFamily="66" charset="0"/>
            </a:endParaRPr>
          </a:p>
        </p:txBody>
      </p:sp>
      <p:sp>
        <p:nvSpPr>
          <p:cNvPr id="37894" name="Rectangle 2"/>
          <p:cNvSpPr>
            <a:spLocks noChangeArrowheads="1"/>
          </p:cNvSpPr>
          <p:nvPr/>
        </p:nvSpPr>
        <p:spPr bwMode="auto">
          <a:xfrm>
            <a:off x="2627313" y="5842000"/>
            <a:ext cx="3600450" cy="522288"/>
          </a:xfrm>
          <a:prstGeom prst="rect">
            <a:avLst/>
          </a:prstGeom>
          <a:noFill/>
          <a:ln w="9525">
            <a:noFill/>
            <a:miter lim="800000"/>
            <a:headEnd/>
            <a:tailEnd/>
          </a:ln>
        </p:spPr>
        <p:txBody>
          <a:bodyPr anchor="ctr">
            <a:spAutoFit/>
          </a:bodyPr>
          <a:lstStyle/>
          <a:p>
            <a:pPr eaLnBrk="0" hangingPunct="0">
              <a:tabLst>
                <a:tab pos="2743200" algn="l"/>
              </a:tabLst>
            </a:pPr>
            <a:r>
              <a:rPr lang="ru-RU" sz="2800">
                <a:solidFill>
                  <a:srgbClr val="000000"/>
                </a:solidFill>
                <a:latin typeface="Comic Sans MS" pitchFamily="66" charset="0"/>
                <a:cs typeface="Courier New" pitchFamily="49" charset="0"/>
              </a:rPr>
              <a:t>Улица Пионерская</a:t>
            </a:r>
            <a:endParaRPr lang="ru-RU" sz="2800">
              <a:latin typeface="Comic Sans MS" pitchFamily="66" charset="0"/>
            </a:endParaRPr>
          </a:p>
        </p:txBody>
      </p:sp>
      <p:pic>
        <p:nvPicPr>
          <p:cNvPr id="37895" name="Picture 7"/>
          <p:cNvPicPr>
            <a:picLocks noChangeAspect="1" noChangeArrowheads="1"/>
          </p:cNvPicPr>
          <p:nvPr/>
        </p:nvPicPr>
        <p:blipFill>
          <a:blip r:embed="rId5" cstate="email">
            <a:extLst>
              <a:ext uri="{28A0092B-C50C-407E-A947-70E740481C1C}"/>
            </a:extLst>
          </a:blip>
          <a:srcRect/>
          <a:stretch>
            <a:fillRect/>
          </a:stretch>
        </p:blipFill>
        <p:spPr bwMode="auto">
          <a:xfrm>
            <a:off x="1136387" y="2271648"/>
            <a:ext cx="6556908" cy="3681236"/>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7896"/>
                                        </p:tgtEl>
                                        <p:attrNameLst>
                                          <p:attrName>style.visibility</p:attrName>
                                        </p:attrNameLst>
                                      </p:cBhvr>
                                      <p:to>
                                        <p:strVal val="visible"/>
                                      </p:to>
                                    </p:set>
                                    <p:animEffect transition="in" filter="fade">
                                      <p:cBhvr>
                                        <p:cTn id="7" dur="500"/>
                                        <p:tgtEl>
                                          <p:spTgt spid="378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7895"/>
                                        </p:tgtEl>
                                        <p:attrNameLst>
                                          <p:attrName>style.visibility</p:attrName>
                                        </p:attrNameLst>
                                      </p:cBhvr>
                                      <p:to>
                                        <p:strVal val="visible"/>
                                      </p:to>
                                    </p:set>
                                    <p:animEffect transition="in" filter="fade">
                                      <p:cBhvr>
                                        <p:cTn id="12" dur="500"/>
                                        <p:tgtEl>
                                          <p:spTgt spid="3789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7894"/>
                                        </p:tgtEl>
                                        <p:attrNameLst>
                                          <p:attrName>style.visibility</p:attrName>
                                        </p:attrNameLst>
                                      </p:cBhvr>
                                      <p:to>
                                        <p:strVal val="visible"/>
                                      </p:to>
                                    </p:set>
                                    <p:animEffect transition="in" filter="fade">
                                      <p:cBhvr>
                                        <p:cTn id="15" dur="500"/>
                                        <p:tgtEl>
                                          <p:spTgt spid="37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174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1749" name="Rectangle 1"/>
          <p:cNvSpPr>
            <a:spLocks noChangeArrowheads="1"/>
          </p:cNvSpPr>
          <p:nvPr/>
        </p:nvSpPr>
        <p:spPr bwMode="auto">
          <a:xfrm>
            <a:off x="539750" y="463550"/>
            <a:ext cx="8064500" cy="1814513"/>
          </a:xfrm>
          <a:prstGeom prst="rect">
            <a:avLst/>
          </a:prstGeom>
          <a:noFill/>
          <a:ln w="9525">
            <a:noFill/>
            <a:miter lim="800000"/>
            <a:headEnd/>
            <a:tailEnd/>
          </a:ln>
        </p:spPr>
        <p:txBody>
          <a:bodyPr anchor="ctr">
            <a:spAutoFit/>
          </a:bodyPr>
          <a:lstStyle/>
          <a:p>
            <a:pPr algn="ctr" eaLnBrk="0" hangingPunct="0">
              <a:tabLst>
                <a:tab pos="2743200" algn="l"/>
              </a:tabLst>
            </a:pPr>
            <a:r>
              <a:rPr lang="ru-RU" sz="2800">
                <a:solidFill>
                  <a:srgbClr val="002060"/>
                </a:solidFill>
                <a:latin typeface="Comic Sans MS" pitchFamily="66" charset="0"/>
                <a:cs typeface="Courier New" pitchFamily="49" charset="0"/>
              </a:rPr>
              <a:t>Известно, что во время пуска стройки ГЭС одновременно появился жилой квартал под названием Индия. Откуда такое странное название населённого</a:t>
            </a:r>
            <a:r>
              <a:rPr lang="ru-RU" sz="2800">
                <a:solidFill>
                  <a:srgbClr val="002060"/>
                </a:solidFill>
                <a:latin typeface="Comic Sans MS" pitchFamily="66" charset="0"/>
              </a:rPr>
              <a:t> </a:t>
            </a:r>
            <a:r>
              <a:rPr lang="ru-RU" sz="2800">
                <a:solidFill>
                  <a:srgbClr val="002060"/>
                </a:solidFill>
                <a:latin typeface="Comic Sans MS" pitchFamily="66" charset="0"/>
                <a:cs typeface="Courier New" pitchFamily="49" charset="0"/>
              </a:rPr>
              <a:t>пункта?</a:t>
            </a:r>
            <a:endParaRPr lang="ru-RU" sz="2800">
              <a:solidFill>
                <a:srgbClr val="002060"/>
              </a:solidFill>
              <a:latin typeface="Comic Sans MS" pitchFamily="66" charset="0"/>
            </a:endParaRPr>
          </a:p>
        </p:txBody>
      </p:sp>
      <p:sp>
        <p:nvSpPr>
          <p:cNvPr id="38918" name="Rectangle 2"/>
          <p:cNvSpPr>
            <a:spLocks noChangeArrowheads="1"/>
          </p:cNvSpPr>
          <p:nvPr/>
        </p:nvSpPr>
        <p:spPr bwMode="auto">
          <a:xfrm>
            <a:off x="1331913" y="3244850"/>
            <a:ext cx="6335712" cy="1200150"/>
          </a:xfrm>
          <a:prstGeom prst="rect">
            <a:avLst/>
          </a:prstGeom>
          <a:noFill/>
          <a:ln w="9525">
            <a:noFill/>
            <a:miter lim="800000"/>
            <a:headEnd/>
            <a:tailEnd/>
          </a:ln>
        </p:spPr>
        <p:txBody>
          <a:bodyPr anchor="ctr">
            <a:spAutoFit/>
          </a:bodyPr>
          <a:lstStyle/>
          <a:p>
            <a:pPr algn="ctr" eaLnBrk="0" hangingPunct="0">
              <a:tabLst>
                <a:tab pos="2609850" algn="l"/>
              </a:tabLst>
            </a:pPr>
            <a:r>
              <a:rPr lang="ru-RU" sz="3600">
                <a:solidFill>
                  <a:srgbClr val="000000"/>
                </a:solidFill>
                <a:latin typeface="Comic Sans MS" pitchFamily="66" charset="0"/>
                <a:cs typeface="Courier New" pitchFamily="49" charset="0"/>
              </a:rPr>
              <a:t>Индустриальная застройка. Сокращённо Индия.</a:t>
            </a:r>
            <a:endParaRPr lang="ru-RU" sz="360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8"/>
                                        </p:tgtEl>
                                        <p:attrNameLst>
                                          <p:attrName>style.visibility</p:attrName>
                                        </p:attrNameLst>
                                      </p:cBhvr>
                                      <p:to>
                                        <p:strVal val="visible"/>
                                      </p:to>
                                    </p:set>
                                    <p:animEffect transition="in" filter="fade">
                                      <p:cBhvr>
                                        <p:cTn id="7" dur="500"/>
                                        <p:tgtEl>
                                          <p:spTgt spid="389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277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9941" name="Rectangle 1"/>
          <p:cNvSpPr>
            <a:spLocks noChangeArrowheads="1"/>
          </p:cNvSpPr>
          <p:nvPr/>
        </p:nvSpPr>
        <p:spPr bwMode="auto">
          <a:xfrm>
            <a:off x="503238" y="476250"/>
            <a:ext cx="8137525" cy="3970338"/>
          </a:xfrm>
          <a:prstGeom prst="rect">
            <a:avLst/>
          </a:prstGeom>
          <a:noFill/>
          <a:ln w="9525">
            <a:noFill/>
            <a:miter lim="800000"/>
            <a:headEnd/>
            <a:tailEnd/>
          </a:ln>
        </p:spPr>
        <p:txBody>
          <a:bodyPr anchor="ctr">
            <a:spAutoFit/>
          </a:bodyPr>
          <a:lstStyle/>
          <a:p>
            <a:pPr algn="ctr" eaLnBrk="0" hangingPunct="0">
              <a:tabLst>
                <a:tab pos="2743200" algn="l"/>
              </a:tabLst>
            </a:pPr>
            <a:r>
              <a:rPr lang="ru-RU" sz="2800" b="1">
                <a:solidFill>
                  <a:srgbClr val="002060"/>
                </a:solidFill>
                <a:latin typeface="Comic Sans MS" pitchFamily="66" charset="0"/>
                <a:cs typeface="Courier New" pitchFamily="49" charset="0"/>
              </a:rPr>
              <a:t>В честь этого человека в Братске названа одна из улиц. Был декабристом, отбывал в ссылке в Братске с 1832 по 1842 гг. т.е. 10 лет. Занимался земледелием, выращивал хлеб, вёл небольшое хозяйство. Впервые вырастил помидоры. По его инициативе была построена деревянная церковь, которая простояла более 100 лет. Кто этот человек?</a:t>
            </a:r>
            <a:endParaRPr lang="ru-RU" sz="2800" b="1">
              <a:solidFill>
                <a:srgbClr val="002060"/>
              </a:solidFill>
              <a:latin typeface="Comic Sans MS" pitchFamily="66" charset="0"/>
            </a:endParaRPr>
          </a:p>
        </p:txBody>
      </p:sp>
      <p:pic>
        <p:nvPicPr>
          <p:cNvPr id="39943" name="Picture 7"/>
          <p:cNvPicPr>
            <a:picLocks noChangeAspect="1" noChangeArrowheads="1"/>
          </p:cNvPicPr>
          <p:nvPr/>
        </p:nvPicPr>
        <p:blipFill>
          <a:blip r:embed="rId4" cstate="email">
            <a:extLst>
              <a:ext uri="{28A0092B-C50C-407E-A947-70E740481C1C}"/>
            </a:extLst>
          </a:blip>
          <a:srcRect l="9136" t="4012" r="7320" b="4012"/>
          <a:stretch>
            <a:fillRect/>
          </a:stretch>
        </p:blipFill>
        <p:spPr bwMode="auto">
          <a:xfrm>
            <a:off x="2500298" y="642918"/>
            <a:ext cx="4000528" cy="5572164"/>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39941"/>
                                        </p:tgtEl>
                                      </p:cBhvr>
                                    </p:animEffect>
                                    <p:set>
                                      <p:cBhvr>
                                        <p:cTn id="7" dur="1" fill="hold">
                                          <p:stCondLst>
                                            <p:cond delay="499"/>
                                          </p:stCondLst>
                                        </p:cTn>
                                        <p:tgtEl>
                                          <p:spTgt spid="39941"/>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9943"/>
                                        </p:tgtEl>
                                        <p:attrNameLst>
                                          <p:attrName>style.visibility</p:attrName>
                                        </p:attrNameLst>
                                      </p:cBhvr>
                                      <p:to>
                                        <p:strVal val="visible"/>
                                      </p:to>
                                    </p:set>
                                    <p:animEffect transition="in" filter="fade">
                                      <p:cBhvr>
                                        <p:cTn id="12" dur="500"/>
                                        <p:tgtEl>
                                          <p:spTgt spid="399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379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0965" name="Rectangle 1"/>
          <p:cNvSpPr>
            <a:spLocks noChangeArrowheads="1"/>
          </p:cNvSpPr>
          <p:nvPr/>
        </p:nvSpPr>
        <p:spPr bwMode="auto">
          <a:xfrm>
            <a:off x="539750" y="404813"/>
            <a:ext cx="7993063" cy="3538537"/>
          </a:xfrm>
          <a:prstGeom prst="rect">
            <a:avLst/>
          </a:prstGeom>
          <a:noFill/>
          <a:ln w="9525">
            <a:noFill/>
            <a:miter lim="800000"/>
            <a:headEnd/>
            <a:tailEnd/>
          </a:ln>
        </p:spPr>
        <p:txBody>
          <a:bodyPr anchor="ctr">
            <a:spAutoFit/>
          </a:bodyPr>
          <a:lstStyle/>
          <a:p>
            <a:pPr algn="ctr" eaLnBrk="0" hangingPunct="0">
              <a:tabLst>
                <a:tab pos="2743200" algn="l"/>
              </a:tabLst>
            </a:pPr>
            <a:r>
              <a:rPr lang="ru-RU" sz="2800">
                <a:solidFill>
                  <a:srgbClr val="002060"/>
                </a:solidFill>
                <a:latin typeface="Comic Sans MS" pitchFamily="66" charset="0"/>
                <a:cs typeface="Courier New" pitchFamily="49" charset="0"/>
              </a:rPr>
              <a:t>Он был революционером, боролся за Советскую власть в Сибири. Был осужден на вечную ссылку в село Братское в 1911 году. Создал Братский филиал изучения Сибири, открыл археологический музей. Работал наблюдателем на метеорологической станции. В его честь в городе есть улица. Кто этот человек?</a:t>
            </a:r>
            <a:endParaRPr lang="ru-RU" sz="2800">
              <a:solidFill>
                <a:srgbClr val="002060"/>
              </a:solidFill>
              <a:latin typeface="Comic Sans MS" pitchFamily="66" charset="0"/>
            </a:endParaRPr>
          </a:p>
        </p:txBody>
      </p:sp>
      <p:sp>
        <p:nvSpPr>
          <p:cNvPr id="40966" name="Прямоугольник 5"/>
          <p:cNvSpPr>
            <a:spLocks noChangeArrowheads="1"/>
          </p:cNvSpPr>
          <p:nvPr/>
        </p:nvSpPr>
        <p:spPr bwMode="auto">
          <a:xfrm>
            <a:off x="2000250" y="5500688"/>
            <a:ext cx="5145088" cy="461962"/>
          </a:xfrm>
          <a:prstGeom prst="rect">
            <a:avLst/>
          </a:prstGeom>
          <a:noFill/>
          <a:ln w="9525">
            <a:noFill/>
            <a:miter lim="800000"/>
            <a:headEnd/>
            <a:tailEnd/>
          </a:ln>
        </p:spPr>
        <p:txBody>
          <a:bodyPr wrap="none">
            <a:spAutoFit/>
          </a:bodyPr>
          <a:lstStyle/>
          <a:p>
            <a:r>
              <a:rPr lang="ru-RU" sz="2400">
                <a:latin typeface="Comic Sans MS" pitchFamily="66" charset="0"/>
              </a:rPr>
              <a:t>Рябиков Валентин Владимирович</a:t>
            </a:r>
          </a:p>
        </p:txBody>
      </p:sp>
      <p:pic>
        <p:nvPicPr>
          <p:cNvPr id="40967" name="Picture 7"/>
          <p:cNvPicPr>
            <a:picLocks noChangeAspect="1" noChangeArrowheads="1"/>
          </p:cNvPicPr>
          <p:nvPr/>
        </p:nvPicPr>
        <p:blipFill>
          <a:blip r:embed="rId4">
            <a:extLst>
              <a:ext uri="{28A0092B-C50C-407E-A947-70E740481C1C}"/>
            </a:extLst>
          </a:blip>
          <a:srcRect b="17105"/>
          <a:stretch>
            <a:fillRect/>
          </a:stretch>
        </p:blipFill>
        <p:spPr bwMode="auto">
          <a:xfrm>
            <a:off x="2411413" y="471488"/>
            <a:ext cx="4105275" cy="4600586"/>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0965"/>
                                        </p:tgtEl>
                                        <p:attrNameLst>
                                          <p:attrName>style.visibility</p:attrName>
                                        </p:attrNameLst>
                                      </p:cBhvr>
                                      <p:to>
                                        <p:strVal val="hidden"/>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40967"/>
                                        </p:tgtEl>
                                        <p:attrNameLst>
                                          <p:attrName>style.visibility</p:attrName>
                                        </p:attrNameLst>
                                      </p:cBhvr>
                                      <p:to>
                                        <p:strVal val="visible"/>
                                      </p:to>
                                    </p:set>
                                    <p:animEffect transition="in" filter="fade">
                                      <p:cBhvr>
                                        <p:cTn id="11" dur="500"/>
                                        <p:tgtEl>
                                          <p:spTgt spid="4096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0966"/>
                                        </p:tgtEl>
                                        <p:attrNameLst>
                                          <p:attrName>style.visibility</p:attrName>
                                        </p:attrNameLst>
                                      </p:cBhvr>
                                      <p:to>
                                        <p:strVal val="visible"/>
                                      </p:to>
                                    </p:set>
                                    <p:animEffect transition="in" filter="fade">
                                      <p:cBhvr>
                                        <p:cTn id="14" dur="500"/>
                                        <p:tgtEl>
                                          <p:spTgt spid="40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5" grpId="0"/>
      <p:bldP spid="4096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482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1989" name="Rectangle 1"/>
          <p:cNvSpPr>
            <a:spLocks noChangeArrowheads="1"/>
          </p:cNvSpPr>
          <p:nvPr/>
        </p:nvSpPr>
        <p:spPr bwMode="auto">
          <a:xfrm>
            <a:off x="539750" y="342900"/>
            <a:ext cx="8064500" cy="3108325"/>
          </a:xfrm>
          <a:prstGeom prst="rect">
            <a:avLst/>
          </a:prstGeom>
          <a:noFill/>
          <a:ln w="9525">
            <a:noFill/>
            <a:miter lim="800000"/>
            <a:headEnd/>
            <a:tailEnd/>
          </a:ln>
        </p:spPr>
        <p:txBody>
          <a:bodyPr anchor="ctr">
            <a:spAutoFit/>
          </a:bodyPr>
          <a:lstStyle/>
          <a:p>
            <a:pPr algn="ctr" eaLnBrk="0" hangingPunct="0">
              <a:tabLst>
                <a:tab pos="2743200" algn="l"/>
              </a:tabLst>
            </a:pPr>
            <a:r>
              <a:rPr lang="ru-RU" sz="2800" b="1">
                <a:solidFill>
                  <a:srgbClr val="002060"/>
                </a:solidFill>
                <a:latin typeface="Comic Sans MS" pitchFamily="66" charset="0"/>
                <a:cs typeface="Courier New" pitchFamily="49" charset="0"/>
              </a:rPr>
              <a:t>Он был геологом, географом, академиком. Исследовал Сибирь и Дальний Восток. Являлся автором книг по геологии и географии, путешественником. В честь него названа одна из улиц Братска, есть мемориальная доска на доме. </a:t>
            </a:r>
          </a:p>
          <a:p>
            <a:pPr algn="ctr" eaLnBrk="0" hangingPunct="0">
              <a:tabLst>
                <a:tab pos="2743200" algn="l"/>
              </a:tabLst>
            </a:pPr>
            <a:r>
              <a:rPr lang="ru-RU" sz="2800" b="1">
                <a:solidFill>
                  <a:srgbClr val="002060"/>
                </a:solidFill>
                <a:latin typeface="Comic Sans MS" pitchFamily="66" charset="0"/>
                <a:cs typeface="Courier New" pitchFamily="49" charset="0"/>
              </a:rPr>
              <a:t>Кто это?</a:t>
            </a:r>
            <a:endParaRPr lang="ru-RU" sz="2800" b="1">
              <a:solidFill>
                <a:srgbClr val="002060"/>
              </a:solidFill>
              <a:latin typeface="Comic Sans MS" pitchFamily="66" charset="0"/>
            </a:endParaRPr>
          </a:p>
        </p:txBody>
      </p:sp>
      <p:sp>
        <p:nvSpPr>
          <p:cNvPr id="41990" name="Прямоугольник 5"/>
          <p:cNvSpPr>
            <a:spLocks noChangeArrowheads="1"/>
          </p:cNvSpPr>
          <p:nvPr/>
        </p:nvSpPr>
        <p:spPr bwMode="auto">
          <a:xfrm>
            <a:off x="1228725" y="5899150"/>
            <a:ext cx="6686550" cy="585788"/>
          </a:xfrm>
          <a:prstGeom prst="rect">
            <a:avLst/>
          </a:prstGeom>
          <a:noFill/>
          <a:ln w="9525">
            <a:noFill/>
            <a:miter lim="800000"/>
            <a:headEnd/>
            <a:tailEnd/>
          </a:ln>
        </p:spPr>
        <p:txBody>
          <a:bodyPr wrap="none">
            <a:spAutoFit/>
          </a:bodyPr>
          <a:lstStyle/>
          <a:p>
            <a:r>
              <a:rPr lang="ru-RU" sz="3200">
                <a:latin typeface="Comic Sans MS" pitchFamily="66" charset="0"/>
              </a:rPr>
              <a:t>Обручев Владимир Афанасьевич</a:t>
            </a:r>
          </a:p>
        </p:txBody>
      </p:sp>
      <p:pic>
        <p:nvPicPr>
          <p:cNvPr id="41991" name="Picture 7"/>
          <p:cNvPicPr>
            <a:picLocks noChangeAspect="1" noChangeArrowheads="1"/>
          </p:cNvPicPr>
          <p:nvPr/>
        </p:nvPicPr>
        <p:blipFill>
          <a:blip r:embed="rId4">
            <a:extLst>
              <a:ext uri="{28A0092B-C50C-407E-A947-70E740481C1C}"/>
            </a:extLst>
          </a:blip>
          <a:srcRect l="12614"/>
          <a:stretch>
            <a:fillRect/>
          </a:stretch>
        </p:blipFill>
        <p:spPr bwMode="auto">
          <a:xfrm>
            <a:off x="2857488" y="446716"/>
            <a:ext cx="3586720" cy="5483553"/>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41989"/>
                                        </p:tgtEl>
                                      </p:cBhvr>
                                    </p:animEffect>
                                    <p:set>
                                      <p:cBhvr>
                                        <p:cTn id="7" dur="1" fill="hold">
                                          <p:stCondLst>
                                            <p:cond delay="499"/>
                                          </p:stCondLst>
                                        </p:cTn>
                                        <p:tgtEl>
                                          <p:spTgt spid="4198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1991"/>
                                        </p:tgtEl>
                                        <p:attrNameLst>
                                          <p:attrName>style.visibility</p:attrName>
                                        </p:attrNameLst>
                                      </p:cBhvr>
                                      <p:to>
                                        <p:strVal val="visible"/>
                                      </p:to>
                                    </p:set>
                                    <p:animEffect transition="in" filter="fade">
                                      <p:cBhvr>
                                        <p:cTn id="12" dur="500"/>
                                        <p:tgtEl>
                                          <p:spTgt spid="4199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1990"/>
                                        </p:tgtEl>
                                        <p:attrNameLst>
                                          <p:attrName>style.visibility</p:attrName>
                                        </p:attrNameLst>
                                      </p:cBhvr>
                                      <p:to>
                                        <p:strVal val="visible"/>
                                      </p:to>
                                    </p:set>
                                    <p:animEffect transition="in" filter="fade">
                                      <p:cBhvr>
                                        <p:cTn id="15" dur="500"/>
                                        <p:tgtEl>
                                          <p:spTgt spid="419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P spid="4199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584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5845" name="Прямоугольник 1"/>
          <p:cNvSpPr>
            <a:spLocks noChangeArrowheads="1"/>
          </p:cNvSpPr>
          <p:nvPr/>
        </p:nvSpPr>
        <p:spPr bwMode="auto">
          <a:xfrm>
            <a:off x="611188" y="620713"/>
            <a:ext cx="7848600" cy="1384300"/>
          </a:xfrm>
          <a:prstGeom prst="rect">
            <a:avLst/>
          </a:prstGeom>
          <a:noFill/>
          <a:ln w="9525">
            <a:noFill/>
            <a:miter lim="800000"/>
            <a:headEnd/>
            <a:tailEnd/>
          </a:ln>
        </p:spPr>
        <p:txBody>
          <a:bodyPr>
            <a:spAutoFit/>
          </a:bodyPr>
          <a:lstStyle/>
          <a:p>
            <a:pPr algn="ctr"/>
            <a:r>
              <a:rPr lang="ru-RU" sz="2800" b="1">
                <a:solidFill>
                  <a:srgbClr val="002060"/>
                </a:solidFill>
                <a:latin typeface="Comic Sans MS" pitchFamily="66" charset="0"/>
              </a:rPr>
              <a:t>Конструктор ракетно-космических систем, академик. В его честь названа улица. </a:t>
            </a:r>
          </a:p>
          <a:p>
            <a:pPr algn="ctr"/>
            <a:r>
              <a:rPr lang="ru-RU" sz="2800" b="1">
                <a:solidFill>
                  <a:srgbClr val="002060"/>
                </a:solidFill>
                <a:latin typeface="Comic Sans MS" pitchFamily="66" charset="0"/>
              </a:rPr>
              <a:t>Кто это?</a:t>
            </a:r>
          </a:p>
        </p:txBody>
      </p:sp>
      <p:sp>
        <p:nvSpPr>
          <p:cNvPr id="4" name="Прямоугольник 3"/>
          <p:cNvSpPr>
            <a:spLocks noChangeArrowheads="1"/>
          </p:cNvSpPr>
          <p:nvPr/>
        </p:nvSpPr>
        <p:spPr bwMode="auto">
          <a:xfrm>
            <a:off x="4711700" y="3344863"/>
            <a:ext cx="3549650" cy="1076325"/>
          </a:xfrm>
          <a:prstGeom prst="rect">
            <a:avLst/>
          </a:prstGeom>
          <a:noFill/>
          <a:ln w="9525">
            <a:noFill/>
            <a:miter lim="800000"/>
            <a:headEnd/>
            <a:tailEnd/>
          </a:ln>
        </p:spPr>
        <p:txBody>
          <a:bodyPr wrap="none">
            <a:spAutoFit/>
          </a:bodyPr>
          <a:lstStyle/>
          <a:p>
            <a:pPr algn="ctr"/>
            <a:r>
              <a:rPr lang="ru-RU" sz="3200">
                <a:latin typeface="Comic Sans MS" pitchFamily="66" charset="0"/>
              </a:rPr>
              <a:t>Янгель </a:t>
            </a:r>
          </a:p>
          <a:p>
            <a:pPr algn="ctr"/>
            <a:r>
              <a:rPr lang="ru-RU" sz="3200">
                <a:latin typeface="Comic Sans MS" pitchFamily="66" charset="0"/>
              </a:rPr>
              <a:t>Михаил Кузьмич</a:t>
            </a:r>
          </a:p>
        </p:txBody>
      </p:sp>
      <p:pic>
        <p:nvPicPr>
          <p:cNvPr id="43013" name="Picture 5"/>
          <p:cNvPicPr>
            <a:picLocks noChangeAspect="1" noChangeArrowheads="1"/>
          </p:cNvPicPr>
          <p:nvPr/>
        </p:nvPicPr>
        <p:blipFill>
          <a:blip r:embed="rId4">
            <a:extLst>
              <a:ext uri="{28A0092B-C50C-407E-A947-70E740481C1C}"/>
            </a:extLst>
          </a:blip>
          <a:srcRect/>
          <a:stretch>
            <a:fillRect/>
          </a:stretch>
        </p:blipFill>
        <p:spPr bwMode="auto">
          <a:xfrm>
            <a:off x="755576" y="1628799"/>
            <a:ext cx="3528392" cy="4922477"/>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3013"/>
                                        </p:tgtEl>
                                        <p:attrNameLst>
                                          <p:attrName>style.visibility</p:attrName>
                                        </p:attrNameLst>
                                      </p:cBhvr>
                                      <p:to>
                                        <p:strVal val="visible"/>
                                      </p:to>
                                    </p:set>
                                    <p:animEffect transition="in" filter="fade">
                                      <p:cBhvr>
                                        <p:cTn id="7" dur="500"/>
                                        <p:tgtEl>
                                          <p:spTgt spid="430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686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6869" name="Прямоугольник 1"/>
          <p:cNvSpPr>
            <a:spLocks noChangeArrowheads="1"/>
          </p:cNvSpPr>
          <p:nvPr/>
        </p:nvSpPr>
        <p:spPr bwMode="auto">
          <a:xfrm>
            <a:off x="611188" y="522288"/>
            <a:ext cx="7921625" cy="1570037"/>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Назовите улицы, названные в честь вождей международного пролетариата</a:t>
            </a:r>
          </a:p>
        </p:txBody>
      </p:sp>
      <p:sp>
        <p:nvSpPr>
          <p:cNvPr id="43014" name="Прямоугольник 3"/>
          <p:cNvSpPr>
            <a:spLocks noChangeArrowheads="1"/>
          </p:cNvSpPr>
          <p:nvPr/>
        </p:nvSpPr>
        <p:spPr bwMode="auto">
          <a:xfrm>
            <a:off x="1758950" y="5710238"/>
            <a:ext cx="5626100" cy="522287"/>
          </a:xfrm>
          <a:prstGeom prst="rect">
            <a:avLst/>
          </a:prstGeom>
          <a:noFill/>
          <a:ln w="9525">
            <a:noFill/>
            <a:miter lim="800000"/>
            <a:headEnd/>
            <a:tailEnd/>
          </a:ln>
        </p:spPr>
        <p:txBody>
          <a:bodyPr wrap="none">
            <a:spAutoFit/>
          </a:bodyPr>
          <a:lstStyle/>
          <a:p>
            <a:r>
              <a:rPr lang="ru-RU" sz="2800">
                <a:latin typeface="Comic Sans MS" pitchFamily="66" charset="0"/>
              </a:rPr>
              <a:t>Карл Маркс и Фридрих Энгельс</a:t>
            </a:r>
          </a:p>
        </p:txBody>
      </p:sp>
      <p:pic>
        <p:nvPicPr>
          <p:cNvPr id="44039" name="Picture 7"/>
          <p:cNvPicPr>
            <a:picLocks noChangeAspect="1" noChangeArrowheads="1"/>
          </p:cNvPicPr>
          <p:nvPr/>
        </p:nvPicPr>
        <p:blipFill>
          <a:blip r:embed="rId4">
            <a:extLst>
              <a:ext uri="{28A0092B-C50C-407E-A947-70E740481C1C}"/>
            </a:extLst>
          </a:blip>
          <a:srcRect/>
          <a:stretch>
            <a:fillRect/>
          </a:stretch>
        </p:blipFill>
        <p:spPr bwMode="auto">
          <a:xfrm>
            <a:off x="1709405" y="2061864"/>
            <a:ext cx="5725190" cy="3631406"/>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pic>
        <p:nvPicPr>
          <p:cNvPr id="44037" name="Picture 5"/>
          <p:cNvPicPr>
            <a:picLocks noChangeAspect="1" noChangeArrowheads="1"/>
          </p:cNvPicPr>
          <p:nvPr/>
        </p:nvPicPr>
        <p:blipFill>
          <a:blip r:embed="rId5" cstate="email">
            <a:extLst>
              <a:ext uri="{28A0092B-C50C-407E-A947-70E740481C1C}"/>
            </a:extLst>
          </a:blip>
          <a:srcRect/>
          <a:stretch>
            <a:fillRect/>
          </a:stretch>
        </p:blipFill>
        <p:spPr bwMode="auto">
          <a:xfrm>
            <a:off x="543654" y="2924944"/>
            <a:ext cx="3691102" cy="2768326"/>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pic>
        <p:nvPicPr>
          <p:cNvPr id="44038" name="Picture 6"/>
          <p:cNvPicPr>
            <a:picLocks noChangeAspect="1" noChangeArrowheads="1"/>
          </p:cNvPicPr>
          <p:nvPr/>
        </p:nvPicPr>
        <p:blipFill>
          <a:blip r:embed="rId6" cstate="email">
            <a:extLst>
              <a:ext uri="{28A0092B-C50C-407E-A947-70E740481C1C}"/>
            </a:extLst>
          </a:blip>
          <a:srcRect/>
          <a:stretch>
            <a:fillRect/>
          </a:stretch>
        </p:blipFill>
        <p:spPr bwMode="auto">
          <a:xfrm>
            <a:off x="4090738" y="2092162"/>
            <a:ext cx="4486115" cy="2518633"/>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44037"/>
                                        </p:tgtEl>
                                      </p:cBhvr>
                                    </p:animEffect>
                                    <p:set>
                                      <p:cBhvr>
                                        <p:cTn id="7" dur="1" fill="hold">
                                          <p:stCondLst>
                                            <p:cond delay="499"/>
                                          </p:stCondLst>
                                        </p:cTn>
                                        <p:tgtEl>
                                          <p:spTgt spid="4403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xit" presetSubtype="0" fill="hold" nodeType="clickEffect">
                                  <p:stCondLst>
                                    <p:cond delay="0"/>
                                  </p:stCondLst>
                                  <p:childTnLst>
                                    <p:animEffect transition="out" filter="fade">
                                      <p:cBhvr>
                                        <p:cTn id="11" dur="500"/>
                                        <p:tgtEl>
                                          <p:spTgt spid="44038"/>
                                        </p:tgtEl>
                                      </p:cBhvr>
                                    </p:animEffect>
                                    <p:set>
                                      <p:cBhvr>
                                        <p:cTn id="12" dur="1" fill="hold">
                                          <p:stCondLst>
                                            <p:cond delay="499"/>
                                          </p:stCondLst>
                                        </p:cTn>
                                        <p:tgtEl>
                                          <p:spTgt spid="4403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4039"/>
                                        </p:tgtEl>
                                        <p:attrNameLst>
                                          <p:attrName>style.visibility</p:attrName>
                                        </p:attrNameLst>
                                      </p:cBhvr>
                                      <p:to>
                                        <p:strVal val="visible"/>
                                      </p:to>
                                    </p:set>
                                    <p:animEffect transition="in" filter="fade">
                                      <p:cBhvr>
                                        <p:cTn id="17" dur="500"/>
                                        <p:tgtEl>
                                          <p:spTgt spid="4403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3014"/>
                                        </p:tgtEl>
                                        <p:attrNameLst>
                                          <p:attrName>style.visibility</p:attrName>
                                        </p:attrNameLst>
                                      </p:cBhvr>
                                      <p:to>
                                        <p:strVal val="visible"/>
                                      </p:to>
                                    </p:set>
                                    <p:animEffect transition="in" filter="fade">
                                      <p:cBhvr>
                                        <p:cTn id="20" dur="500"/>
                                        <p:tgtEl>
                                          <p:spTgt spid="430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789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7893" name="Прямоугольник 1"/>
          <p:cNvSpPr>
            <a:spLocks noChangeArrowheads="1"/>
          </p:cNvSpPr>
          <p:nvPr/>
        </p:nvSpPr>
        <p:spPr bwMode="auto">
          <a:xfrm>
            <a:off x="523875" y="1989138"/>
            <a:ext cx="8096250" cy="2400300"/>
          </a:xfrm>
          <a:prstGeom prst="rect">
            <a:avLst/>
          </a:prstGeom>
          <a:noFill/>
          <a:ln w="9525">
            <a:noFill/>
            <a:miter lim="800000"/>
            <a:headEnd/>
            <a:tailEnd/>
          </a:ln>
        </p:spPr>
        <p:txBody>
          <a:bodyPr>
            <a:spAutoFit/>
          </a:bodyPr>
          <a:lstStyle/>
          <a:p>
            <a:pPr algn="ctr"/>
            <a:r>
              <a:rPr lang="ru-RU" sz="5000" b="1">
                <a:solidFill>
                  <a:srgbClr val="002060"/>
                </a:solidFill>
                <a:latin typeface="Comic Sans MS" pitchFamily="66" charset="0"/>
              </a:rPr>
              <a:t>5 тур</a:t>
            </a:r>
          </a:p>
          <a:p>
            <a:pPr algn="ctr"/>
            <a:r>
              <a:rPr lang="ru-RU" sz="5000" b="1">
                <a:solidFill>
                  <a:srgbClr val="002060"/>
                </a:solidFill>
                <a:latin typeface="Comic Sans MS" pitchFamily="66" charset="0"/>
              </a:rPr>
              <a:t>Памятные места Братска.</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891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8917" name="Прямоугольник 1"/>
          <p:cNvSpPr>
            <a:spLocks noChangeArrowheads="1"/>
          </p:cNvSpPr>
          <p:nvPr/>
        </p:nvSpPr>
        <p:spPr bwMode="auto">
          <a:xfrm>
            <a:off x="611188" y="404813"/>
            <a:ext cx="7921625" cy="1076325"/>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Когда в Братске воздвигнут Мемориал Славы? Кто автор?</a:t>
            </a:r>
          </a:p>
        </p:txBody>
      </p:sp>
      <p:pic>
        <p:nvPicPr>
          <p:cNvPr id="45065" name="Picture 9"/>
          <p:cNvPicPr>
            <a:picLocks noChangeAspect="1" noChangeArrowheads="1"/>
          </p:cNvPicPr>
          <p:nvPr/>
        </p:nvPicPr>
        <p:blipFill>
          <a:blip r:embed="rId4" cstate="email">
            <a:extLst>
              <a:ext uri="{28A0092B-C50C-407E-A947-70E740481C1C}"/>
            </a:extLst>
          </a:blip>
          <a:srcRect l="19482" t="7298" r="14697"/>
          <a:stretch>
            <a:fillRect/>
          </a:stretch>
        </p:blipFill>
        <p:spPr bwMode="auto">
          <a:xfrm>
            <a:off x="2214546" y="1857364"/>
            <a:ext cx="4929222" cy="4602705"/>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
        <p:nvSpPr>
          <p:cNvPr id="45062" name="Прямоугольник 3"/>
          <p:cNvSpPr>
            <a:spLocks noChangeArrowheads="1"/>
          </p:cNvSpPr>
          <p:nvPr/>
        </p:nvSpPr>
        <p:spPr bwMode="auto">
          <a:xfrm>
            <a:off x="539750" y="2420938"/>
            <a:ext cx="8064500" cy="3108325"/>
          </a:xfrm>
          <a:prstGeom prst="rect">
            <a:avLst/>
          </a:prstGeom>
          <a:noFill/>
          <a:ln w="9525">
            <a:noFill/>
            <a:miter lim="800000"/>
            <a:headEnd/>
            <a:tailEnd/>
          </a:ln>
        </p:spPr>
        <p:txBody>
          <a:bodyPr>
            <a:spAutoFit/>
          </a:bodyPr>
          <a:lstStyle/>
          <a:p>
            <a:pPr algn="ctr"/>
            <a:r>
              <a:rPr lang="ru-RU" sz="2800">
                <a:latin typeface="Comic Sans MS" pitchFamily="66" charset="0"/>
              </a:rPr>
              <a:t>В 1975 году 9 мая к 30-летию Победы. Скульптор - Русинов, гл. архтектор - Ганиев. Кстати, мемориал построен на средства ветеранов войны нашего города и Братского района. Вечный огонь, доставленный от кремлёвской стены, 9 мая 1975 г. осветил имена 1748 погибших за родину братчан.</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45065"/>
                                        </p:tgtEl>
                                      </p:cBhvr>
                                    </p:animEffect>
                                    <p:set>
                                      <p:cBhvr>
                                        <p:cTn id="7" dur="1" fill="hold">
                                          <p:stCondLst>
                                            <p:cond delay="499"/>
                                          </p:stCondLst>
                                        </p:cTn>
                                        <p:tgtEl>
                                          <p:spTgt spid="4506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5062"/>
                                        </p:tgtEl>
                                        <p:attrNameLst>
                                          <p:attrName>style.visibility</p:attrName>
                                        </p:attrNameLst>
                                      </p:cBhvr>
                                      <p:to>
                                        <p:strVal val="visible"/>
                                      </p:to>
                                    </p:set>
                                    <p:animEffect transition="in" filter="fade">
                                      <p:cBhvr>
                                        <p:cTn id="12" dur="500"/>
                                        <p:tgtEl>
                                          <p:spTgt spid="450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3994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6085" name="Прямоугольник 1"/>
          <p:cNvSpPr>
            <a:spLocks noChangeArrowheads="1"/>
          </p:cNvSpPr>
          <p:nvPr/>
        </p:nvSpPr>
        <p:spPr bwMode="auto">
          <a:xfrm>
            <a:off x="592138" y="260350"/>
            <a:ext cx="7921625" cy="2246313"/>
          </a:xfrm>
          <a:prstGeom prst="rect">
            <a:avLst/>
          </a:prstGeom>
          <a:noFill/>
          <a:ln w="9525">
            <a:noFill/>
            <a:miter lim="800000"/>
            <a:headEnd/>
            <a:tailEnd/>
          </a:ln>
        </p:spPr>
        <p:txBody>
          <a:bodyPr>
            <a:spAutoFit/>
          </a:bodyPr>
          <a:lstStyle/>
          <a:p>
            <a:pPr algn="ctr"/>
            <a:r>
              <a:rPr lang="ru-RU" sz="2800" b="1">
                <a:solidFill>
                  <a:srgbClr val="002060"/>
                </a:solidFill>
                <a:latin typeface="Comic Sans MS" pitchFamily="66" charset="0"/>
              </a:rPr>
              <a:t>Наверное каждый, кто проезжает по Братскому морю, останавливается около большой каменной глыбы в районе Ангарской деревни. Что изображено на этом камне?</a:t>
            </a:r>
          </a:p>
        </p:txBody>
      </p:sp>
      <p:sp>
        <p:nvSpPr>
          <p:cNvPr id="46086" name="Прямоугольник 3"/>
          <p:cNvSpPr>
            <a:spLocks noChangeArrowheads="1"/>
          </p:cNvSpPr>
          <p:nvPr/>
        </p:nvSpPr>
        <p:spPr bwMode="auto">
          <a:xfrm>
            <a:off x="468313" y="5235575"/>
            <a:ext cx="8207375" cy="1385888"/>
          </a:xfrm>
          <a:prstGeom prst="rect">
            <a:avLst/>
          </a:prstGeom>
          <a:noFill/>
          <a:ln w="9525">
            <a:noFill/>
            <a:miter lim="800000"/>
            <a:headEnd/>
            <a:tailEnd/>
          </a:ln>
        </p:spPr>
        <p:txBody>
          <a:bodyPr>
            <a:spAutoFit/>
          </a:bodyPr>
          <a:lstStyle/>
          <a:p>
            <a:pPr algn="ctr"/>
            <a:r>
              <a:rPr lang="ru-RU" sz="2800">
                <a:latin typeface="Comic Sans MS" pitchFamily="66" charset="0"/>
              </a:rPr>
              <a:t>«Пасущийся лось» - произведение древнего художника, жившего на Ангаре в каменном веке тысячи лет назад.</a:t>
            </a:r>
          </a:p>
        </p:txBody>
      </p:sp>
      <p:pic>
        <p:nvPicPr>
          <p:cNvPr id="46088" name="Picture 8"/>
          <p:cNvPicPr>
            <a:picLocks noChangeAspect="1" noChangeArrowheads="1"/>
          </p:cNvPicPr>
          <p:nvPr/>
        </p:nvPicPr>
        <p:blipFill>
          <a:blip r:embed="rId4" cstate="email">
            <a:extLst>
              <a:ext uri="{28A0092B-C50C-407E-A947-70E740481C1C}"/>
            </a:extLst>
          </a:blip>
          <a:srcRect b="17314"/>
          <a:stretch>
            <a:fillRect/>
          </a:stretch>
        </p:blipFill>
        <p:spPr bwMode="auto">
          <a:xfrm>
            <a:off x="2571736" y="1142984"/>
            <a:ext cx="3726585" cy="4108482"/>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46085"/>
                                        </p:tgtEl>
                                      </p:cBhvr>
                                    </p:animEffect>
                                    <p:set>
                                      <p:cBhvr>
                                        <p:cTn id="7" dur="1" fill="hold">
                                          <p:stCondLst>
                                            <p:cond delay="499"/>
                                          </p:stCondLst>
                                        </p:cTn>
                                        <p:tgtEl>
                                          <p:spTgt spid="4608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6088"/>
                                        </p:tgtEl>
                                        <p:attrNameLst>
                                          <p:attrName>style.visibility</p:attrName>
                                        </p:attrNameLst>
                                      </p:cBhvr>
                                      <p:to>
                                        <p:strVal val="visible"/>
                                      </p:to>
                                    </p:set>
                                    <p:animEffect transition="in" filter="fade">
                                      <p:cBhvr>
                                        <p:cTn id="12" dur="500"/>
                                        <p:tgtEl>
                                          <p:spTgt spid="4608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6086"/>
                                        </p:tgtEl>
                                        <p:attrNameLst>
                                          <p:attrName>style.visibility</p:attrName>
                                        </p:attrNameLst>
                                      </p:cBhvr>
                                      <p:to>
                                        <p:strVal val="visible"/>
                                      </p:to>
                                    </p:set>
                                    <p:animEffect transition="in" filter="fade">
                                      <p:cBhvr>
                                        <p:cTn id="15" dur="500"/>
                                        <p:tgtEl>
                                          <p:spTgt spid="460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5" grpId="0"/>
      <p:bldP spid="4608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096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7109" name="Прямоугольник 1"/>
          <p:cNvSpPr>
            <a:spLocks noChangeArrowheads="1"/>
          </p:cNvSpPr>
          <p:nvPr/>
        </p:nvSpPr>
        <p:spPr bwMode="auto">
          <a:xfrm>
            <a:off x="539750" y="404813"/>
            <a:ext cx="8064500" cy="2246312"/>
          </a:xfrm>
          <a:prstGeom prst="rect">
            <a:avLst/>
          </a:prstGeom>
          <a:noFill/>
          <a:ln w="9525">
            <a:noFill/>
            <a:miter lim="800000"/>
            <a:headEnd/>
            <a:tailEnd/>
          </a:ln>
        </p:spPr>
        <p:txBody>
          <a:bodyPr>
            <a:spAutoFit/>
          </a:bodyPr>
          <a:lstStyle/>
          <a:p>
            <a:pPr algn="ctr"/>
            <a:r>
              <a:rPr lang="ru-RU" sz="2800" b="1">
                <a:solidFill>
                  <a:srgbClr val="002060"/>
                </a:solidFill>
                <a:latin typeface="Comic Sans MS" pitchFamily="66" charset="0"/>
              </a:rPr>
              <a:t>Замечательный памятник истории, находящийся под охраной государства. Является историческим символом города. Это живительный корень, из которого вырастал Братск.</a:t>
            </a:r>
          </a:p>
        </p:txBody>
      </p:sp>
      <p:sp>
        <p:nvSpPr>
          <p:cNvPr id="47110" name="Прямоугольник 3"/>
          <p:cNvSpPr>
            <a:spLocks noChangeArrowheads="1"/>
          </p:cNvSpPr>
          <p:nvPr/>
        </p:nvSpPr>
        <p:spPr bwMode="auto">
          <a:xfrm>
            <a:off x="1547813" y="5876925"/>
            <a:ext cx="5727700" cy="646113"/>
          </a:xfrm>
          <a:prstGeom prst="rect">
            <a:avLst/>
          </a:prstGeom>
          <a:noFill/>
          <a:ln w="9525">
            <a:noFill/>
            <a:miter lim="800000"/>
            <a:headEnd/>
            <a:tailEnd/>
          </a:ln>
        </p:spPr>
        <p:txBody>
          <a:bodyPr wrap="none">
            <a:spAutoFit/>
          </a:bodyPr>
          <a:lstStyle/>
          <a:p>
            <a:r>
              <a:rPr lang="ru-RU" sz="3600">
                <a:latin typeface="Comic Sans MS" pitchFamily="66" charset="0"/>
              </a:rPr>
              <a:t>Башня Братского острога</a:t>
            </a:r>
          </a:p>
        </p:txBody>
      </p:sp>
      <p:pic>
        <p:nvPicPr>
          <p:cNvPr id="47111" name="Picture 7"/>
          <p:cNvPicPr>
            <a:picLocks noChangeAspect="1" noChangeArrowheads="1"/>
          </p:cNvPicPr>
          <p:nvPr/>
        </p:nvPicPr>
        <p:blipFill>
          <a:blip r:embed="rId4" cstate="email">
            <a:extLst>
              <a:ext uri="{28A0092B-C50C-407E-A947-70E740481C1C}"/>
            </a:extLst>
          </a:blip>
          <a:srcRect l="27333" t="6091" r="18810" b="18321"/>
          <a:stretch>
            <a:fillRect/>
          </a:stretch>
        </p:blipFill>
        <p:spPr bwMode="auto">
          <a:xfrm>
            <a:off x="2071670" y="714356"/>
            <a:ext cx="4929222" cy="5188655"/>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47109"/>
                                        </p:tgtEl>
                                      </p:cBhvr>
                                    </p:animEffect>
                                    <p:set>
                                      <p:cBhvr>
                                        <p:cTn id="7" dur="1" fill="hold">
                                          <p:stCondLst>
                                            <p:cond delay="499"/>
                                          </p:stCondLst>
                                        </p:cTn>
                                        <p:tgtEl>
                                          <p:spTgt spid="4710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7111"/>
                                        </p:tgtEl>
                                        <p:attrNameLst>
                                          <p:attrName>style.visibility</p:attrName>
                                        </p:attrNameLst>
                                      </p:cBhvr>
                                      <p:to>
                                        <p:strVal val="visible"/>
                                      </p:to>
                                    </p:set>
                                    <p:animEffect transition="in" filter="fade">
                                      <p:cBhvr>
                                        <p:cTn id="12" dur="500"/>
                                        <p:tgtEl>
                                          <p:spTgt spid="471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7110"/>
                                        </p:tgtEl>
                                        <p:attrNameLst>
                                          <p:attrName>style.visibility</p:attrName>
                                        </p:attrNameLst>
                                      </p:cBhvr>
                                      <p:to>
                                        <p:strVal val="visible"/>
                                      </p:to>
                                    </p:set>
                                    <p:animEffect transition="in" filter="fade">
                                      <p:cBhvr>
                                        <p:cTn id="15" dur="500"/>
                                        <p:tgtEl>
                                          <p:spTgt spid="47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p:bldP spid="471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198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8133" name="Прямоугольник 1"/>
          <p:cNvSpPr>
            <a:spLocks noChangeArrowheads="1"/>
          </p:cNvSpPr>
          <p:nvPr/>
        </p:nvSpPr>
        <p:spPr bwMode="auto">
          <a:xfrm>
            <a:off x="611188" y="288925"/>
            <a:ext cx="7993062" cy="3046413"/>
          </a:xfrm>
          <a:prstGeom prst="rect">
            <a:avLst/>
          </a:prstGeom>
          <a:noFill/>
          <a:ln w="9525">
            <a:noFill/>
            <a:miter lim="800000"/>
            <a:headEnd/>
            <a:tailEnd/>
          </a:ln>
        </p:spPr>
        <p:txBody>
          <a:bodyPr>
            <a:spAutoFit/>
          </a:bodyPr>
          <a:lstStyle/>
          <a:p>
            <a:pPr algn="ctr"/>
            <a:r>
              <a:rPr lang="ru-RU" sz="2400" b="1">
                <a:solidFill>
                  <a:srgbClr val="002060"/>
                </a:solidFill>
                <a:latin typeface="Comic Sans MS" pitchFamily="66" charset="0"/>
              </a:rPr>
              <a:t>В 1981 году Братску - острожному исполнилось 350 лет. В связи с этим летом на месте затопления Старого Братска установлен памятник, выполненный строителями БЛПК. Каждый год сюда приплывают на теплоходах братчане, чтобы поклониться памяти Старого Братска, где они жили и любили, выращивали хлеб, и откуда в трудную годину уходили защищать Родину.</a:t>
            </a:r>
          </a:p>
        </p:txBody>
      </p:sp>
      <p:sp>
        <p:nvSpPr>
          <p:cNvPr id="48134" name="Прямоугольник 3"/>
          <p:cNvSpPr>
            <a:spLocks noChangeArrowheads="1"/>
          </p:cNvSpPr>
          <p:nvPr/>
        </p:nvSpPr>
        <p:spPr bwMode="auto">
          <a:xfrm>
            <a:off x="1503363" y="5681663"/>
            <a:ext cx="6137275" cy="522287"/>
          </a:xfrm>
          <a:prstGeom prst="rect">
            <a:avLst/>
          </a:prstGeom>
          <a:noFill/>
          <a:ln w="9525">
            <a:noFill/>
            <a:miter lim="800000"/>
            <a:headEnd/>
            <a:tailEnd/>
          </a:ln>
        </p:spPr>
        <p:txBody>
          <a:bodyPr wrap="none">
            <a:spAutoFit/>
          </a:bodyPr>
          <a:lstStyle/>
          <a:p>
            <a:r>
              <a:rPr lang="ru-RU" sz="2800">
                <a:latin typeface="Comic Sans MS" pitchFamily="66" charset="0"/>
              </a:rPr>
              <a:t>Памятный бакен - памятник труду</a:t>
            </a:r>
          </a:p>
        </p:txBody>
      </p:sp>
      <p:pic>
        <p:nvPicPr>
          <p:cNvPr id="48135" name="Picture 7"/>
          <p:cNvPicPr>
            <a:picLocks noChangeAspect="1" noChangeArrowheads="1"/>
          </p:cNvPicPr>
          <p:nvPr/>
        </p:nvPicPr>
        <p:blipFill>
          <a:blip r:embed="rId4" cstate="email">
            <a:extLst>
              <a:ext uri="{28A0092B-C50C-407E-A947-70E740481C1C}"/>
            </a:extLst>
          </a:blip>
          <a:srcRect/>
          <a:stretch>
            <a:fillRect/>
          </a:stretch>
        </p:blipFill>
        <p:spPr bwMode="auto">
          <a:xfrm>
            <a:off x="1082891" y="404664"/>
            <a:ext cx="7049853" cy="5287390"/>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48133"/>
                                        </p:tgtEl>
                                      </p:cBhvr>
                                    </p:animEffect>
                                    <p:set>
                                      <p:cBhvr>
                                        <p:cTn id="7" dur="1" fill="hold">
                                          <p:stCondLst>
                                            <p:cond delay="499"/>
                                          </p:stCondLst>
                                        </p:cTn>
                                        <p:tgtEl>
                                          <p:spTgt spid="4813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8135"/>
                                        </p:tgtEl>
                                        <p:attrNameLst>
                                          <p:attrName>style.visibility</p:attrName>
                                        </p:attrNameLst>
                                      </p:cBhvr>
                                      <p:to>
                                        <p:strVal val="visible"/>
                                      </p:to>
                                    </p:set>
                                    <p:animEffect transition="in" filter="fade">
                                      <p:cBhvr>
                                        <p:cTn id="12" dur="500"/>
                                        <p:tgtEl>
                                          <p:spTgt spid="4813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8134"/>
                                        </p:tgtEl>
                                        <p:attrNameLst>
                                          <p:attrName>style.visibility</p:attrName>
                                        </p:attrNameLst>
                                      </p:cBhvr>
                                      <p:to>
                                        <p:strVal val="visible"/>
                                      </p:to>
                                    </p:set>
                                    <p:animEffect transition="in" filter="fade">
                                      <p:cBhvr>
                                        <p:cTn id="15" dur="500"/>
                                        <p:tgtEl>
                                          <p:spTgt spid="48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P spid="4813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301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3013" name="Прямоугольник 1"/>
          <p:cNvSpPr>
            <a:spLocks noChangeArrowheads="1"/>
          </p:cNvSpPr>
          <p:nvPr/>
        </p:nvSpPr>
        <p:spPr bwMode="auto">
          <a:xfrm>
            <a:off x="579438" y="1374775"/>
            <a:ext cx="7991475" cy="2308225"/>
          </a:xfrm>
          <a:prstGeom prst="rect">
            <a:avLst/>
          </a:prstGeom>
          <a:noFill/>
          <a:ln w="9525">
            <a:noFill/>
            <a:miter lim="800000"/>
            <a:headEnd/>
            <a:tailEnd/>
          </a:ln>
        </p:spPr>
        <p:txBody>
          <a:bodyPr>
            <a:spAutoFit/>
          </a:bodyPr>
          <a:lstStyle/>
          <a:p>
            <a:pPr algn="ctr"/>
            <a:r>
              <a:rPr lang="ru-RU" sz="4800" b="1">
                <a:solidFill>
                  <a:srgbClr val="002060"/>
                </a:solidFill>
                <a:latin typeface="Comic Sans MS" pitchFamily="66" charset="0"/>
              </a:rPr>
              <a:t>Назовите, кому установлены в Братске памятники?</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403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50182" name="Picture 6"/>
          <p:cNvPicPr>
            <a:picLocks noChangeAspect="1" noChangeArrowheads="1"/>
          </p:cNvPicPr>
          <p:nvPr/>
        </p:nvPicPr>
        <p:blipFill>
          <a:blip r:embed="rId4" cstate="email">
            <a:extLst>
              <a:ext uri="{28A0092B-C50C-407E-A947-70E740481C1C}"/>
            </a:extLst>
          </a:blip>
          <a:srcRect l="24498" t="3317" r="32999" b="1734"/>
          <a:stretch>
            <a:fillRect/>
          </a:stretch>
        </p:blipFill>
        <p:spPr bwMode="auto">
          <a:xfrm>
            <a:off x="2857488" y="571480"/>
            <a:ext cx="2857520" cy="4786346"/>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
        <p:nvSpPr>
          <p:cNvPr id="44038" name="Прямоугольник 1"/>
          <p:cNvSpPr>
            <a:spLocks noChangeArrowheads="1"/>
          </p:cNvSpPr>
          <p:nvPr/>
        </p:nvSpPr>
        <p:spPr bwMode="auto">
          <a:xfrm>
            <a:off x="755650" y="5445125"/>
            <a:ext cx="7777163" cy="1077913"/>
          </a:xfrm>
          <a:prstGeom prst="rect">
            <a:avLst/>
          </a:prstGeom>
          <a:noFill/>
          <a:ln w="9525">
            <a:noFill/>
            <a:miter lim="800000"/>
            <a:headEnd/>
            <a:tailEnd/>
          </a:ln>
        </p:spPr>
        <p:txBody>
          <a:bodyPr>
            <a:spAutoFit/>
          </a:bodyPr>
          <a:lstStyle/>
          <a:p>
            <a:pPr algn="ctr"/>
            <a:r>
              <a:rPr lang="ru-RU" sz="3200">
                <a:latin typeface="Comic Sans MS" pitchFamily="66" charset="0"/>
              </a:rPr>
              <a:t>Анатолию Фёдоровичу Шаманскому (телецентр)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506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5061" name="Прямоугольник 1"/>
          <p:cNvSpPr>
            <a:spLocks noChangeArrowheads="1"/>
          </p:cNvSpPr>
          <p:nvPr/>
        </p:nvSpPr>
        <p:spPr bwMode="auto">
          <a:xfrm>
            <a:off x="576263" y="5373688"/>
            <a:ext cx="7991475" cy="1076325"/>
          </a:xfrm>
          <a:prstGeom prst="rect">
            <a:avLst/>
          </a:prstGeom>
          <a:noFill/>
          <a:ln w="9525">
            <a:noFill/>
            <a:miter lim="800000"/>
            <a:headEnd/>
            <a:tailEnd/>
          </a:ln>
        </p:spPr>
        <p:txBody>
          <a:bodyPr>
            <a:spAutoFit/>
          </a:bodyPr>
          <a:lstStyle/>
          <a:p>
            <a:pPr algn="ctr"/>
            <a:r>
              <a:rPr lang="ru-RU" sz="3200">
                <a:latin typeface="Comic Sans MS" pitchFamily="66" charset="0"/>
              </a:rPr>
              <a:t>Степану Борисовичу Погодаеву (Энергетик) </a:t>
            </a:r>
          </a:p>
        </p:txBody>
      </p:sp>
      <p:pic>
        <p:nvPicPr>
          <p:cNvPr id="79874" name="Picture 2"/>
          <p:cNvPicPr>
            <a:picLocks noChangeAspect="1" noChangeArrowheads="1"/>
          </p:cNvPicPr>
          <p:nvPr/>
        </p:nvPicPr>
        <p:blipFill>
          <a:blip r:embed="rId4">
            <a:extLst>
              <a:ext uri="{28A0092B-C50C-407E-A947-70E740481C1C}"/>
            </a:extLst>
          </a:blip>
          <a:srcRect l="23690" t="2582" r="17916"/>
          <a:stretch>
            <a:fillRect/>
          </a:stretch>
        </p:blipFill>
        <p:spPr bwMode="auto">
          <a:xfrm>
            <a:off x="1785918" y="285728"/>
            <a:ext cx="5715040" cy="5352905"/>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608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6085" name="Прямоугольник 1"/>
          <p:cNvSpPr>
            <a:spLocks noChangeArrowheads="1"/>
          </p:cNvSpPr>
          <p:nvPr/>
        </p:nvSpPr>
        <p:spPr bwMode="auto">
          <a:xfrm>
            <a:off x="611188" y="5516563"/>
            <a:ext cx="7921625" cy="1570037"/>
          </a:xfrm>
          <a:prstGeom prst="rect">
            <a:avLst/>
          </a:prstGeom>
          <a:noFill/>
          <a:ln w="9525">
            <a:noFill/>
            <a:miter lim="800000"/>
            <a:headEnd/>
            <a:tailEnd/>
          </a:ln>
        </p:spPr>
        <p:txBody>
          <a:bodyPr>
            <a:spAutoFit/>
          </a:bodyPr>
          <a:lstStyle/>
          <a:p>
            <a:pPr algn="ctr"/>
            <a:r>
              <a:rPr lang="ru-RU" sz="3200">
                <a:latin typeface="Comic Sans MS" pitchFamily="66" charset="0"/>
              </a:rPr>
              <a:t>Андрею Степановичу Коньшакову </a:t>
            </a:r>
          </a:p>
          <a:p>
            <a:pPr algn="ctr"/>
            <a:r>
              <a:rPr lang="ru-RU" sz="3200">
                <a:latin typeface="Comic Sans MS" pitchFamily="66" charset="0"/>
              </a:rPr>
              <a:t>(Падун, м/д) </a:t>
            </a:r>
          </a:p>
          <a:p>
            <a:pPr algn="ctr"/>
            <a:endParaRPr lang="ru-RU" sz="3200">
              <a:latin typeface="Comic Sans MS" pitchFamily="66" charset="0"/>
            </a:endParaRPr>
          </a:p>
        </p:txBody>
      </p:sp>
      <p:pic>
        <p:nvPicPr>
          <p:cNvPr id="80898" name="Picture 2"/>
          <p:cNvPicPr>
            <a:picLocks noChangeAspect="1" noChangeArrowheads="1"/>
          </p:cNvPicPr>
          <p:nvPr/>
        </p:nvPicPr>
        <p:blipFill>
          <a:blip r:embed="rId4">
            <a:extLst>
              <a:ext uri="{28A0092B-C50C-407E-A947-70E740481C1C}"/>
            </a:extLst>
          </a:blip>
          <a:srcRect l="24664" t="6318" r="15810" b="9630"/>
          <a:stretch>
            <a:fillRect/>
          </a:stretch>
        </p:blipFill>
        <p:spPr bwMode="auto">
          <a:xfrm>
            <a:off x="2285984" y="500042"/>
            <a:ext cx="4500594" cy="5084004"/>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710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7109" name="Прямоугольник 3"/>
          <p:cNvSpPr>
            <a:spLocks noChangeArrowheads="1"/>
          </p:cNvSpPr>
          <p:nvPr/>
        </p:nvSpPr>
        <p:spPr bwMode="auto">
          <a:xfrm>
            <a:off x="827088" y="5641975"/>
            <a:ext cx="7489825" cy="1077913"/>
          </a:xfrm>
          <a:prstGeom prst="rect">
            <a:avLst/>
          </a:prstGeom>
          <a:noFill/>
          <a:ln w="9525">
            <a:noFill/>
            <a:miter lim="800000"/>
            <a:headEnd/>
            <a:tailEnd/>
          </a:ln>
        </p:spPr>
        <p:txBody>
          <a:bodyPr>
            <a:spAutoFit/>
          </a:bodyPr>
          <a:lstStyle/>
          <a:p>
            <a:pPr algn="ctr"/>
            <a:r>
              <a:rPr lang="ru-RU" sz="3200">
                <a:latin typeface="Comic Sans MS" pitchFamily="66" charset="0"/>
              </a:rPr>
              <a:t>Михаилу Ивановичу Баркову </a:t>
            </a:r>
          </a:p>
          <a:p>
            <a:pPr algn="ctr"/>
            <a:r>
              <a:rPr lang="ru-RU" sz="3200">
                <a:latin typeface="Comic Sans MS" pitchFamily="66" charset="0"/>
              </a:rPr>
              <a:t>(возле школы №9) </a:t>
            </a:r>
          </a:p>
        </p:txBody>
      </p:sp>
      <p:pic>
        <p:nvPicPr>
          <p:cNvPr id="81922" name="Picture 2"/>
          <p:cNvPicPr>
            <a:picLocks noChangeAspect="1" noChangeArrowheads="1"/>
          </p:cNvPicPr>
          <p:nvPr/>
        </p:nvPicPr>
        <p:blipFill>
          <a:blip r:embed="rId4">
            <a:extLst>
              <a:ext uri="{28A0092B-C50C-407E-A947-70E740481C1C}"/>
            </a:extLst>
          </a:blip>
          <a:srcRect l="14547" b="8887"/>
          <a:stretch>
            <a:fillRect/>
          </a:stretch>
        </p:blipFill>
        <p:spPr bwMode="auto">
          <a:xfrm>
            <a:off x="1643042" y="285728"/>
            <a:ext cx="6171028" cy="5459325"/>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813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 name="Прямоугольник 1"/>
          <p:cNvSpPr>
            <a:spLocks noChangeArrowheads="1"/>
          </p:cNvSpPr>
          <p:nvPr/>
        </p:nvSpPr>
        <p:spPr bwMode="auto">
          <a:xfrm>
            <a:off x="1503363" y="5480050"/>
            <a:ext cx="6137275" cy="1076325"/>
          </a:xfrm>
          <a:prstGeom prst="rect">
            <a:avLst/>
          </a:prstGeom>
          <a:noFill/>
          <a:ln w="9525">
            <a:noFill/>
            <a:miter lim="800000"/>
            <a:headEnd/>
            <a:tailEnd/>
          </a:ln>
        </p:spPr>
        <p:txBody>
          <a:bodyPr wrap="none">
            <a:spAutoFit/>
          </a:bodyPr>
          <a:lstStyle/>
          <a:p>
            <a:pPr algn="ctr"/>
            <a:r>
              <a:rPr lang="ru-RU" sz="3200">
                <a:latin typeface="Comic Sans MS" pitchFamily="66" charset="0"/>
              </a:rPr>
              <a:t>Ивану Ивановичу Наймушину </a:t>
            </a:r>
          </a:p>
          <a:p>
            <a:pPr algn="ctr"/>
            <a:r>
              <a:rPr lang="ru-RU" sz="3200">
                <a:latin typeface="Comic Sans MS" pitchFamily="66" charset="0"/>
              </a:rPr>
              <a:t>(на ГЭС)</a:t>
            </a:r>
          </a:p>
        </p:txBody>
      </p:sp>
      <p:pic>
        <p:nvPicPr>
          <p:cNvPr id="82947" name="Picture 3"/>
          <p:cNvPicPr>
            <a:picLocks noChangeAspect="1" noChangeArrowheads="1"/>
          </p:cNvPicPr>
          <p:nvPr/>
        </p:nvPicPr>
        <p:blipFill>
          <a:blip r:embed="rId4" cstate="email">
            <a:extLst>
              <a:ext uri="{28A0092B-C50C-407E-A947-70E740481C1C}"/>
            </a:extLst>
          </a:blip>
          <a:srcRect/>
          <a:stretch>
            <a:fillRect/>
          </a:stretch>
        </p:blipFill>
        <p:spPr bwMode="auto">
          <a:xfrm>
            <a:off x="2483768" y="360351"/>
            <a:ext cx="3866830" cy="5948969"/>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pic>
        <p:nvPicPr>
          <p:cNvPr id="82948" name="Picture 4"/>
          <p:cNvPicPr>
            <a:picLocks noChangeAspect="1" noChangeArrowheads="1"/>
          </p:cNvPicPr>
          <p:nvPr/>
        </p:nvPicPr>
        <p:blipFill>
          <a:blip r:embed="rId5" cstate="email">
            <a:extLst>
              <a:ext uri="{28A0092B-C50C-407E-A947-70E740481C1C}"/>
            </a:extLst>
          </a:blip>
          <a:srcRect/>
          <a:stretch>
            <a:fillRect/>
          </a:stretch>
        </p:blipFill>
        <p:spPr bwMode="auto">
          <a:xfrm>
            <a:off x="1475358" y="876048"/>
            <a:ext cx="6138219" cy="4603665"/>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82948"/>
                                        </p:tgtEl>
                                      </p:cBhvr>
                                    </p:animEffect>
                                    <p:set>
                                      <p:cBhvr>
                                        <p:cTn id="7" dur="1" fill="hold">
                                          <p:stCondLst>
                                            <p:cond delay="499"/>
                                          </p:stCondLst>
                                        </p:cTn>
                                        <p:tgtEl>
                                          <p:spTgt spid="82948"/>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82947"/>
                                        </p:tgtEl>
                                        <p:attrNameLst>
                                          <p:attrName>style.visibility</p:attrName>
                                        </p:attrNameLst>
                                      </p:cBhvr>
                                      <p:to>
                                        <p:strVal val="visible"/>
                                      </p:to>
                                    </p:set>
                                    <p:animEffect transition="in" filter="fade">
                                      <p:cBhvr>
                                        <p:cTn id="15" dur="500"/>
                                        <p:tgtEl>
                                          <p:spTgt spid="829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4915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9157" name="Прямоугольник 1"/>
          <p:cNvSpPr>
            <a:spLocks noChangeArrowheads="1"/>
          </p:cNvSpPr>
          <p:nvPr/>
        </p:nvSpPr>
        <p:spPr bwMode="auto">
          <a:xfrm>
            <a:off x="1449388" y="404813"/>
            <a:ext cx="6245225" cy="1384300"/>
          </a:xfrm>
          <a:prstGeom prst="rect">
            <a:avLst/>
          </a:prstGeom>
          <a:noFill/>
          <a:ln w="9525">
            <a:noFill/>
            <a:miter lim="800000"/>
            <a:headEnd/>
            <a:tailEnd/>
          </a:ln>
        </p:spPr>
        <p:txBody>
          <a:bodyPr>
            <a:spAutoFit/>
          </a:bodyPr>
          <a:lstStyle/>
          <a:p>
            <a:pPr algn="ctr"/>
            <a:r>
              <a:rPr lang="ru-RU" sz="2800" b="1">
                <a:solidFill>
                  <a:srgbClr val="002060"/>
                </a:solidFill>
                <a:latin typeface="Comic Sans MS" pitchFamily="66" charset="0"/>
              </a:rPr>
              <a:t>6 тур </a:t>
            </a:r>
          </a:p>
          <a:p>
            <a:pPr algn="ctr"/>
            <a:r>
              <a:rPr lang="ru-RU" sz="2800" b="1">
                <a:solidFill>
                  <a:srgbClr val="002060"/>
                </a:solidFill>
                <a:latin typeface="Comic Sans MS" pitchFamily="66" charset="0"/>
              </a:rPr>
              <a:t>Промышленность, культура, образование, спорт.</a:t>
            </a:r>
          </a:p>
        </p:txBody>
      </p:sp>
      <p:pic>
        <p:nvPicPr>
          <p:cNvPr id="83970" name="Picture 2"/>
          <p:cNvPicPr>
            <a:picLocks noChangeAspect="1" noChangeArrowheads="1"/>
          </p:cNvPicPr>
          <p:nvPr/>
        </p:nvPicPr>
        <p:blipFill>
          <a:blip r:embed="rId4" cstate="email">
            <a:extLst>
              <a:ext uri="{28A0092B-C50C-407E-A947-70E740481C1C}"/>
            </a:extLst>
          </a:blip>
          <a:srcRect/>
          <a:stretch>
            <a:fillRect/>
          </a:stretch>
        </p:blipFill>
        <p:spPr bwMode="auto">
          <a:xfrm>
            <a:off x="1092080" y="1937436"/>
            <a:ext cx="2297364" cy="2067628"/>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pic>
        <p:nvPicPr>
          <p:cNvPr id="83971" name="Picture 3"/>
          <p:cNvPicPr>
            <a:picLocks noChangeAspect="1" noChangeArrowheads="1"/>
          </p:cNvPicPr>
          <p:nvPr/>
        </p:nvPicPr>
        <p:blipFill>
          <a:blip r:embed="rId5">
            <a:extLst>
              <a:ext uri="{28A0092B-C50C-407E-A947-70E740481C1C}"/>
            </a:extLst>
          </a:blip>
          <a:srcRect/>
          <a:stretch>
            <a:fillRect/>
          </a:stretch>
        </p:blipFill>
        <p:spPr bwMode="auto">
          <a:xfrm>
            <a:off x="4860032" y="1667960"/>
            <a:ext cx="3909870" cy="2606580"/>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pic>
        <p:nvPicPr>
          <p:cNvPr id="83972" name="Picture 4"/>
          <p:cNvPicPr>
            <a:picLocks noChangeAspect="1" noChangeArrowheads="1"/>
          </p:cNvPicPr>
          <p:nvPr/>
        </p:nvPicPr>
        <p:blipFill>
          <a:blip r:embed="rId6" cstate="email">
            <a:extLst>
              <a:ext uri="{28A0092B-C50C-407E-A947-70E740481C1C}"/>
            </a:extLst>
          </a:blip>
          <a:srcRect/>
          <a:stretch>
            <a:fillRect/>
          </a:stretch>
        </p:blipFill>
        <p:spPr bwMode="auto">
          <a:xfrm>
            <a:off x="5221911" y="4482937"/>
            <a:ext cx="2143125" cy="2133600"/>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pic>
        <p:nvPicPr>
          <p:cNvPr id="83973" name="Picture 5"/>
          <p:cNvPicPr>
            <a:picLocks noChangeAspect="1" noChangeArrowheads="1"/>
          </p:cNvPicPr>
          <p:nvPr/>
        </p:nvPicPr>
        <p:blipFill>
          <a:blip r:embed="rId7" cstate="email">
            <a:extLst>
              <a:ext uri="{28A0092B-C50C-407E-A947-70E740481C1C}"/>
            </a:extLst>
          </a:blip>
          <a:srcRect/>
          <a:stretch>
            <a:fillRect/>
          </a:stretch>
        </p:blipFill>
        <p:spPr bwMode="auto">
          <a:xfrm>
            <a:off x="1331640" y="4327322"/>
            <a:ext cx="2664296" cy="2119977"/>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018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0181" name="Прямоугольник 1"/>
          <p:cNvSpPr>
            <a:spLocks noChangeArrowheads="1"/>
          </p:cNvSpPr>
          <p:nvPr/>
        </p:nvSpPr>
        <p:spPr bwMode="auto">
          <a:xfrm>
            <a:off x="539750" y="333375"/>
            <a:ext cx="7993063" cy="2246313"/>
          </a:xfrm>
          <a:prstGeom prst="rect">
            <a:avLst/>
          </a:prstGeom>
          <a:noFill/>
          <a:ln w="9525">
            <a:noFill/>
            <a:miter lim="800000"/>
            <a:headEnd/>
            <a:tailEnd/>
          </a:ln>
        </p:spPr>
        <p:txBody>
          <a:bodyPr>
            <a:spAutoFit/>
          </a:bodyPr>
          <a:lstStyle/>
          <a:p>
            <a:pPr algn="ctr"/>
            <a:r>
              <a:rPr lang="ru-RU" sz="2800" b="1">
                <a:solidFill>
                  <a:srgbClr val="002060"/>
                </a:solidFill>
                <a:latin typeface="Comic Sans MS" pitchFamily="66" charset="0"/>
              </a:rPr>
              <a:t>Начало научному изучению Сибири, по приказу Петра 1 положил Г. Мессершмидт, который за 10 лет изучил «три царства» Сибири. Что подразумевается под «тремя царствами»? </a:t>
            </a:r>
          </a:p>
        </p:txBody>
      </p:sp>
      <p:sp>
        <p:nvSpPr>
          <p:cNvPr id="51206" name="Прямоугольник 3"/>
          <p:cNvSpPr>
            <a:spLocks noChangeArrowheads="1"/>
          </p:cNvSpPr>
          <p:nvPr/>
        </p:nvSpPr>
        <p:spPr bwMode="auto">
          <a:xfrm>
            <a:off x="684213" y="3933825"/>
            <a:ext cx="7775575" cy="1568450"/>
          </a:xfrm>
          <a:prstGeom prst="rect">
            <a:avLst/>
          </a:prstGeom>
          <a:noFill/>
          <a:ln w="9525">
            <a:noFill/>
            <a:miter lim="800000"/>
            <a:headEnd/>
            <a:tailEnd/>
          </a:ln>
        </p:spPr>
        <p:txBody>
          <a:bodyPr>
            <a:spAutoFit/>
          </a:bodyPr>
          <a:lstStyle/>
          <a:p>
            <a:pPr algn="ctr"/>
            <a:r>
              <a:rPr lang="ru-RU" sz="3200">
                <a:latin typeface="Comic Sans MS" pitchFamily="66" charset="0"/>
              </a:rPr>
              <a:t>Это «три кита» сибирской экономики.</a:t>
            </a:r>
          </a:p>
          <a:p>
            <a:pPr algn="ctr"/>
            <a:r>
              <a:rPr lang="ru-RU" sz="3200">
                <a:latin typeface="Comic Sans MS" pitchFamily="66" charset="0"/>
              </a:rPr>
              <a:t>Флора, фауна, минералы (лес, сырьё, водные ресурсы)</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06"/>
                                        </p:tgtEl>
                                        <p:attrNameLst>
                                          <p:attrName>style.visibility</p:attrName>
                                        </p:attrNameLst>
                                      </p:cBhvr>
                                      <p:to>
                                        <p:strVal val="visible"/>
                                      </p:to>
                                    </p:set>
                                    <p:animEffect transition="in" filter="fade">
                                      <p:cBhvr>
                                        <p:cTn id="7" dur="500"/>
                                        <p:tgtEl>
                                          <p:spTgt spid="51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120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1205" name="Прямоугольник 1"/>
          <p:cNvSpPr>
            <a:spLocks noChangeArrowheads="1"/>
          </p:cNvSpPr>
          <p:nvPr/>
        </p:nvSpPr>
        <p:spPr bwMode="auto">
          <a:xfrm>
            <a:off x="468313" y="333375"/>
            <a:ext cx="8135937" cy="1076325"/>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Какое занятие в Сибири местные аборигены называли «тихой охотой»?</a:t>
            </a:r>
          </a:p>
        </p:txBody>
      </p:sp>
      <p:sp>
        <p:nvSpPr>
          <p:cNvPr id="52230" name="Прямоугольник 3"/>
          <p:cNvSpPr>
            <a:spLocks noChangeArrowheads="1"/>
          </p:cNvSpPr>
          <p:nvPr/>
        </p:nvSpPr>
        <p:spPr bwMode="auto">
          <a:xfrm>
            <a:off x="3286125" y="5957888"/>
            <a:ext cx="2571750" cy="584200"/>
          </a:xfrm>
          <a:prstGeom prst="rect">
            <a:avLst/>
          </a:prstGeom>
          <a:noFill/>
          <a:ln w="9525">
            <a:noFill/>
            <a:miter lim="800000"/>
            <a:headEnd/>
            <a:tailEnd/>
          </a:ln>
        </p:spPr>
        <p:txBody>
          <a:bodyPr wrap="none">
            <a:spAutoFit/>
          </a:bodyPr>
          <a:lstStyle/>
          <a:p>
            <a:r>
              <a:rPr lang="ru-RU" sz="3200">
                <a:latin typeface="Comic Sans MS" pitchFamily="66" charset="0"/>
              </a:rPr>
              <a:t>Сбор грибов</a:t>
            </a:r>
          </a:p>
        </p:txBody>
      </p:sp>
      <p:pic>
        <p:nvPicPr>
          <p:cNvPr id="52231" name="Picture 7"/>
          <p:cNvPicPr>
            <a:picLocks noChangeAspect="1" noChangeArrowheads="1"/>
          </p:cNvPicPr>
          <p:nvPr/>
        </p:nvPicPr>
        <p:blipFill>
          <a:blip r:embed="rId4" cstate="email">
            <a:extLst>
              <a:ext uri="{28A0092B-C50C-407E-A947-70E740481C1C}"/>
            </a:extLst>
          </a:blip>
          <a:srcRect/>
          <a:stretch>
            <a:fillRect/>
          </a:stretch>
        </p:blipFill>
        <p:spPr bwMode="auto">
          <a:xfrm>
            <a:off x="1066920" y="1413054"/>
            <a:ext cx="6817448" cy="4536226"/>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2231"/>
                                        </p:tgtEl>
                                        <p:attrNameLst>
                                          <p:attrName>style.visibility</p:attrName>
                                        </p:attrNameLst>
                                      </p:cBhvr>
                                      <p:to>
                                        <p:strVal val="visible"/>
                                      </p:to>
                                    </p:set>
                                    <p:animEffect transition="in" filter="fade">
                                      <p:cBhvr>
                                        <p:cTn id="7" dur="500"/>
                                        <p:tgtEl>
                                          <p:spTgt spid="5223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230"/>
                                        </p:tgtEl>
                                        <p:attrNameLst>
                                          <p:attrName>style.visibility</p:attrName>
                                        </p:attrNameLst>
                                      </p:cBhvr>
                                      <p:to>
                                        <p:strVal val="visible"/>
                                      </p:to>
                                    </p:set>
                                    <p:animEffect transition="in" filter="fade">
                                      <p:cBhvr>
                                        <p:cTn id="10" dur="500"/>
                                        <p:tgtEl>
                                          <p:spTgt spid="52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222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2229" name="Прямоугольник 1"/>
          <p:cNvSpPr>
            <a:spLocks noChangeArrowheads="1"/>
          </p:cNvSpPr>
          <p:nvPr/>
        </p:nvSpPr>
        <p:spPr bwMode="auto">
          <a:xfrm>
            <a:off x="576263" y="692150"/>
            <a:ext cx="7991475" cy="2555875"/>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Среди многих крупных промышленных объектов Братска выделялся один как завод заводов. О каком предприятии можно было так говорить?</a:t>
            </a:r>
          </a:p>
        </p:txBody>
      </p:sp>
      <p:sp>
        <p:nvSpPr>
          <p:cNvPr id="53254" name="Прямоугольник 3"/>
          <p:cNvSpPr>
            <a:spLocks noChangeArrowheads="1"/>
          </p:cNvSpPr>
          <p:nvPr/>
        </p:nvSpPr>
        <p:spPr bwMode="auto">
          <a:xfrm>
            <a:off x="3348038" y="5824538"/>
            <a:ext cx="3009900" cy="584200"/>
          </a:xfrm>
          <a:prstGeom prst="rect">
            <a:avLst/>
          </a:prstGeom>
          <a:noFill/>
          <a:ln w="9525">
            <a:noFill/>
            <a:miter lim="800000"/>
            <a:headEnd/>
            <a:tailEnd/>
          </a:ln>
        </p:spPr>
        <p:txBody>
          <a:bodyPr wrap="none">
            <a:spAutoFit/>
          </a:bodyPr>
          <a:lstStyle/>
          <a:p>
            <a:r>
              <a:rPr lang="ru-RU" sz="3200">
                <a:latin typeface="Comic Sans MS" pitchFamily="66" charset="0"/>
              </a:rPr>
              <a:t>Братсгэсстрой</a:t>
            </a:r>
          </a:p>
        </p:txBody>
      </p:sp>
      <p:pic>
        <p:nvPicPr>
          <p:cNvPr id="53255" name="Picture 7"/>
          <p:cNvPicPr>
            <a:picLocks noChangeAspect="1" noChangeArrowheads="1"/>
          </p:cNvPicPr>
          <p:nvPr/>
        </p:nvPicPr>
        <p:blipFill>
          <a:blip r:embed="rId4" cstate="email">
            <a:extLst>
              <a:ext uri="{28A0092B-C50C-407E-A947-70E740481C1C}"/>
            </a:extLst>
          </a:blip>
          <a:srcRect/>
          <a:stretch>
            <a:fillRect/>
          </a:stretch>
        </p:blipFill>
        <p:spPr bwMode="auto">
          <a:xfrm>
            <a:off x="390242" y="332656"/>
            <a:ext cx="8363516" cy="5480389"/>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3255"/>
                                        </p:tgtEl>
                                        <p:attrNameLst>
                                          <p:attrName>style.visibility</p:attrName>
                                        </p:attrNameLst>
                                      </p:cBhvr>
                                      <p:to>
                                        <p:strVal val="visible"/>
                                      </p:to>
                                    </p:set>
                                    <p:animEffect transition="in" filter="fade">
                                      <p:cBhvr>
                                        <p:cTn id="7" dur="500"/>
                                        <p:tgtEl>
                                          <p:spTgt spid="5325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3254"/>
                                        </p:tgtEl>
                                        <p:attrNameLst>
                                          <p:attrName>style.visibility</p:attrName>
                                        </p:attrNameLst>
                                      </p:cBhvr>
                                      <p:to>
                                        <p:strVal val="visible"/>
                                      </p:to>
                                    </p:set>
                                    <p:animEffect transition="in" filter="fade">
                                      <p:cBhvr>
                                        <p:cTn id="10" dur="500"/>
                                        <p:tgtEl>
                                          <p:spTgt spid="53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325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4277" name="Прямоугольник 1"/>
          <p:cNvSpPr>
            <a:spLocks noChangeArrowheads="1"/>
          </p:cNvSpPr>
          <p:nvPr/>
        </p:nvSpPr>
        <p:spPr bwMode="auto">
          <a:xfrm>
            <a:off x="611188" y="476250"/>
            <a:ext cx="7921625" cy="1570038"/>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Как назывался первый молодёжный клуб в городе и что сейчас на его месте?</a:t>
            </a:r>
          </a:p>
        </p:txBody>
      </p:sp>
      <p:sp>
        <p:nvSpPr>
          <p:cNvPr id="54278" name="Прямоугольник 3"/>
          <p:cNvSpPr>
            <a:spLocks noChangeArrowheads="1"/>
          </p:cNvSpPr>
          <p:nvPr/>
        </p:nvSpPr>
        <p:spPr bwMode="auto">
          <a:xfrm>
            <a:off x="468313" y="4652963"/>
            <a:ext cx="8064500" cy="1939925"/>
          </a:xfrm>
          <a:prstGeom prst="rect">
            <a:avLst/>
          </a:prstGeom>
          <a:noFill/>
          <a:ln w="9525">
            <a:noFill/>
            <a:miter lim="800000"/>
            <a:headEnd/>
            <a:tailEnd/>
          </a:ln>
        </p:spPr>
        <p:txBody>
          <a:bodyPr>
            <a:spAutoFit/>
          </a:bodyPr>
          <a:lstStyle/>
          <a:p>
            <a:pPr algn="ctr"/>
            <a:r>
              <a:rPr lang="ru-RU" sz="2400">
                <a:latin typeface="Comic Sans MS" pitchFamily="66" charset="0"/>
              </a:rPr>
              <a:t>Открылся в мае I960 года клуб «Юность» с кинозалом на 250 мест. С 28 октября 1968 года был там театр кукол. Три куклы трёх спектаклей признаны лучшими и находятся в музее Образцова в Москве.</a:t>
            </a:r>
          </a:p>
        </p:txBody>
      </p:sp>
      <p:pic>
        <p:nvPicPr>
          <p:cNvPr id="54279" name="Picture 7"/>
          <p:cNvPicPr>
            <a:picLocks noChangeAspect="1" noChangeArrowheads="1"/>
          </p:cNvPicPr>
          <p:nvPr/>
        </p:nvPicPr>
        <p:blipFill>
          <a:blip r:embed="rId4">
            <a:extLst>
              <a:ext uri="{28A0092B-C50C-407E-A947-70E740481C1C}"/>
            </a:extLst>
          </a:blip>
          <a:srcRect/>
          <a:stretch>
            <a:fillRect/>
          </a:stretch>
        </p:blipFill>
        <p:spPr bwMode="auto">
          <a:xfrm>
            <a:off x="1907704" y="332656"/>
            <a:ext cx="5100424" cy="4320480"/>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54277"/>
                                        </p:tgtEl>
                                      </p:cBhvr>
                                    </p:animEffect>
                                    <p:set>
                                      <p:cBhvr>
                                        <p:cTn id="7" dur="1" fill="hold">
                                          <p:stCondLst>
                                            <p:cond delay="499"/>
                                          </p:stCondLst>
                                        </p:cTn>
                                        <p:tgtEl>
                                          <p:spTgt spid="5427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4279"/>
                                        </p:tgtEl>
                                        <p:attrNameLst>
                                          <p:attrName>style.visibility</p:attrName>
                                        </p:attrNameLst>
                                      </p:cBhvr>
                                      <p:to>
                                        <p:strVal val="visible"/>
                                      </p:to>
                                    </p:set>
                                    <p:animEffect transition="in" filter="fade">
                                      <p:cBhvr>
                                        <p:cTn id="12" dur="500"/>
                                        <p:tgtEl>
                                          <p:spTgt spid="5427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4278"/>
                                        </p:tgtEl>
                                        <p:attrNameLst>
                                          <p:attrName>style.visibility</p:attrName>
                                        </p:attrNameLst>
                                      </p:cBhvr>
                                      <p:to>
                                        <p:strVal val="visible"/>
                                      </p:to>
                                    </p:set>
                                    <p:animEffect transition="in" filter="fade">
                                      <p:cBhvr>
                                        <p:cTn id="17" dur="500"/>
                                        <p:tgtEl>
                                          <p:spTgt spid="54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7" grpId="0"/>
      <p:bldP spid="5427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427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5301" name="Прямоугольник 1"/>
          <p:cNvSpPr>
            <a:spLocks noChangeArrowheads="1"/>
          </p:cNvSpPr>
          <p:nvPr/>
        </p:nvSpPr>
        <p:spPr bwMode="auto">
          <a:xfrm>
            <a:off x="539750" y="549275"/>
            <a:ext cx="8064500" cy="2062163"/>
          </a:xfrm>
          <a:prstGeom prst="rect">
            <a:avLst/>
          </a:prstGeom>
          <a:noFill/>
          <a:ln w="9525">
            <a:noFill/>
            <a:miter lim="800000"/>
            <a:headEnd/>
            <a:tailEnd/>
          </a:ln>
        </p:spPr>
        <p:txBody>
          <a:bodyPr>
            <a:spAutoFit/>
          </a:bodyPr>
          <a:lstStyle/>
          <a:p>
            <a:pPr algn="ctr"/>
            <a:r>
              <a:rPr lang="ru-RU" sz="3200">
                <a:solidFill>
                  <a:srgbClr val="002060"/>
                </a:solidFill>
                <a:latin typeface="Comic Sans MS" pitchFamily="66" charset="0"/>
              </a:rPr>
              <a:t>В нашем городе есть уникальное спортивное сооружение санная трасса. Когда она приняла первых саночников и какова её длина?</a:t>
            </a:r>
          </a:p>
        </p:txBody>
      </p:sp>
      <p:sp>
        <p:nvSpPr>
          <p:cNvPr id="55302" name="Прямоугольник 3"/>
          <p:cNvSpPr>
            <a:spLocks noChangeArrowheads="1"/>
          </p:cNvSpPr>
          <p:nvPr/>
        </p:nvSpPr>
        <p:spPr bwMode="auto">
          <a:xfrm>
            <a:off x="350838" y="3860800"/>
            <a:ext cx="8247062" cy="2678113"/>
          </a:xfrm>
          <a:prstGeom prst="rect">
            <a:avLst/>
          </a:prstGeom>
          <a:noFill/>
          <a:ln w="9525">
            <a:noFill/>
            <a:miter lim="800000"/>
            <a:headEnd/>
            <a:tailEnd/>
          </a:ln>
        </p:spPr>
        <p:txBody>
          <a:bodyPr>
            <a:spAutoFit/>
          </a:bodyPr>
          <a:lstStyle/>
          <a:p>
            <a:pPr algn="ctr"/>
            <a:r>
              <a:rPr lang="ru-RU" sz="2800">
                <a:latin typeface="Comic Sans MS" pitchFamily="66" charset="0"/>
              </a:rPr>
              <a:t>1 декабря 1970 года санная трасса сдана в эксплуатацию и приняла первых саночников. Длина трассы 1км 230м, перепад высоты составляет 135м. На трассе имеется 17 крупных виражей. Братская санная трасса является самой лучшей в стране и за рубежом.</a:t>
            </a:r>
          </a:p>
        </p:txBody>
      </p:sp>
      <p:pic>
        <p:nvPicPr>
          <p:cNvPr id="55304" name="Picture 8"/>
          <p:cNvPicPr>
            <a:picLocks noChangeAspect="1" noChangeArrowheads="1"/>
          </p:cNvPicPr>
          <p:nvPr/>
        </p:nvPicPr>
        <p:blipFill>
          <a:blip r:embed="rId4">
            <a:extLst>
              <a:ext uri="{28A0092B-C50C-407E-A947-70E740481C1C}"/>
            </a:extLst>
          </a:blip>
          <a:srcRect/>
          <a:stretch>
            <a:fillRect/>
          </a:stretch>
        </p:blipFill>
        <p:spPr bwMode="auto">
          <a:xfrm>
            <a:off x="1979712" y="419828"/>
            <a:ext cx="4572000" cy="3429000"/>
          </a:xfrm>
          <a:prstGeom prst="roundRect">
            <a:avLst>
              <a:gd name="adj" fmla="val 8594"/>
            </a:avLst>
          </a:prstGeom>
          <a:solidFill>
            <a:srgbClr val="FFFFFF">
              <a:shade val="85000"/>
            </a:srgbClr>
          </a:solidFill>
          <a:ln>
            <a:noFill/>
          </a:ln>
          <a:effectLst>
            <a:outerShdw dist="35921" dir="2700000" algn="ctr" rotWithShape="0">
              <a:schemeClr val="bg2"/>
            </a:outerShdw>
            <a:softEdge rad="1270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55301"/>
                                        </p:tgtEl>
                                      </p:cBhvr>
                                    </p:animEffect>
                                    <p:set>
                                      <p:cBhvr>
                                        <p:cTn id="7" dur="1" fill="hold">
                                          <p:stCondLst>
                                            <p:cond delay="499"/>
                                          </p:stCondLst>
                                        </p:cTn>
                                        <p:tgtEl>
                                          <p:spTgt spid="55301"/>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5304"/>
                                        </p:tgtEl>
                                        <p:attrNameLst>
                                          <p:attrName>style.visibility</p:attrName>
                                        </p:attrNameLst>
                                      </p:cBhvr>
                                      <p:to>
                                        <p:strVal val="visible"/>
                                      </p:to>
                                    </p:set>
                                    <p:animEffect transition="in" filter="fade">
                                      <p:cBhvr>
                                        <p:cTn id="12" dur="500"/>
                                        <p:tgtEl>
                                          <p:spTgt spid="5530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5302"/>
                                        </p:tgtEl>
                                        <p:attrNameLst>
                                          <p:attrName>style.visibility</p:attrName>
                                        </p:attrNameLst>
                                      </p:cBhvr>
                                      <p:to>
                                        <p:strVal val="visible"/>
                                      </p:to>
                                    </p:set>
                                    <p:animEffect transition="in" filter="fade">
                                      <p:cBhvr>
                                        <p:cTn id="17" dur="500"/>
                                        <p:tgtEl>
                                          <p:spTgt spid="55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1" grpId="0"/>
      <p:bldP spid="5530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530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5301" name="Прямоугольник 1"/>
          <p:cNvSpPr>
            <a:spLocks noChangeArrowheads="1"/>
          </p:cNvSpPr>
          <p:nvPr/>
        </p:nvSpPr>
        <p:spPr bwMode="auto">
          <a:xfrm>
            <a:off x="539750" y="476250"/>
            <a:ext cx="7993063" cy="1570038"/>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Какая из школ была открыта в царское время и является самой старой школой?</a:t>
            </a:r>
          </a:p>
        </p:txBody>
      </p:sp>
      <p:sp>
        <p:nvSpPr>
          <p:cNvPr id="57350" name="Прямоугольник 3"/>
          <p:cNvSpPr>
            <a:spLocks noChangeArrowheads="1"/>
          </p:cNvSpPr>
          <p:nvPr/>
        </p:nvSpPr>
        <p:spPr bwMode="auto">
          <a:xfrm>
            <a:off x="630238" y="2565400"/>
            <a:ext cx="7921625" cy="3538538"/>
          </a:xfrm>
          <a:prstGeom prst="rect">
            <a:avLst/>
          </a:prstGeom>
          <a:noFill/>
          <a:ln w="9525">
            <a:noFill/>
            <a:miter lim="800000"/>
            <a:headEnd/>
            <a:tailEnd/>
          </a:ln>
        </p:spPr>
        <p:txBody>
          <a:bodyPr>
            <a:spAutoFit/>
          </a:bodyPr>
          <a:lstStyle/>
          <a:p>
            <a:pPr algn="ctr"/>
            <a:r>
              <a:rPr lang="ru-RU" sz="2800">
                <a:latin typeface="Comic Sans MS" pitchFamily="66" charset="0"/>
              </a:rPr>
              <a:t>В 1850 году в Братске было открыто церковно-приходское училище, которое в 1856 году было преобразовано в школу. До 1920 года она называлась двуклассным училищем. С 1925 по 1937 год - семилетняя, а с 1937 года она стала средней. В июне 1990 года отметила 50-летний юбилей первого выпуска.</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7350"/>
                                        </p:tgtEl>
                                        <p:attrNameLst>
                                          <p:attrName>style.visibility</p:attrName>
                                        </p:attrNameLst>
                                      </p:cBhvr>
                                      <p:to>
                                        <p:strVal val="visible"/>
                                      </p:to>
                                    </p:set>
                                    <p:animEffect transition="in" filter="fade">
                                      <p:cBhvr>
                                        <p:cTn id="7" dur="500"/>
                                        <p:tgtEl>
                                          <p:spTgt spid="573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6324"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6325" name="Прямоугольник 1"/>
          <p:cNvSpPr>
            <a:spLocks noChangeArrowheads="1"/>
          </p:cNvSpPr>
          <p:nvPr/>
        </p:nvSpPr>
        <p:spPr bwMode="auto">
          <a:xfrm>
            <a:off x="517525" y="404813"/>
            <a:ext cx="7921625" cy="1076325"/>
          </a:xfrm>
          <a:prstGeom prst="rect">
            <a:avLst/>
          </a:prstGeom>
          <a:noFill/>
          <a:ln w="9525">
            <a:noFill/>
            <a:miter lim="800000"/>
            <a:headEnd/>
            <a:tailEnd/>
          </a:ln>
        </p:spPr>
        <p:txBody>
          <a:bodyPr>
            <a:spAutoFit/>
          </a:bodyPr>
          <a:lstStyle/>
          <a:p>
            <a:pPr algn="ctr"/>
            <a:r>
              <a:rPr lang="ru-RU" sz="3200">
                <a:solidFill>
                  <a:srgbClr val="002060"/>
                </a:solidFill>
                <a:latin typeface="Comic Sans MS" pitchFamily="66" charset="0"/>
              </a:rPr>
              <a:t>По каким видам спорта в Братске проходили крупные соревнования?</a:t>
            </a:r>
          </a:p>
        </p:txBody>
      </p:sp>
      <p:sp>
        <p:nvSpPr>
          <p:cNvPr id="59398" name="Прямоугольник 3"/>
          <p:cNvSpPr>
            <a:spLocks noChangeArrowheads="1"/>
          </p:cNvSpPr>
          <p:nvPr/>
        </p:nvSpPr>
        <p:spPr bwMode="auto">
          <a:xfrm>
            <a:off x="755650" y="2982913"/>
            <a:ext cx="8086725" cy="584200"/>
          </a:xfrm>
          <a:prstGeom prst="rect">
            <a:avLst/>
          </a:prstGeom>
          <a:noFill/>
          <a:ln w="9525">
            <a:noFill/>
            <a:miter lim="800000"/>
            <a:headEnd/>
            <a:tailEnd/>
          </a:ln>
        </p:spPr>
        <p:txBody>
          <a:bodyPr wrap="none">
            <a:spAutoFit/>
          </a:bodyPr>
          <a:lstStyle/>
          <a:p>
            <a:r>
              <a:rPr lang="ru-RU" sz="3200">
                <a:latin typeface="Comic Sans MS" pitchFamily="66" charset="0"/>
              </a:rPr>
              <a:t>Лыжные гонки, санный спорт, футбол...</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398"/>
                                        </p:tgtEl>
                                        <p:attrNameLst>
                                          <p:attrName>style.visibility</p:attrName>
                                        </p:attrNameLst>
                                      </p:cBhvr>
                                      <p:to>
                                        <p:strVal val="visible"/>
                                      </p:to>
                                    </p:set>
                                    <p:animEffect transition="in" filter="fade">
                                      <p:cBhvr>
                                        <p:cTn id="7" dur="500"/>
                                        <p:tgtEl>
                                          <p:spTgt spid="593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7348"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7349" name="Прямоугольник 1"/>
          <p:cNvSpPr>
            <a:spLocks noChangeArrowheads="1"/>
          </p:cNvSpPr>
          <p:nvPr/>
        </p:nvSpPr>
        <p:spPr bwMode="auto">
          <a:xfrm>
            <a:off x="539750" y="404813"/>
            <a:ext cx="8064500" cy="2246312"/>
          </a:xfrm>
          <a:prstGeom prst="rect">
            <a:avLst/>
          </a:prstGeom>
          <a:noFill/>
          <a:ln w="9525">
            <a:noFill/>
            <a:miter lim="800000"/>
            <a:headEnd/>
            <a:tailEnd/>
          </a:ln>
        </p:spPr>
        <p:txBody>
          <a:bodyPr>
            <a:spAutoFit/>
          </a:bodyPr>
          <a:lstStyle/>
          <a:p>
            <a:pPr algn="ctr"/>
            <a:r>
              <a:rPr lang="ru-RU" sz="2800" b="1">
                <a:solidFill>
                  <a:srgbClr val="002060"/>
                </a:solidFill>
                <a:latin typeface="Comic Sans MS" pitchFamily="66" charset="0"/>
              </a:rPr>
              <a:t>В нашем городе проводится множество конкурсов. Соревнований. Выставок детского творчества. Назовите самый престижный Фестиваль детского творчества в Братске.</a:t>
            </a:r>
          </a:p>
        </p:txBody>
      </p:sp>
      <p:sp>
        <p:nvSpPr>
          <p:cNvPr id="58374" name="Прямоугольник 3"/>
          <p:cNvSpPr>
            <a:spLocks noChangeArrowheads="1"/>
          </p:cNvSpPr>
          <p:nvPr/>
        </p:nvSpPr>
        <p:spPr bwMode="auto">
          <a:xfrm>
            <a:off x="3708400" y="3584575"/>
            <a:ext cx="4583113" cy="646113"/>
          </a:xfrm>
          <a:prstGeom prst="rect">
            <a:avLst/>
          </a:prstGeom>
          <a:noFill/>
          <a:ln w="9525">
            <a:noFill/>
            <a:miter lim="800000"/>
            <a:headEnd/>
            <a:tailEnd/>
          </a:ln>
        </p:spPr>
        <p:txBody>
          <a:bodyPr wrap="none">
            <a:spAutoFit/>
          </a:bodyPr>
          <a:lstStyle/>
          <a:p>
            <a:r>
              <a:rPr lang="ru-RU" sz="3600">
                <a:latin typeface="Comic Sans MS" pitchFamily="66" charset="0"/>
              </a:rPr>
              <a:t>Жемчужина Братска</a:t>
            </a:r>
          </a:p>
        </p:txBody>
      </p:sp>
      <p:pic>
        <p:nvPicPr>
          <p:cNvPr id="58375" name="Picture 7"/>
          <p:cNvPicPr>
            <a:picLocks noChangeAspect="1" noChangeArrowheads="1"/>
          </p:cNvPicPr>
          <p:nvPr/>
        </p:nvPicPr>
        <p:blipFill>
          <a:blip r:embed="rId4" cstate="email">
            <a:extLst>
              <a:ext uri="{28A0092B-C50C-407E-A947-70E740481C1C}"/>
            </a:extLst>
          </a:blip>
          <a:srcRect/>
          <a:stretch>
            <a:fillRect/>
          </a:stretch>
        </p:blipFill>
        <p:spPr bwMode="auto">
          <a:xfrm>
            <a:off x="659485" y="2348880"/>
            <a:ext cx="2736304" cy="4107023"/>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8375"/>
                                        </p:tgtEl>
                                        <p:attrNameLst>
                                          <p:attrName>style.visibility</p:attrName>
                                        </p:attrNameLst>
                                      </p:cBhvr>
                                      <p:to>
                                        <p:strVal val="visible"/>
                                      </p:to>
                                    </p:set>
                                    <p:animEffect transition="in" filter="fade">
                                      <p:cBhvr>
                                        <p:cTn id="7" dur="500"/>
                                        <p:tgtEl>
                                          <p:spTgt spid="5837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374"/>
                                        </p:tgtEl>
                                        <p:attrNameLst>
                                          <p:attrName>style.visibility</p:attrName>
                                        </p:attrNameLst>
                                      </p:cBhvr>
                                      <p:to>
                                        <p:strVal val="visible"/>
                                      </p:to>
                                    </p:set>
                                    <p:animEffect transition="in" filter="fade">
                                      <p:cBhvr>
                                        <p:cTn id="10" dur="500"/>
                                        <p:tgtEl>
                                          <p:spTgt spid="583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8372"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0421" name="Прямоугольник 1"/>
          <p:cNvSpPr>
            <a:spLocks noChangeArrowheads="1"/>
          </p:cNvSpPr>
          <p:nvPr/>
        </p:nvSpPr>
        <p:spPr bwMode="auto">
          <a:xfrm>
            <a:off x="611188" y="620713"/>
            <a:ext cx="7921625" cy="1077912"/>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Когда на БраЗе был получен первый алюминий?</a:t>
            </a:r>
          </a:p>
        </p:txBody>
      </p:sp>
      <p:sp>
        <p:nvSpPr>
          <p:cNvPr id="60422" name="Прямоугольник 3"/>
          <p:cNvSpPr>
            <a:spLocks noChangeArrowheads="1"/>
          </p:cNvSpPr>
          <p:nvPr/>
        </p:nvSpPr>
        <p:spPr bwMode="auto">
          <a:xfrm>
            <a:off x="542925" y="5300663"/>
            <a:ext cx="8137525" cy="1200150"/>
          </a:xfrm>
          <a:prstGeom prst="rect">
            <a:avLst/>
          </a:prstGeom>
          <a:noFill/>
          <a:ln w="9525">
            <a:noFill/>
            <a:miter lim="800000"/>
            <a:headEnd/>
            <a:tailEnd/>
          </a:ln>
        </p:spPr>
        <p:txBody>
          <a:bodyPr>
            <a:spAutoFit/>
          </a:bodyPr>
          <a:lstStyle/>
          <a:p>
            <a:pPr algn="ctr"/>
            <a:r>
              <a:rPr lang="ru-RU" sz="2400">
                <a:latin typeface="Comic Sans MS" pitchFamily="66" charset="0"/>
              </a:rPr>
              <a:t>25 июля 1966 год. В 12 корпусе первый алюминий получил и электолизники: Жидовинов, Ковыляев, Толах, мастер Косов, директор Малов.</a:t>
            </a:r>
          </a:p>
        </p:txBody>
      </p:sp>
      <p:pic>
        <p:nvPicPr>
          <p:cNvPr id="60423" name="Picture 7"/>
          <p:cNvPicPr>
            <a:picLocks noChangeAspect="1" noChangeArrowheads="1"/>
          </p:cNvPicPr>
          <p:nvPr/>
        </p:nvPicPr>
        <p:blipFill>
          <a:blip r:embed="rId4">
            <a:extLst>
              <a:ext uri="{28A0092B-C50C-407E-A947-70E740481C1C}"/>
            </a:extLst>
          </a:blip>
          <a:srcRect/>
          <a:stretch>
            <a:fillRect/>
          </a:stretch>
        </p:blipFill>
        <p:spPr bwMode="auto">
          <a:xfrm>
            <a:off x="897102" y="476672"/>
            <a:ext cx="7275298" cy="4824536"/>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60421"/>
                                        </p:tgtEl>
                                      </p:cBhvr>
                                    </p:animEffect>
                                    <p:set>
                                      <p:cBhvr>
                                        <p:cTn id="7" dur="1" fill="hold">
                                          <p:stCondLst>
                                            <p:cond delay="499"/>
                                          </p:stCondLst>
                                        </p:cTn>
                                        <p:tgtEl>
                                          <p:spTgt spid="60421"/>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0423"/>
                                        </p:tgtEl>
                                        <p:attrNameLst>
                                          <p:attrName>style.visibility</p:attrName>
                                        </p:attrNameLst>
                                      </p:cBhvr>
                                      <p:to>
                                        <p:strVal val="visible"/>
                                      </p:to>
                                    </p:set>
                                    <p:animEffect transition="in" filter="fade">
                                      <p:cBhvr>
                                        <p:cTn id="12" dur="500"/>
                                        <p:tgtEl>
                                          <p:spTgt spid="6042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0422"/>
                                        </p:tgtEl>
                                        <p:attrNameLst>
                                          <p:attrName>style.visibility</p:attrName>
                                        </p:attrNameLst>
                                      </p:cBhvr>
                                      <p:to>
                                        <p:strVal val="visible"/>
                                      </p:to>
                                    </p:set>
                                    <p:animEffect transition="in" filter="fade">
                                      <p:cBhvr>
                                        <p:cTn id="15" dur="500"/>
                                        <p:tgtEl>
                                          <p:spTgt spid="604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1" grpId="0"/>
      <p:bldP spid="6042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59396"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9397" name="Прямоугольник 1"/>
          <p:cNvSpPr>
            <a:spLocks noChangeArrowheads="1"/>
          </p:cNvSpPr>
          <p:nvPr/>
        </p:nvSpPr>
        <p:spPr bwMode="auto">
          <a:xfrm>
            <a:off x="755650" y="476250"/>
            <a:ext cx="7777163" cy="1077913"/>
          </a:xfrm>
          <a:prstGeom prst="rect">
            <a:avLst/>
          </a:prstGeom>
          <a:noFill/>
          <a:ln w="9525">
            <a:noFill/>
            <a:miter lim="800000"/>
            <a:headEnd/>
            <a:tailEnd/>
          </a:ln>
        </p:spPr>
        <p:txBody>
          <a:bodyPr>
            <a:spAutoFit/>
          </a:bodyPr>
          <a:lstStyle/>
          <a:p>
            <a:pPr algn="ctr"/>
            <a:r>
              <a:rPr lang="ru-RU" sz="3200" b="1">
                <a:solidFill>
                  <a:srgbClr val="002060"/>
                </a:solidFill>
                <a:latin typeface="Comic Sans MS" pitchFamily="66" charset="0"/>
              </a:rPr>
              <a:t>Когда на БЛПК была сварена первая целлюлоза?</a:t>
            </a:r>
          </a:p>
        </p:txBody>
      </p:sp>
      <p:sp>
        <p:nvSpPr>
          <p:cNvPr id="61446" name="Прямоугольник 3"/>
          <p:cNvSpPr>
            <a:spLocks noChangeArrowheads="1"/>
          </p:cNvSpPr>
          <p:nvPr/>
        </p:nvSpPr>
        <p:spPr bwMode="auto">
          <a:xfrm>
            <a:off x="468313" y="5054600"/>
            <a:ext cx="7920037" cy="1570038"/>
          </a:xfrm>
          <a:prstGeom prst="rect">
            <a:avLst/>
          </a:prstGeom>
          <a:noFill/>
          <a:ln w="9525">
            <a:noFill/>
            <a:miter lim="800000"/>
            <a:headEnd/>
            <a:tailEnd/>
          </a:ln>
        </p:spPr>
        <p:txBody>
          <a:bodyPr>
            <a:spAutoFit/>
          </a:bodyPr>
          <a:lstStyle/>
          <a:p>
            <a:pPr algn="ctr"/>
            <a:r>
              <a:rPr lang="ru-RU" sz="2400">
                <a:latin typeface="Comic Sans MS" pitchFamily="66" charset="0"/>
              </a:rPr>
              <a:t>5-6 сентября 1965 года. Первую варку</a:t>
            </a:r>
          </a:p>
          <a:p>
            <a:pPr algn="ctr"/>
            <a:r>
              <a:rPr lang="ru-RU" sz="2400">
                <a:latin typeface="Comic Sans MS" pitchFamily="66" charset="0"/>
              </a:rPr>
              <a:t>производили в 22 котле	смена Смурова,</a:t>
            </a:r>
          </a:p>
          <a:p>
            <a:pPr algn="ctr"/>
            <a:r>
              <a:rPr lang="ru-RU" sz="2400">
                <a:latin typeface="Comic Sans MS" pitchFamily="66" charset="0"/>
              </a:rPr>
              <a:t>ст. варщик Тотмянин, подручные Семенов,</a:t>
            </a:r>
          </a:p>
          <a:p>
            <a:pPr algn="ctr"/>
            <a:r>
              <a:rPr lang="ru-RU" sz="2400">
                <a:latin typeface="Comic Sans MS" pitchFamily="66" charset="0"/>
              </a:rPr>
              <a:t>Джелюк, зам. Инженера Вейхер, директор Олонцев.</a:t>
            </a:r>
          </a:p>
        </p:txBody>
      </p:sp>
      <p:pic>
        <p:nvPicPr>
          <p:cNvPr id="61447" name="Picture 7"/>
          <p:cNvPicPr>
            <a:picLocks noChangeAspect="1" noChangeArrowheads="1"/>
          </p:cNvPicPr>
          <p:nvPr/>
        </p:nvPicPr>
        <p:blipFill>
          <a:blip r:embed="rId4">
            <a:extLst>
              <a:ext uri="{28A0092B-C50C-407E-A947-70E740481C1C}"/>
            </a:extLst>
          </a:blip>
          <a:srcRect/>
          <a:stretch>
            <a:fillRect/>
          </a:stretch>
        </p:blipFill>
        <p:spPr bwMode="auto">
          <a:xfrm>
            <a:off x="1889565" y="1553890"/>
            <a:ext cx="5364870" cy="3494360"/>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1447"/>
                                        </p:tgtEl>
                                        <p:attrNameLst>
                                          <p:attrName>style.visibility</p:attrName>
                                        </p:attrNameLst>
                                      </p:cBhvr>
                                      <p:to>
                                        <p:strVal val="visible"/>
                                      </p:to>
                                    </p:set>
                                    <p:animEffect transition="in" filter="fade">
                                      <p:cBhvr>
                                        <p:cTn id="7" dur="500"/>
                                        <p:tgtEl>
                                          <p:spTgt spid="6144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1446"/>
                                        </p:tgtEl>
                                        <p:attrNameLst>
                                          <p:attrName>style.visibility</p:attrName>
                                        </p:attrNameLst>
                                      </p:cBhvr>
                                      <p:to>
                                        <p:strVal val="visible"/>
                                      </p:to>
                                    </p:set>
                                    <p:animEffect transition="in" filter="fade">
                                      <p:cBhvr>
                                        <p:cTn id="10" dur="500"/>
                                        <p:tgtEl>
                                          <p:spTgt spid="61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60420" name="Picture 2" descr="C:\Users\User9\Desktop\img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0421" name="Прямоугольник 1"/>
          <p:cNvSpPr>
            <a:spLocks noChangeArrowheads="1"/>
          </p:cNvSpPr>
          <p:nvPr/>
        </p:nvSpPr>
        <p:spPr bwMode="auto">
          <a:xfrm>
            <a:off x="323850" y="339725"/>
            <a:ext cx="8424863" cy="1384300"/>
          </a:xfrm>
          <a:prstGeom prst="rect">
            <a:avLst/>
          </a:prstGeom>
          <a:noFill/>
          <a:ln w="9525">
            <a:noFill/>
            <a:miter lim="800000"/>
            <a:headEnd/>
            <a:tailEnd/>
          </a:ln>
        </p:spPr>
        <p:txBody>
          <a:bodyPr>
            <a:spAutoFit/>
          </a:bodyPr>
          <a:lstStyle/>
          <a:p>
            <a:pPr algn="ctr"/>
            <a:r>
              <a:rPr lang="ru-RU" sz="2800" b="1">
                <a:solidFill>
                  <a:srgbClr val="002060"/>
                </a:solidFill>
                <a:latin typeface="Comic Sans MS" pitchFamily="66" charset="0"/>
              </a:rPr>
              <a:t>Когда жители Братска по телевизору впервые смотрели передачу со станции «Орбита»?</a:t>
            </a:r>
          </a:p>
        </p:txBody>
      </p:sp>
      <p:sp>
        <p:nvSpPr>
          <p:cNvPr id="62470" name="Прямоугольник 3"/>
          <p:cNvSpPr>
            <a:spLocks noChangeArrowheads="1"/>
          </p:cNvSpPr>
          <p:nvPr/>
        </p:nvSpPr>
        <p:spPr bwMode="auto">
          <a:xfrm>
            <a:off x="1331913" y="5661025"/>
            <a:ext cx="6156325" cy="954088"/>
          </a:xfrm>
          <a:prstGeom prst="rect">
            <a:avLst/>
          </a:prstGeom>
          <a:noFill/>
          <a:ln w="9525">
            <a:noFill/>
            <a:miter lim="800000"/>
            <a:headEnd/>
            <a:tailEnd/>
          </a:ln>
        </p:spPr>
        <p:txBody>
          <a:bodyPr>
            <a:spAutoFit/>
          </a:bodyPr>
          <a:lstStyle/>
          <a:p>
            <a:pPr algn="ctr"/>
            <a:r>
              <a:rPr lang="ru-RU" sz="2800">
                <a:latin typeface="Comic Sans MS" pitchFamily="66" charset="0"/>
              </a:rPr>
              <a:t>8 июня 1967г.-пробный показ</a:t>
            </a:r>
          </a:p>
          <a:p>
            <a:pPr algn="ctr"/>
            <a:r>
              <a:rPr lang="ru-RU" sz="2800">
                <a:latin typeface="Comic Sans MS" pitchFamily="66" charset="0"/>
              </a:rPr>
              <a:t>с 1 октября1967г. - регулярно</a:t>
            </a:r>
          </a:p>
        </p:txBody>
      </p:sp>
      <p:pic>
        <p:nvPicPr>
          <p:cNvPr id="62471" name="Picture 7"/>
          <p:cNvPicPr>
            <a:picLocks noChangeAspect="1" noChangeArrowheads="1"/>
          </p:cNvPicPr>
          <p:nvPr/>
        </p:nvPicPr>
        <p:blipFill>
          <a:blip r:embed="rId4">
            <a:extLst>
              <a:ext uri="{28A0092B-C50C-407E-A947-70E740481C1C}"/>
            </a:extLst>
          </a:blip>
          <a:srcRect/>
          <a:stretch>
            <a:fillRect/>
          </a:stretch>
        </p:blipFill>
        <p:spPr bwMode="auto">
          <a:xfrm>
            <a:off x="2023520" y="1622247"/>
            <a:ext cx="5024952" cy="4170085"/>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2471"/>
                                        </p:tgtEl>
                                        <p:attrNameLst>
                                          <p:attrName>style.visibility</p:attrName>
                                        </p:attrNameLst>
                                      </p:cBhvr>
                                      <p:to>
                                        <p:strVal val="visible"/>
                                      </p:to>
                                    </p:set>
                                    <p:animEffect transition="in" filter="fade">
                                      <p:cBhvr>
                                        <p:cTn id="7" dur="500"/>
                                        <p:tgtEl>
                                          <p:spTgt spid="6247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2470"/>
                                        </p:tgtEl>
                                        <p:attrNameLst>
                                          <p:attrName>style.visibility</p:attrName>
                                        </p:attrNameLst>
                                      </p:cBhvr>
                                      <p:to>
                                        <p:strVal val="visible"/>
                                      </p:to>
                                    </p:set>
                                    <p:animEffect transition="in" filter="fade">
                                      <p:cBhvr>
                                        <p:cTn id="10" dur="500"/>
                                        <p:tgtEl>
                                          <p:spTgt spid="62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0"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1759</Words>
  <Application>Microsoft Office PowerPoint</Application>
  <PresentationFormat>Экран (4:3)</PresentationFormat>
  <Paragraphs>215</Paragraphs>
  <Slides>58</Slides>
  <Notes>58</Notes>
  <HiddenSlides>0</HiddenSlides>
  <MMClips>0</MMClips>
  <ScaleCrop>false</ScaleCrop>
  <HeadingPairs>
    <vt:vector size="4" baseType="variant">
      <vt:variant>
        <vt:lpstr>Тема</vt:lpstr>
      </vt:variant>
      <vt:variant>
        <vt:i4>1</vt:i4>
      </vt:variant>
      <vt:variant>
        <vt:lpstr>Заголовки слайдов</vt:lpstr>
      </vt:variant>
      <vt:variant>
        <vt:i4>58</vt:i4>
      </vt:variant>
    </vt:vector>
  </HeadingPairs>
  <TitlesOfParts>
    <vt:vector size="59"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2024-09-23T12:29:46Z</dcterms:created>
  <dcterms:modified xsi:type="dcterms:W3CDTF">2024-09-23T12:32:53Z</dcterms:modified>
</cp:coreProperties>
</file>