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8" r:id="rId1"/>
  </p:sldMasterIdLst>
  <p:notesMasterIdLst>
    <p:notesMasterId r:id="rId32"/>
  </p:notesMasterIdLst>
  <p:sldIdLst>
    <p:sldId id="357" r:id="rId2"/>
    <p:sldId id="371" r:id="rId3"/>
    <p:sldId id="372" r:id="rId4"/>
    <p:sldId id="373" r:id="rId5"/>
    <p:sldId id="375" r:id="rId6"/>
    <p:sldId id="376" r:id="rId7"/>
    <p:sldId id="377" r:id="rId8"/>
    <p:sldId id="378" r:id="rId9"/>
    <p:sldId id="379" r:id="rId10"/>
    <p:sldId id="380" r:id="rId11"/>
    <p:sldId id="382" r:id="rId12"/>
    <p:sldId id="383" r:id="rId13"/>
    <p:sldId id="384" r:id="rId14"/>
    <p:sldId id="388" r:id="rId15"/>
    <p:sldId id="385" r:id="rId16"/>
    <p:sldId id="386" r:id="rId17"/>
    <p:sldId id="387" r:id="rId18"/>
    <p:sldId id="393" r:id="rId19"/>
    <p:sldId id="394" r:id="rId20"/>
    <p:sldId id="395" r:id="rId21"/>
    <p:sldId id="396" r:id="rId22"/>
    <p:sldId id="390" r:id="rId23"/>
    <p:sldId id="392" r:id="rId24"/>
    <p:sldId id="389" r:id="rId25"/>
    <p:sldId id="364" r:id="rId26"/>
    <p:sldId id="397" r:id="rId27"/>
    <p:sldId id="365" r:id="rId28"/>
    <p:sldId id="367" r:id="rId29"/>
    <p:sldId id="398" r:id="rId30"/>
    <p:sldId id="370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205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9FFCC"/>
    <a:srgbClr val="CCFFFF"/>
    <a:srgbClr val="00FFCC"/>
    <a:srgbClr val="00CC99"/>
    <a:srgbClr val="66FFCC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23928" autoAdjust="0"/>
    <p:restoredTop sz="86384" autoAdjust="0"/>
  </p:normalViewPr>
  <p:slideViewPr>
    <p:cSldViewPr>
      <p:cViewPr varScale="1">
        <p:scale>
          <a:sx n="73" d="100"/>
          <a:sy n="73" d="100"/>
        </p:scale>
        <p:origin x="-1026" y="-102"/>
      </p:cViewPr>
      <p:guideLst>
        <p:guide orient="horz" pos="2205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60" d="100"/>
        <a:sy n="16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E305E79-8F20-44AC-96F2-0CAAF008717A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CAFB99-0B59-4E10-98FB-4B7D70AA901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208103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79" y="182879"/>
            <a:ext cx="8778240" cy="6492240"/>
          </a:xfrm>
          <a:prstGeom prst="rect">
            <a:avLst/>
          </a:prstGeom>
          <a:solidFill>
            <a:schemeClr val="accent1"/>
          </a:solidFill>
          <a:ln w="12700">
            <a:solidFill>
              <a:srgbClr val="FFFF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32485" y="882376"/>
            <a:ext cx="7475220" cy="2926080"/>
          </a:xfrm>
        </p:spPr>
        <p:txBody>
          <a:bodyPr anchor="b">
            <a:normAutofit/>
          </a:bodyPr>
          <a:lstStyle>
            <a:lvl1pPr algn="ctr">
              <a:lnSpc>
                <a:spcPct val="85000"/>
              </a:lnSpc>
              <a:defRPr sz="6000" b="1" cap="all" baseline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82148" y="3869635"/>
            <a:ext cx="6575895" cy="1388165"/>
          </a:xfrm>
        </p:spPr>
        <p:txBody>
          <a:bodyPr>
            <a:normAutofit/>
          </a:bodyPr>
          <a:lstStyle>
            <a:lvl1pPr marL="0" indent="0" algn="ctr">
              <a:spcBef>
                <a:spcPts val="1000"/>
              </a:spcBef>
              <a:buNone/>
              <a:defRPr sz="1800">
                <a:solidFill>
                  <a:srgbClr val="FFFFFF"/>
                </a:solidFill>
              </a:defRPr>
            </a:lvl1pPr>
            <a:lvl2pPr marL="342900" indent="0" algn="ctr">
              <a:buNone/>
              <a:defRPr sz="1800"/>
            </a:lvl2pPr>
            <a:lvl3pPr marL="685800" indent="0" algn="ctr">
              <a:buNone/>
              <a:defRPr sz="1800"/>
            </a:lvl3pPr>
            <a:lvl4pPr marL="1028700" indent="0" algn="ctr">
              <a:buNone/>
              <a:defRPr sz="1500"/>
            </a:lvl4pPr>
            <a:lvl5pPr marL="1371600" indent="0" algn="ctr">
              <a:buNone/>
              <a:defRPr sz="1500"/>
            </a:lvl5pPr>
            <a:lvl6pPr marL="1714500" indent="0" algn="ctr">
              <a:buNone/>
              <a:defRPr sz="1500"/>
            </a:lvl6pPr>
            <a:lvl7pPr marL="2057400" indent="0" algn="ctr">
              <a:buNone/>
              <a:defRPr sz="1500"/>
            </a:lvl7pPr>
            <a:lvl8pPr marL="2400300" indent="0" algn="ctr">
              <a:buNone/>
              <a:defRPr sz="1500"/>
            </a:lvl8pPr>
            <a:lvl9pPr marL="2743200" indent="0" algn="ctr">
              <a:buNone/>
              <a:defRPr sz="15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8" name="Straight Connector 7"/>
          <p:cNvCxnSpPr/>
          <p:nvPr/>
        </p:nvCxnSpPr>
        <p:spPr>
          <a:xfrm>
            <a:off x="1483995" y="3733800"/>
            <a:ext cx="6172201" cy="0"/>
          </a:xfrm>
          <a:prstGeom prst="line">
            <a:avLst/>
          </a:prstGeom>
          <a:ln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19572113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spcBef>
                <a:spcPts val="1000"/>
              </a:spcBef>
              <a:defRPr/>
            </a:lvl1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5488404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29818" y="1173575"/>
            <a:ext cx="7475220" cy="2926080"/>
          </a:xfrm>
        </p:spPr>
        <p:txBody>
          <a:bodyPr anchor="b">
            <a:noAutofit/>
          </a:bodyPr>
          <a:lstStyle>
            <a:lvl1pPr algn="ctr">
              <a:lnSpc>
                <a:spcPct val="85000"/>
              </a:lnSpc>
              <a:defRPr sz="6000" b="0" cap="all" baseline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82446" y="4154520"/>
            <a:ext cx="6576822" cy="1363806"/>
          </a:xfrm>
        </p:spPr>
        <p:txBody>
          <a:bodyPr anchor="t">
            <a:normAutofit/>
          </a:bodyPr>
          <a:lstStyle>
            <a:lvl1pPr marL="0" indent="0" algn="ctr">
              <a:buNone/>
              <a:defRPr sz="1800">
                <a:solidFill>
                  <a:schemeClr val="accent1"/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  <p:cxnSp>
        <p:nvCxnSpPr>
          <p:cNvPr id="7" name="Straight Connector 6"/>
          <p:cNvCxnSpPr/>
          <p:nvPr/>
        </p:nvCxnSpPr>
        <p:spPr>
          <a:xfrm>
            <a:off x="1485900" y="4020408"/>
            <a:ext cx="6172201" cy="0"/>
          </a:xfrm>
          <a:prstGeom prst="line">
            <a:avLst/>
          </a:pr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="" xmlns:p14="http://schemas.microsoft.com/office/powerpoint/2010/main" val="36430244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57250" y="2057399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709" y="2057400"/>
            <a:ext cx="3566160" cy="402336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3838666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0" y="2001511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57250" y="2721483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1880" y="1999032"/>
            <a:ext cx="3566160" cy="777240"/>
          </a:xfrm>
        </p:spPr>
        <p:txBody>
          <a:bodyPr anchor="ctr"/>
          <a:lstStyle>
            <a:lvl1pPr marL="0" indent="0">
              <a:spcBef>
                <a:spcPts val="0"/>
              </a:spcBef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1880" y="2719322"/>
            <a:ext cx="3566160" cy="3383280"/>
          </a:xfrm>
        </p:spPr>
        <p:txBody>
          <a:bodyPr/>
          <a:lstStyle>
            <a:lvl1pPr>
              <a:defRPr sz="165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50174773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8569253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03621179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9314" y="1097280"/>
            <a:ext cx="4149638" cy="4663440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92608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6232647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7250" y="1097280"/>
            <a:ext cx="2834640" cy="1737360"/>
          </a:xfrm>
        </p:spPr>
        <p:txBody>
          <a:bodyPr anchor="b">
            <a:noAutofit/>
          </a:bodyPr>
          <a:lstStyle>
            <a:lvl1pPr>
              <a:lnSpc>
                <a:spcPct val="90000"/>
              </a:lnSpc>
              <a:defRPr sz="3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19107" y="1069847"/>
            <a:ext cx="4257703" cy="4645153"/>
          </a:xfrm>
        </p:spPr>
        <p:txBody>
          <a:bodyPr lIns="274320" tIns="182880" anchor="t">
            <a:normAutofit/>
          </a:bodyPr>
          <a:lstStyle>
            <a:lvl1pPr marL="0" indent="0">
              <a:buNone/>
              <a:defRPr sz="21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7250" y="2834640"/>
            <a:ext cx="2834640" cy="288036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800"/>
              </a:spcBef>
              <a:buNone/>
              <a:defRPr sz="1275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813623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31973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762000"/>
            <a:ext cx="1743075" cy="54102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57250" y="762000"/>
            <a:ext cx="5572125" cy="5410200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17910557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82880" y="182880"/>
            <a:ext cx="8778240" cy="6492240"/>
          </a:xfrm>
          <a:prstGeom prst="rect">
            <a:avLst/>
          </a:prstGeom>
          <a:solidFill>
            <a:schemeClr val="bg1"/>
          </a:solidFill>
          <a:ln w="127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13563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7251" y="2057400"/>
            <a:ext cx="7404653" cy="4038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57247" y="6223829"/>
            <a:ext cx="174680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pPr/>
              <a:t>29.10.2024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961861" y="6223829"/>
            <a:ext cx="353833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7148" y="6223829"/>
            <a:ext cx="12796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="" xmlns:p14="http://schemas.microsoft.com/office/powerpoint/2010/main" val="7830332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39" r:id="rId1"/>
    <p:sldLayoutId id="2147483740" r:id="rId2"/>
    <p:sldLayoutId id="2147483741" r:id="rId3"/>
    <p:sldLayoutId id="2147483742" r:id="rId4"/>
    <p:sldLayoutId id="2147483743" r:id="rId5"/>
    <p:sldLayoutId id="2147483744" r:id="rId6"/>
    <p:sldLayoutId id="2147483745" r:id="rId7"/>
    <p:sldLayoutId id="2147483746" r:id="rId8"/>
    <p:sldLayoutId id="2147483747" r:id="rId9"/>
    <p:sldLayoutId id="2147483748" r:id="rId10"/>
    <p:sldLayoutId id="214748374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37160" algn="l" defTabSz="6858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SzPct val="80000"/>
        <a:buFont typeface="Corbel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34290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54864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6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75438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920120" indent="-13716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11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6pPr>
      <a:lvl7pPr marL="13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7pPr>
      <a:lvl8pPr marL="15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8pPr>
      <a:lvl9pPr marL="1700000" indent="-171450" algn="l" defTabSz="685800" rtl="0" eaLnBrk="1" latinLnBrk="0" hangingPunct="1">
        <a:lnSpc>
          <a:spcPct val="90000"/>
        </a:lnSpc>
        <a:spcBef>
          <a:spcPts val="150"/>
        </a:spcBef>
        <a:spcAft>
          <a:spcPts val="300"/>
        </a:spcAft>
        <a:buClr>
          <a:schemeClr val="accent1"/>
        </a:buClr>
        <a:buSzPct val="80000"/>
        <a:buFont typeface="Corbel" pitchFamily="34" charset="0"/>
        <a:buChar char="•"/>
        <a:defRPr sz="1400" kern="1200">
          <a:solidFill>
            <a:schemeClr val="accent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6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eduneo.ru/ispolzovanie-qr-kodov-na-urokax-literatury/" TargetMode="External"/><Relationship Id="rId2" Type="http://schemas.openxmlformats.org/officeDocument/2006/relationships/hyperlink" Target="https://www.eduneo.ru/qr-kody-na-zanyatiyax-interesnye-zadaniya-kvesty-kodirovanie-audiozapisej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eduneo.ru/bolshe-chem-skazki-5-knig-s-poleznymi-qr-kodami/" TargetMode="Externa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Объект 7">
            <a:extLst>
              <a:ext uri="{FF2B5EF4-FFF2-40B4-BE49-F238E27FC236}">
                <a16:creationId xmlns="" xmlns:a16="http://schemas.microsoft.com/office/drawing/2014/main" id="{7D03F078-30EB-0F09-433D-CFC00B1015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990" y="211761"/>
            <a:ext cx="1737770" cy="15205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2" name="Рисунок 11">
            <a:extLst>
              <a:ext uri="{FF2B5EF4-FFF2-40B4-BE49-F238E27FC236}">
                <a16:creationId xmlns="" xmlns:a16="http://schemas.microsoft.com/office/drawing/2014/main" id="{C1505CD7-6CF1-42A3-2095-CDB0B45E8B44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22286" y="206097"/>
            <a:ext cx="4371676" cy="11430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Заголовок 1">
            <a:extLst>
              <a:ext uri="{FF2B5EF4-FFF2-40B4-BE49-F238E27FC236}">
                <a16:creationId xmlns="" xmlns:a16="http://schemas.microsoft.com/office/drawing/2014/main" id="{46CE8CCB-0ACE-D901-BA93-A44C97ACCA2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640" y="274638"/>
            <a:ext cx="5904656" cy="1143000"/>
          </a:xfrm>
        </p:spPr>
        <p:txBody>
          <a:bodyPr>
            <a:normAutofit/>
          </a:bodyPr>
          <a:lstStyle/>
          <a:p>
            <a:pPr algn="r"/>
            <a:r>
              <a:rPr lang="ru-RU" sz="100" b="1" dirty="0">
                <a:solidFill>
                  <a:schemeClr val="accent4">
                    <a:lumMod val="50000"/>
                  </a:schemeClr>
                </a:solidFill>
              </a:rPr>
              <a:t>,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802D06AE-932C-D00E-9929-C5192EE27E8F}"/>
              </a:ext>
            </a:extLst>
          </p:cNvPr>
          <p:cNvSpPr txBox="1"/>
          <p:nvPr/>
        </p:nvSpPr>
        <p:spPr>
          <a:xfrm>
            <a:off x="323528" y="1988840"/>
            <a:ext cx="8280920" cy="37856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QR-кодов в работе по лексическим темам со всеми участниками образовательного процесса в дошкольной организации в условиях групп  инклюзивной и  компенсирующей направленности </a:t>
            </a:r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ctr"/>
            <a:endParaRPr lang="ru-RU" dirty="0"/>
          </a:p>
          <a:p>
            <a:pPr algn="r"/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Ермакова Татьяна Александровна, учитель-логопед</a:t>
            </a:r>
          </a:p>
          <a:p>
            <a:pPr algn="r"/>
            <a:r>
              <a:rPr lang="ru-RU" dirty="0" err="1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Шагалина</a:t>
            </a:r>
            <a:r>
              <a:rPr lang="ru-RU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Елена Ивановна, воспитатель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42ED715B-7034-C882-E39A-07833BC69AE6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1520" y="4373373"/>
            <a:ext cx="2232248" cy="223224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79451277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B8F4C93-E3AA-EBC9-EEA1-4B439E1DD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18741" y="1076057"/>
            <a:ext cx="7475220" cy="527233"/>
          </a:xfrm>
        </p:spPr>
        <p:txBody>
          <a:bodyPr/>
          <a:lstStyle/>
          <a:p>
            <a:r>
              <a:rPr lang="ru-RU" sz="36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календарно-тематическое планирование 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E4D2079-8942-ACED-E482-ED4FC3D48F8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graphicFrame>
        <p:nvGraphicFramePr>
          <p:cNvPr id="4" name="Таблица 3">
            <a:extLst>
              <a:ext uri="{FF2B5EF4-FFF2-40B4-BE49-F238E27FC236}">
                <a16:creationId xmlns="" xmlns:a16="http://schemas.microsoft.com/office/drawing/2014/main" id="{24935413-05F4-1456-3B6B-A5462F6931E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702513936"/>
              </p:ext>
            </p:extLst>
          </p:nvPr>
        </p:nvGraphicFramePr>
        <p:xfrm>
          <a:off x="899592" y="1700808"/>
          <a:ext cx="7113519" cy="4752734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691763">
                  <a:extLst>
                    <a:ext uri="{9D8B030D-6E8A-4147-A177-3AD203B41FA5}">
                      <a16:colId xmlns="" xmlns:a16="http://schemas.microsoft.com/office/drawing/2014/main" val="1537186917"/>
                    </a:ext>
                  </a:extLst>
                </a:gridCol>
                <a:gridCol w="636258">
                  <a:extLst>
                    <a:ext uri="{9D8B030D-6E8A-4147-A177-3AD203B41FA5}">
                      <a16:colId xmlns="" xmlns:a16="http://schemas.microsoft.com/office/drawing/2014/main" val="1857779258"/>
                    </a:ext>
                  </a:extLst>
                </a:gridCol>
                <a:gridCol w="2892749">
                  <a:extLst>
                    <a:ext uri="{9D8B030D-6E8A-4147-A177-3AD203B41FA5}">
                      <a16:colId xmlns="" xmlns:a16="http://schemas.microsoft.com/office/drawing/2014/main" val="2827243106"/>
                    </a:ext>
                  </a:extLst>
                </a:gridCol>
                <a:gridCol w="2892749">
                  <a:extLst>
                    <a:ext uri="{9D8B030D-6E8A-4147-A177-3AD203B41FA5}">
                      <a16:colId xmlns="" xmlns:a16="http://schemas.microsoft.com/office/drawing/2014/main" val="1410457976"/>
                    </a:ext>
                  </a:extLst>
                </a:gridCol>
              </a:tblGrid>
              <a:tr h="308794"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Месяц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Неделя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Даты</a:t>
                      </a:r>
                      <a:endParaRPr lang="ru-RU" sz="11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Лексическая тема</a:t>
                      </a:r>
                      <a:endParaRPr lang="ru-RU" sz="11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03416711"/>
                  </a:ext>
                </a:extLst>
              </a:tr>
              <a:tr h="605049">
                <a:tc>
                  <a:txBody>
                    <a:bodyPr/>
                    <a:lstStyle/>
                    <a:p>
                      <a:pPr marL="67945" algn="ctr">
                        <a:lnSpc>
                          <a:spcPts val="1115"/>
                        </a:lnSpc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74295" algn="ctr">
                        <a:lnSpc>
                          <a:spcPts val="1115"/>
                        </a:lnSpc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74295" algn="ctr">
                        <a:lnSpc>
                          <a:spcPts val="1115"/>
                        </a:lnSpc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Се</a:t>
                      </a:r>
                      <a:r>
                        <a:rPr lang="en-US" sz="1200" b="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нтябрь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8191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1-4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86360" marR="8191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02.09-27.09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7310" marR="381000"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Мониторинг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98225230"/>
                  </a:ext>
                </a:extLst>
              </a:tr>
              <a:tr h="454964">
                <a:tc rowSpan="5">
                  <a:txBody>
                    <a:bodyPr/>
                    <a:lstStyle/>
                    <a:p>
                      <a:pPr marL="101600" algn="ctr">
                        <a:lnSpc>
                          <a:spcPts val="1085"/>
                        </a:lnSpc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Октябрь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30.09-4.10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7310" algn="ctr">
                        <a:lnSpc>
                          <a:spcPts val="1085"/>
                        </a:lnSpc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Мой край родной осенью. Осенние месяцы. Периоды осени. Деревья осенью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514008012"/>
                  </a:ext>
                </a:extLst>
              </a:tr>
              <a:tr h="3929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07.10-11.10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7310" algn="ctr"/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Овощи. Труд взрослых на полях и в огородах.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09888182"/>
                  </a:ext>
                </a:extLst>
              </a:tr>
              <a:tr h="196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13.10-18.10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7310" algn="ctr"/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Золотая осень. Сад. Фрукты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39918830"/>
                  </a:ext>
                </a:extLst>
              </a:tr>
              <a:tr h="5894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21.10-25.10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7310" marR="251460"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Перелетные птицы. Водоплавающие птицы. Подготовка к отлету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7956453"/>
                  </a:ext>
                </a:extLst>
              </a:tr>
              <a:tr h="58942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28.10-01.11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7310" marR="251460"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Неделя народного единства. Моя малая и большая Родина. Народные традиции, промыслы и обычаи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76488910"/>
                  </a:ext>
                </a:extLst>
              </a:tr>
              <a:tr h="785901">
                <a:tc rowSpan="4">
                  <a:txBody>
                    <a:bodyPr/>
                    <a:lstStyle/>
                    <a:p>
                      <a:pPr marL="67945" algn="ctr">
                        <a:lnSpc>
                          <a:spcPts val="1090"/>
                        </a:lnSpc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67945" algn="ctr">
                        <a:lnSpc>
                          <a:spcPts val="1090"/>
                        </a:lnSpc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</a:t>
                      </a:r>
                      <a:r>
                        <a:rPr lang="en-US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оябрь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87630" marR="81915" algn="ctr">
                        <a:spcBef>
                          <a:spcPts val="5"/>
                        </a:spcBef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04.11-8.11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7310" marR="123190" algn="ctr">
                        <a:spcAft>
                          <a:spcPts val="0"/>
                        </a:spcAft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Домашние животные и их детеныши. Содержание домашних животных. Дикие животные и их детеныши. Подготовка животных к зиме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323965565"/>
                  </a:ext>
                </a:extLst>
              </a:tr>
              <a:tr h="240322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805" marR="83185" indent="-2540" algn="ctr"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11.11-15.11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7310" algn="ctr">
                        <a:lnSpc>
                          <a:spcPts val="1085"/>
                        </a:lnSpc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Народная игрушка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642649371"/>
                  </a:ext>
                </a:extLst>
              </a:tr>
              <a:tr h="19647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805" marR="83185" indent="-2540" algn="ctr"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18.11-22.11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7310" algn="ctr">
                        <a:lnSpc>
                          <a:spcPts val="1085"/>
                        </a:lnSpc>
                      </a:pPr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Всемирный день матери. Моя семья.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817974061"/>
                  </a:ext>
                </a:extLst>
              </a:tr>
              <a:tr h="39295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90805" marR="83185" indent="-2540" algn="ctr">
                        <a:spcAft>
                          <a:spcPts val="0"/>
                        </a:spcAft>
                      </a:pPr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25.11-29.11</a:t>
                      </a:r>
                      <a:endParaRPr lang="ru-RU" sz="1100" b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marL="67310" algn="ctr"/>
                      <a:r>
                        <a:rPr lang="ru-RU" sz="1200" b="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Зима наступает. Изменения в природе. Одежда, обувь, головные уборы</a:t>
                      </a:r>
                      <a:endParaRPr lang="ru-RU" sz="1100" b="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40935046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974254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5E0A302-BE32-AFBA-6FA2-154074C7E8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Лексическая  тема «Космос»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39846DAA-A411-7C19-C4F4-FA16C655EC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4477" y="1967219"/>
            <a:ext cx="3327834" cy="4437112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507C9461-E38A-0C2F-1B0A-8B11432082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28189" y="1968896"/>
            <a:ext cx="3327834" cy="4437112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413083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4068729-9A36-2591-F1B2-EF6CEF1A96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Игра «Один-много»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1CCBFB74-574E-2CD9-93D0-44CFC29E1A03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1520" y="1700809"/>
            <a:ext cx="3240360" cy="25922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7B3ED3A0-29D6-F851-AC52-2E860D040C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880" y="4253113"/>
            <a:ext cx="2880320" cy="230425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28106B53-9672-497E-D8BD-C348DC61D7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5220072" y="1700809"/>
            <a:ext cx="3190380" cy="25523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="" xmlns:p14="http://schemas.microsoft.com/office/powerpoint/2010/main" val="428492956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9893433-483D-16E4-E909-2519FC8127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/>
              <a:t>Преимущества работы по лексическим темам :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5B34C8FD-A0E1-E227-A62B-64B3F1B64CB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784" y="2000942"/>
            <a:ext cx="3505504" cy="2225233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7F1A6982-CB86-6287-600B-D042643584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7504" y="4530473"/>
            <a:ext cx="3603048" cy="2054530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8F21B33-C048-AEA1-D4AF-667F7837CEA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04048" y="4365104"/>
            <a:ext cx="3603048" cy="2024047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14661530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1635B1F-43F2-A966-249A-A3EF9E1DC1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/>
              <a:t>Фото </a:t>
            </a:r>
            <a:r>
              <a:rPr lang="ru-RU" dirty="0" err="1"/>
              <a:t>добль</a:t>
            </a:r>
            <a:r>
              <a:rPr lang="ru-RU" dirty="0"/>
              <a:t>, </a:t>
            </a:r>
            <a:r>
              <a:rPr lang="ru-RU" dirty="0" err="1" smtClean="0"/>
              <a:t>речев</a:t>
            </a:r>
            <a:endParaRPr lang="ru-RU" dirty="0"/>
          </a:p>
        </p:txBody>
      </p:sp>
      <p:pic>
        <p:nvPicPr>
          <p:cNvPr id="1026" name="Picture 2" descr="E:\24-25\конкурсы транслирование\педмарафон\доббль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571480"/>
            <a:ext cx="4572032" cy="34290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27" name="Picture 3" descr="E:\24-25\конкурсы транслирование\педмарафон\реч игра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5" y="3286125"/>
            <a:ext cx="4514247" cy="338568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25414873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ADAB06D3-AB31-F517-C966-558B957B91D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260648"/>
            <a:ext cx="7406640" cy="3312368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Подборка игр по темам развивает все структурные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компоненты речи: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*обогащение словарного запаса ребёнка,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*развитие грамматического строя речи (законы изменения слов и сочетания слов в предложении),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*формирование слоговой структуры слов,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развитие правильного звукопроизношение и фонематических процессов (фонематический слух, восприятие, представление фонем), </a:t>
            </a:r>
            <a:b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*связной речи.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08CC754D-87E2-CD71-00A2-D4F1494AF94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4999" t="19073" r="23214" b="13807"/>
          <a:stretch/>
        </p:blipFill>
        <p:spPr>
          <a:xfrm>
            <a:off x="2928926" y="3320359"/>
            <a:ext cx="3286148" cy="319028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12737617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11CBA43F-A5CB-3E45-3B03-A5AFED89D8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07904" y="1916832"/>
            <a:ext cx="792088" cy="504056"/>
          </a:xfrm>
        </p:spPr>
        <p:txBody>
          <a:bodyPr>
            <a:normAutofit/>
          </a:bodyPr>
          <a:lstStyle/>
          <a:p>
            <a:endParaRPr lang="ru-RU" sz="800" dirty="0"/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CD113183-A7F7-B952-ADC1-6872069845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3608" y="678280"/>
            <a:ext cx="7344816" cy="5501439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290560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E085C52-BD79-8879-32BE-34FC5D19FE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8680" y="548680"/>
            <a:ext cx="7406640" cy="2448272"/>
          </a:xfrm>
        </p:spPr>
        <p:txBody>
          <a:bodyPr>
            <a:normAutofit/>
          </a:bodyPr>
          <a:lstStyle/>
          <a:p>
            <a:pPr algn="ctr"/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настоящее время в нашей стране реализуется Стратегия развития информационного общества, которая связана с доступностью информации для всех категорий граждан и организацией доступа к этой информации. Поэтому использование ИКТ (информационно-коммуникационных технологий) является одним из приоритетов образования. А средства информационно-коммуникативных технологий помогают педагогу разнообразить формы поддержки образовательного процесса, повысить качество работы с родителями воспитанников, а также популяризировать деятельность воспитателя группы и детского сада в целом. Внедрение компьютерных технологий сегодня является новой ступенью в образовательном процессе.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16F648F-6D72-2201-A05F-952D85C2923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750" t="45801" r="1963" b="2750"/>
          <a:stretch/>
        </p:blipFill>
        <p:spPr>
          <a:xfrm>
            <a:off x="597780" y="3284984"/>
            <a:ext cx="7646074" cy="309634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04615690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7AB8A12-E05C-F49F-CEC4-3280BF323B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/>
              <a:t>Современное информационное пространство — это актуальные и современные возможности, делающие жизнь и обучение, как ребенка, так и взрослого человека более интересными и увлекательными.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992D616F-81A9-252B-47F2-E90727400DDA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02960" y="2564904"/>
            <a:ext cx="5974399" cy="3970291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926138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E53A79D7-08B2-05C6-261D-F62E5C0A89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609600"/>
            <a:ext cx="1071544" cy="890574"/>
          </a:xfrm>
        </p:spPr>
        <p:txBody>
          <a:bodyPr>
            <a:normAutofit/>
          </a:bodyPr>
          <a:lstStyle/>
          <a:p>
            <a:r>
              <a:rPr lang="ru-RU" sz="800" dirty="0" smtClean="0"/>
              <a:t>1</a:t>
            </a:r>
            <a:endParaRPr lang="ru-RU" sz="800" dirty="0"/>
          </a:p>
        </p:txBody>
      </p:sp>
      <p:pic>
        <p:nvPicPr>
          <p:cNvPr id="2050" name="Picture 2" descr="E:\24-25\конкурсы транслирование\педмарафон\логопед зеркало.jpg"/>
          <p:cNvPicPr>
            <a:picLocks noChangeAspect="1" noChangeArrowheads="1"/>
          </p:cNvPicPr>
          <p:nvPr/>
        </p:nvPicPr>
        <p:blipFill>
          <a:blip r:embed="rId2"/>
          <a:srcRect l="4144" t="-1538" r="5149"/>
          <a:stretch>
            <a:fillRect/>
          </a:stretch>
        </p:blipFill>
        <p:spPr bwMode="auto">
          <a:xfrm>
            <a:off x="500034" y="571480"/>
            <a:ext cx="8222978" cy="528641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="" xmlns:p14="http://schemas.microsoft.com/office/powerpoint/2010/main" val="3478164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="" xmlns:a16="http://schemas.microsoft.com/office/drawing/2014/main" id="{DF38B711-ADEE-3469-8BC9-8537FE73A8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5473" y="2132856"/>
            <a:ext cx="6838895" cy="410536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4CB9724F-962F-3F4E-2CF9-9B7050BD2DE6}"/>
              </a:ext>
            </a:extLst>
          </p:cNvPr>
          <p:cNvSpPr txBox="1"/>
          <p:nvPr/>
        </p:nvSpPr>
        <p:spPr>
          <a:xfrm>
            <a:off x="1187624" y="476672"/>
            <a:ext cx="6264696" cy="13849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Кью ар код (QR-код) — это изображение с матричным кодом быстрого реагирования.</a:t>
            </a:r>
          </a:p>
        </p:txBody>
      </p:sp>
    </p:spTree>
    <p:extLst>
      <p:ext uri="{BB962C8B-B14F-4D97-AF65-F5344CB8AC3E}">
        <p14:creationId xmlns="" xmlns:p14="http://schemas.microsoft.com/office/powerpoint/2010/main" val="140685665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8A826593-7905-9C2F-3EF0-4D1D56306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Достоинства </a:t>
            </a:r>
            <a:r>
              <a:rPr lang="en-US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QR-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кода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C54F4C2F-8438-7C9D-CF7D-DE5C3596C30D}"/>
              </a:ext>
            </a:extLst>
          </p:cNvPr>
          <p:cNvSpPr txBox="1"/>
          <p:nvPr/>
        </p:nvSpPr>
        <p:spPr>
          <a:xfrm>
            <a:off x="559034" y="1970162"/>
            <a:ext cx="7704856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простота его создания,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большие функциональные возможности  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кодирования любой информации,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быстрая её обработка, </a:t>
            </a:r>
          </a:p>
          <a:p>
            <a:r>
              <a:rPr lang="ru-RU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 легкое использование конечного продукта.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55768E66-ADC1-0A97-4B0A-270A44EA56F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1760" y="4509120"/>
            <a:ext cx="3577580" cy="2146548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48321040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EAAD47F-D305-1814-9B16-1975612B6D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Инновационность продукта QR-кода в образовательной деятельности ДОО заключается в следующих характеристиках: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="" xmlns:a16="http://schemas.microsoft.com/office/drawing/2014/main" id="{8E839E51-9513-1F83-B8CF-65B64A1FB55C}"/>
              </a:ext>
            </a:extLst>
          </p:cNvPr>
          <p:cNvSpPr txBox="1"/>
          <p:nvPr/>
        </p:nvSpPr>
        <p:spPr>
          <a:xfrm>
            <a:off x="1115616" y="1965960"/>
            <a:ext cx="684076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*Доступность - для внедрения не требуется дополнительного длительного повышения квалификации педагогов, достаточно проведения одного мастер-класса; цифровой характер инновационного продукта обеспечивает его доступность.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*Универсальность - данный инновационный продукт может использоваться во всех сферах образовательной деятельности (совместная деятельность с детьми, методическая работа с педагогами, взаимодействие с родителями);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*Современность - данный инновационный продукт является современной технологией.</a:t>
            </a:r>
          </a:p>
        </p:txBody>
      </p:sp>
    </p:spTree>
    <p:extLst>
      <p:ext uri="{BB962C8B-B14F-4D97-AF65-F5344CB8AC3E}">
        <p14:creationId xmlns="" xmlns:p14="http://schemas.microsoft.com/office/powerpoint/2010/main" val="428138898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5A0C9B4-D96F-9C75-DDB7-60568E3440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endParaRPr lang="ru-RU" sz="100" dirty="0"/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899B912-9ED9-F580-ECD1-37816DE98FDF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8500" r="1176"/>
          <a:stretch/>
        </p:blipFill>
        <p:spPr>
          <a:xfrm>
            <a:off x="539552" y="609600"/>
            <a:ext cx="7874717" cy="49796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8220125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644CD8C-51A4-9344-2E8C-919DE51226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. </a:t>
            </a:r>
            <a:endParaRPr lang="ru-RU" dirty="0"/>
          </a:p>
        </p:txBody>
      </p:sp>
      <p:pic>
        <p:nvPicPr>
          <p:cNvPr id="3074" name="Picture 2" descr="E:\24-25\конкурсы транслирование\педмарафон\верина мам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571479"/>
            <a:ext cx="3643338" cy="485778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075" name="Picture 3" descr="E:\24-25\конкурсы транслирование\педмарафон\вера 2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57752" y="1166797"/>
            <a:ext cx="3679057" cy="490540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420251597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79ED997C-06FA-C8D4-F795-339221F0D7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5411688"/>
          </a:xfrm>
        </p:spPr>
        <p:txBody>
          <a:bodyPr>
            <a:normAutofit/>
          </a:bodyPr>
          <a:lstStyle/>
          <a:p>
            <a:pPr algn="ctr"/>
            <a: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QR-КОДА С ДЕТЬМИ В ОБРАЗОВАТЕЛЬНОМ ПРОЦЕССЕ</a:t>
            </a:r>
            <a:br>
              <a:rPr lang="ru-RU" sz="24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Сюрпризный момент.</a:t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2. Познавательный или мотивирующий элемент деятельности. Технология направлена на мотивацию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ребѐнка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к освоению любой новой информации. На организационно-мотивационном этапе образовательной деятельности можно использовать QR-код как предположение. </a:t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«О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чѐм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мы сегодня будем говорить?»). </a:t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качестве поддержки детской инициативы можно предложить дошкольникам придумать, что </a:t>
            </a:r>
            <a:r>
              <a:rPr lang="ru-RU" sz="2000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ещѐ</a:t>
            </a:r>
            <a: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можно зашифровать с помощью QR-кода; лучшие идеи внедрить в группе. </a:t>
            </a:r>
            <a:br>
              <a:rPr lang="ru-RU" sz="20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325242903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BDCAE567-23D1-96A4-1055-C7352A1A48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28662" y="428604"/>
            <a:ext cx="5763566" cy="1356360"/>
          </a:xfrm>
        </p:spPr>
        <p:txBody>
          <a:bodyPr>
            <a:normAutofit fontScale="90000"/>
          </a:bodyPr>
          <a:lstStyle/>
          <a:p>
            <a:r>
              <a:rPr lang="ru-RU" dirty="0"/>
              <a:t/>
            </a:r>
            <a:br>
              <a:rPr lang="ru-RU" dirty="0"/>
            </a:br>
            <a:r>
              <a:rPr lang="ru-RU" sz="3100" dirty="0"/>
              <a:t>Знакомство детей с QR-кодом мы начали  с познавательного мультфильма «</a:t>
            </a:r>
            <a:r>
              <a:rPr lang="ru-RU" sz="3100" dirty="0" err="1"/>
              <a:t>Фиксики</a:t>
            </a:r>
            <a:r>
              <a:rPr lang="ru-RU" sz="3100" dirty="0"/>
              <a:t>»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8E75E919-2780-C038-691B-6D2C061173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0826" y="214290"/>
            <a:ext cx="2026747" cy="2071702"/>
          </a:xfrm>
          <a:prstGeom prst="rect">
            <a:avLst/>
          </a:prstGeom>
        </p:spPr>
      </p:pic>
      <p:pic>
        <p:nvPicPr>
          <p:cNvPr id="4098" name="Picture 2" descr="E:\24-25\конкурсы транслирование\педмарафон\фксики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29058" y="3357562"/>
            <a:ext cx="4939152" cy="310240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099" name="Picture 3" descr="E:\24-25\конкурсы транслирование\педмарафон\фиксики 2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8596" y="1643050"/>
            <a:ext cx="4431752" cy="25621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="" xmlns:p14="http://schemas.microsoft.com/office/powerpoint/2010/main" val="317861229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9B89D457-DDDB-EC30-9CDC-DC39C92891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5267672"/>
          </a:xfrm>
        </p:spPr>
        <p:txBody>
          <a:bodyPr>
            <a:normAutofit/>
          </a:bodyPr>
          <a:lstStyle/>
          <a:p>
            <a:pPr algn="ctr"/>
            <a:r>
              <a:rPr lang="ru-RU" sz="2700" dirty="0"/>
              <a:t>    Особенно эффективно использование технологии QR-кода как элемента дополнительной реальности в</a:t>
            </a:r>
            <a:br>
              <a:rPr lang="ru-RU" sz="2700" dirty="0"/>
            </a:br>
            <a:r>
              <a:rPr lang="ru-RU" sz="2700" dirty="0">
                <a:highlight>
                  <a:srgbClr val="FFFF00"/>
                </a:highlight>
              </a:rPr>
              <a:t>ФОТО ПРОГУЛКИ </a:t>
            </a:r>
            <a:r>
              <a:rPr lang="ru-RU" sz="2700" dirty="0"/>
              <a:t>о время прогулки.</a:t>
            </a:r>
            <a:br>
              <a:rPr lang="ru-RU" sz="2700" dirty="0"/>
            </a:br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208057440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4DBFC476-824E-63A0-3B8E-2721EC3FC8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/>
              <a:t>Пение птиц.</a:t>
            </a:r>
            <a:br>
              <a:rPr lang="ru-RU" dirty="0"/>
            </a:br>
            <a:r>
              <a:rPr lang="ru-RU" dirty="0"/>
              <a:t> Игра «Узнай птицу».</a:t>
            </a:r>
            <a:br>
              <a:rPr lang="ru-RU" dirty="0"/>
            </a:br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911A9144-E881-7386-724E-03324CFD7DA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03648" y="1844824"/>
            <a:ext cx="1725318" cy="167044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="" xmlns:a16="http://schemas.microsoft.com/office/drawing/2014/main" id="{C87E13AA-DE30-81E3-D683-44AC00EDE5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75656" y="4074576"/>
            <a:ext cx="2160240" cy="1621527"/>
          </a:xfrm>
          <a:prstGeom prst="rect">
            <a:avLst/>
          </a:prstGeom>
        </p:spPr>
      </p:pic>
      <p:pic>
        <p:nvPicPr>
          <p:cNvPr id="7" name="Рисунок 6">
            <a:extLst>
              <a:ext uri="{FF2B5EF4-FFF2-40B4-BE49-F238E27FC236}">
                <a16:creationId xmlns="" xmlns:a16="http://schemas.microsoft.com/office/drawing/2014/main" id="{69129E2F-06E2-AF66-9B09-D0765AD3E71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20072" y="1807848"/>
            <a:ext cx="1865538" cy="1865538"/>
          </a:xfrm>
          <a:prstGeom prst="rect">
            <a:avLst/>
          </a:prstGeom>
        </p:spPr>
      </p:pic>
      <p:pic>
        <p:nvPicPr>
          <p:cNvPr id="8" name="Рисунок 7">
            <a:extLst>
              <a:ext uri="{FF2B5EF4-FFF2-40B4-BE49-F238E27FC236}">
                <a16:creationId xmlns="" xmlns:a16="http://schemas.microsoft.com/office/drawing/2014/main" id="{19F0C50F-6009-3376-6D48-7C92305E36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04815" y="3824468"/>
            <a:ext cx="1980795" cy="1980795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186421182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4DBDBFB-9D85-0794-850F-C42F864EF0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609600"/>
            <a:ext cx="8001030" cy="1356360"/>
          </a:xfrm>
        </p:spPr>
        <p:txBody>
          <a:bodyPr>
            <a:normAutofit fontScale="90000"/>
          </a:bodyPr>
          <a:lstStyle/>
          <a:p>
            <a:pPr algn="ctr">
              <a:lnSpc>
                <a:spcPct val="100000"/>
              </a:lnSpc>
            </a:pPr>
            <a:r>
              <a:rPr lang="ru-RU" sz="2700" dirty="0"/>
              <a:t>Прикрепив QR-коды на книгу мы в любой момент находим любимую аудиосказку и слушаем ее с детьми</a:t>
            </a:r>
            <a:r>
              <a:rPr lang="ru-RU" dirty="0"/>
              <a:t>.</a:t>
            </a:r>
            <a:br>
              <a:rPr lang="ru-RU" dirty="0"/>
            </a:br>
            <a:endParaRPr lang="ru-RU" dirty="0"/>
          </a:p>
        </p:txBody>
      </p:sp>
      <p:pic>
        <p:nvPicPr>
          <p:cNvPr id="5122" name="Picture 2" descr="E:\24-25\конкурсы транслирование\педмарафон\книги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5852" y="1643050"/>
            <a:ext cx="7072362" cy="478634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2303647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43C4BD5-2CBD-218C-7EB5-6FE8A2FDF5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250" y="609600"/>
            <a:ext cx="7406640" cy="676260"/>
          </a:xfrm>
        </p:spPr>
        <p:txBody>
          <a:bodyPr>
            <a:normAutofit fontScale="90000"/>
          </a:bodyPr>
          <a:lstStyle/>
          <a:p>
            <a:pPr algn="ctr"/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 smtClean="0"/>
              <a:t>Информация </a:t>
            </a:r>
            <a:r>
              <a:rPr lang="ru-RU" b="1" dirty="0"/>
              <a:t>для родителей</a:t>
            </a:r>
            <a:r>
              <a:rPr lang="ru-RU" dirty="0"/>
              <a:t/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>
              <a:highlight>
                <a:srgbClr val="FFFF00"/>
              </a:highlight>
            </a:endParaRPr>
          </a:p>
        </p:txBody>
      </p:sp>
      <p:pic>
        <p:nvPicPr>
          <p:cNvPr id="6146" name="Picture 2" descr="E:\24-25\конкурсы транслирование\педмарафон\папка-передвижк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00175"/>
            <a:ext cx="7855521" cy="450059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88222865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FEA5EB98-0E9F-C33B-6DAF-DCB3805F42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28926" y="609600"/>
            <a:ext cx="5334964" cy="1356360"/>
          </a:xfrm>
        </p:spPr>
        <p:txBody>
          <a:bodyPr/>
          <a:lstStyle/>
          <a:p>
            <a:r>
              <a:rPr lang="ru-RU" dirty="0" smtClean="0">
                <a:highlight>
                  <a:srgbClr val="FFFF00"/>
                </a:highlight>
              </a:rPr>
              <a:t>.</a:t>
            </a:r>
            <a:endParaRPr lang="ru-RU" dirty="0">
              <a:highlight>
                <a:srgbClr val="FFFF00"/>
              </a:highlight>
            </a:endParaRPr>
          </a:p>
        </p:txBody>
      </p:sp>
      <p:pic>
        <p:nvPicPr>
          <p:cNvPr id="7170" name="Picture 2" descr="E:\24-25\конкурсы транслирование\педмарафон\стенгазета.jpg"/>
          <p:cNvPicPr>
            <a:picLocks noChangeAspect="1" noChangeArrowheads="1"/>
          </p:cNvPicPr>
          <p:nvPr/>
        </p:nvPicPr>
        <p:blipFill>
          <a:blip r:embed="rId2"/>
          <a:srcRect l="1905" t="6349" b="7302"/>
          <a:stretch>
            <a:fillRect/>
          </a:stretch>
        </p:blipFill>
        <p:spPr bwMode="auto">
          <a:xfrm>
            <a:off x="1000100" y="928670"/>
            <a:ext cx="7358114" cy="492922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36371141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CA527DF1-9163-50ED-B40F-E5E511B362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развивающей предметно-пространственной среды в группе.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="" xmlns:a16="http://schemas.microsoft.com/office/drawing/2014/main" id="{54C17510-F643-9DF8-5352-F786F6D3A62B}"/>
              </a:ext>
            </a:extLst>
          </p:cNvPr>
          <p:cNvSpPr txBox="1"/>
          <p:nvPr/>
        </p:nvSpPr>
        <p:spPr>
          <a:xfrm>
            <a:off x="1187624" y="1987755"/>
            <a:ext cx="7128792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dirty="0"/>
              <a:t>Прикрепив QR-коды на горшки с цветами в группе, у вас всегда под рукой будет ссылка на сайт с информацией про этот цветок.</a:t>
            </a:r>
          </a:p>
          <a:p>
            <a:pPr algn="ctr"/>
            <a:endParaRPr lang="ru-RU" dirty="0"/>
          </a:p>
          <a:p>
            <a:pPr algn="ctr"/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8194" name="Picture 2" descr="E:\24-25\конкурсы транслирование\педмарафон\спатифилум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85852" y="3000372"/>
            <a:ext cx="2700000" cy="3600000"/>
          </a:xfrm>
          <a:prstGeom prst="rect">
            <a:avLst/>
          </a:prstGeom>
          <a:noFill/>
        </p:spPr>
      </p:pic>
      <p:pic>
        <p:nvPicPr>
          <p:cNvPr id="8196" name="Picture 4" descr="E:\24-25\конкурсы транслирование\педмарафон\цеты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2928934"/>
            <a:ext cx="2700000" cy="36000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="" xmlns:p14="http://schemas.microsoft.com/office/powerpoint/2010/main" val="40704390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Объект 1">
            <a:extLst>
              <a:ext uri="{FF2B5EF4-FFF2-40B4-BE49-F238E27FC236}">
                <a16:creationId xmlns="" xmlns:a16="http://schemas.microsoft.com/office/drawing/2014/main" id="{5744D2F9-6DF8-FFC4-0E1A-62C00600A42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79318030"/>
              </p:ext>
            </p:extLst>
          </p:nvPr>
        </p:nvGraphicFramePr>
        <p:xfrm>
          <a:off x="2843808" y="1340768"/>
          <a:ext cx="5976664" cy="507947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976664">
                  <a:extLst>
                    <a:ext uri="{9D8B030D-6E8A-4147-A177-3AD203B41FA5}">
                      <a16:colId xmlns="" xmlns:a16="http://schemas.microsoft.com/office/drawing/2014/main" val="3917056277"/>
                    </a:ext>
                  </a:extLst>
                </a:gridCol>
              </a:tblGrid>
              <a:tr h="20644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Оформление материалов ко ДНЮ открытых дверей</a:t>
                      </a: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3272566315"/>
                  </a:ext>
                </a:extLst>
              </a:tr>
              <a:tr h="4834113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Размещение фото и видео с прошедших праздников, развлечений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Размещение интересной и полезной информации 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(Список литературы по программе, консультации по ПДД, по безопасности, по возрастным особенностям) — все можно закодировать кодом и взрослым не придется тратить время на то, чтобы прочитать это все в помещении детского сада, а можно будет просто отсканировать и прочитать в удобное время)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Нормативная документация или например Программу, по которой работает детский сад, Родители и сотрудники могут познакомиться с электронной версией документа в любое удобное для них время, сохранив QR код в памяти мобильного устройства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актуальный информационный материал: правила игр, инструкции к ним, советы по использованию развивающего и учебного материалов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ссылки на познавательные и поучительные книги, мультфильмы и фильмы для детей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ru-RU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271727573"/>
                  </a:ext>
                </a:extLst>
              </a:tr>
            </a:tbl>
          </a:graphicData>
        </a:graphic>
      </p:graphicFrame>
      <p:sp>
        <p:nvSpPr>
          <p:cNvPr id="8" name="Заголовок 7">
            <a:extLst>
              <a:ext uri="{FF2B5EF4-FFF2-40B4-BE49-F238E27FC236}">
                <a16:creationId xmlns="" xmlns:a16="http://schemas.microsoft.com/office/drawing/2014/main" id="{58BB23CD-2717-13B6-F513-58987B80D53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87624" y="457376"/>
            <a:ext cx="7478648" cy="659160"/>
          </a:xfrm>
        </p:spPr>
        <p:txBody>
          <a:bodyPr>
            <a:normAutofit fontScale="90000"/>
          </a:bodyPr>
          <a:lstStyle/>
          <a:p>
            <a:r>
              <a:rPr lang="ru-RU" dirty="0"/>
              <a:t>Варианты использования  </a:t>
            </a:r>
            <a:r>
              <a:rPr lang="en-US" dirty="0"/>
              <a:t>QR-</a:t>
            </a:r>
            <a:r>
              <a:rPr lang="ru-RU" dirty="0"/>
              <a:t>кодов 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="" xmlns:a16="http://schemas.microsoft.com/office/drawing/2014/main" id="{1627C86C-A746-314F-F1B7-F11147BB71B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520" y="1700808"/>
            <a:ext cx="2232248" cy="320674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31919609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5FEB6C97-009B-A640-C817-32F1C330D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600" dirty="0">
                <a:solidFill>
                  <a:schemeClr val="accent1">
                    <a:lumMod val="75000"/>
                  </a:schemeClr>
                </a:solidFill>
              </a:rPr>
              <a:t>Этот «волшебный квадратик» открывает огромные возможности. </a:t>
            </a:r>
            <a:br>
              <a:rPr lang="ru-RU" sz="2600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ru-RU" sz="2600" dirty="0">
                <a:solidFill>
                  <a:schemeClr val="accent1">
                    <a:lumMod val="75000"/>
                  </a:schemeClr>
                </a:solidFill>
                <a:highlight>
                  <a:srgbClr val="FFFF00"/>
                </a:highlight>
              </a:rPr>
              <a:t>Фото ребенок наводит телефон на код</a:t>
            </a:r>
          </a:p>
        </p:txBody>
      </p:sp>
    </p:spTree>
    <p:extLst>
      <p:ext uri="{BB962C8B-B14F-4D97-AF65-F5344CB8AC3E}">
        <p14:creationId xmlns="" xmlns:p14="http://schemas.microsoft.com/office/powerpoint/2010/main" val="110924658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="" xmlns:a16="http://schemas.microsoft.com/office/drawing/2014/main" id="{F3D2A494-D5D1-FE9E-B971-00D33432C881}"/>
              </a:ext>
            </a:extLst>
          </p:cNvPr>
          <p:cNvSpPr txBox="1"/>
          <p:nvPr/>
        </p:nvSpPr>
        <p:spPr>
          <a:xfrm>
            <a:off x="1331640" y="1412776"/>
            <a:ext cx="4464496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4800" dirty="0">
                <a:solidFill>
                  <a:schemeClr val="accent3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Перспективы.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="" xmlns:a16="http://schemas.microsoft.com/office/drawing/2014/main" id="{615B9B62-8407-FEF9-3C4E-AFEB2A1591CB}"/>
              </a:ext>
            </a:extLst>
          </p:cNvPr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40152" y="1196752"/>
            <a:ext cx="2952328" cy="479617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1A6B4AB1-059C-C68C-7CA9-8133F2A305C0}"/>
              </a:ext>
            </a:extLst>
          </p:cNvPr>
          <p:cNvSpPr txBox="1"/>
          <p:nvPr/>
        </p:nvSpPr>
        <p:spPr>
          <a:xfrm>
            <a:off x="683568" y="2830933"/>
            <a:ext cx="4968552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Распространение опыта своей работы на уровне ДОУ, города, области, публикация статьи.</a:t>
            </a:r>
          </a:p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Расширение области применения данной технологии </a:t>
            </a:r>
          </a:p>
        </p:txBody>
      </p:sp>
    </p:spTree>
    <p:extLst>
      <p:ext uri="{BB962C8B-B14F-4D97-AF65-F5344CB8AC3E}">
        <p14:creationId xmlns="" xmlns:p14="http://schemas.microsoft.com/office/powerpoint/2010/main" val="212227898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="" xmlns:a16="http://schemas.microsoft.com/office/drawing/2014/main" id="{1B18349E-AE74-18A6-F9EE-C6062BB14F63}"/>
              </a:ext>
            </a:extLst>
          </p:cNvPr>
          <p:cNvSpPr txBox="1"/>
          <p:nvPr/>
        </p:nvSpPr>
        <p:spPr>
          <a:xfrm>
            <a:off x="539552" y="476672"/>
            <a:ext cx="7776864" cy="480131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endParaRPr lang="ru-RU" b="1" dirty="0">
              <a:solidFill>
                <a:schemeClr val="accent2">
                  <a:lumMod val="50000"/>
                </a:schemeClr>
              </a:solidFill>
            </a:endParaRPr>
          </a:p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Использование технологии QR-код в работе по лексическим темам в коррекционной работе с детьми с ТНР позволяет создать открытое, увлекательное, познавательное и развивающее образовательное как для обучающихся, так и для родителей и педагогов, значительно экономит время и расширяет другие ресурсы, тем самым обеспечивает качество образования в нашей дошкольной образовательной организации.</a:t>
            </a:r>
          </a:p>
          <a:p>
            <a:pPr algn="ctr"/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chemeClr val="accent1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Область применения данной технологии ограничена только вашей фантазией!</a:t>
            </a:r>
          </a:p>
          <a:p>
            <a:endParaRPr lang="ru-RU" sz="1400" dirty="0"/>
          </a:p>
          <a:p>
            <a:pPr algn="ctr"/>
            <a:endParaRPr lang="ru-RU" sz="1400" dirty="0"/>
          </a:p>
        </p:txBody>
      </p:sp>
    </p:spTree>
    <p:extLst>
      <p:ext uri="{BB962C8B-B14F-4D97-AF65-F5344CB8AC3E}">
        <p14:creationId xmlns="" xmlns:p14="http://schemas.microsoft.com/office/powerpoint/2010/main" val="1047507081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06326B80-7923-88C6-2EF2-95A123B671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3608" y="620688"/>
            <a:ext cx="7406640" cy="1356360"/>
          </a:xfrm>
        </p:spPr>
        <p:txBody>
          <a:bodyPr>
            <a:normAutofit/>
          </a:bodyPr>
          <a:lstStyle/>
          <a:p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использованных источников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="" xmlns:a16="http://schemas.microsoft.com/office/drawing/2014/main" id="{D670058A-025F-945F-3CC2-584693B6C8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ru-RU" dirty="0">
                <a:solidFill>
                  <a:schemeClr val="tx1"/>
                </a:solidFill>
              </a:rPr>
              <a:t>1. Стратегия развития информационного общества в Российской Федерации на 2017–2030 годы (Указ Президента РФ от 9 мая 2017 г. N 203 «О Стратегии развития информационного общества в Российской Федерации на 2017–2030 годы»).</a:t>
            </a:r>
          </a:p>
          <a:p>
            <a:r>
              <a:rPr lang="ru-RU" dirty="0">
                <a:solidFill>
                  <a:schemeClr val="tx1"/>
                </a:solidFill>
              </a:rPr>
              <a:t>2. Ткачева М. В. Оценка допустимых преобразований QR-</a:t>
            </a:r>
            <a:r>
              <a:rPr lang="ru-RU" dirty="0" err="1">
                <a:solidFill>
                  <a:schemeClr val="tx1"/>
                </a:solidFill>
              </a:rPr>
              <a:t>code</a:t>
            </a:r>
            <a:r>
              <a:rPr lang="ru-RU" dirty="0">
                <a:solidFill>
                  <a:schemeClr val="tx1"/>
                </a:solidFill>
              </a:rPr>
              <a:t> Известия Тульского государственного университета. Технические науки. 2013.</a:t>
            </a:r>
          </a:p>
          <a:p>
            <a:r>
              <a:rPr lang="ru-RU" dirty="0">
                <a:solidFill>
                  <a:schemeClr val="tx1"/>
                </a:solidFill>
              </a:rPr>
              <a:t>3. Инга </a:t>
            </a:r>
            <a:r>
              <a:rPr lang="ru-RU" dirty="0" err="1">
                <a:solidFill>
                  <a:schemeClr val="tx1"/>
                </a:solidFill>
              </a:rPr>
              <a:t>Тихоновецкая</a:t>
            </a:r>
            <a:r>
              <a:rPr lang="ru-RU" dirty="0">
                <a:solidFill>
                  <a:schemeClr val="tx1"/>
                </a:solidFill>
              </a:rPr>
              <a:t>. QR-коды на занятиях: интересные задания, квесты, кодирование аудиозаписей. Методический кабинет Инги </a:t>
            </a:r>
            <a:r>
              <a:rPr lang="ru-RU" dirty="0" err="1">
                <a:solidFill>
                  <a:schemeClr val="tx1"/>
                </a:solidFill>
              </a:rPr>
              <a:t>Тихоновецкой</a:t>
            </a:r>
            <a:r>
              <a:rPr lang="ru-RU" dirty="0">
                <a:solidFill>
                  <a:schemeClr val="tx1"/>
                </a:solidFill>
              </a:rPr>
              <a:t>. </a:t>
            </a:r>
            <a:r>
              <a:rPr lang="ru-RU" dirty="0">
                <a:solidFill>
                  <a:schemeClr val="tx1"/>
                </a:solidFill>
                <a:hlinkClick r:id="rId2"/>
              </a:rPr>
              <a:t>https://www.eduneo.ru/qr-kody-na-zanyatiyax-interesnye-zadaniya-kvesty-kodirovanie-audiozapisej/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4. Использование QR-кодов в обучении (на конкретном примере) </a:t>
            </a:r>
            <a:r>
              <a:rPr lang="ru-RU" dirty="0">
                <a:solidFill>
                  <a:schemeClr val="tx1"/>
                </a:solidFill>
                <a:hlinkClick r:id="rId3"/>
              </a:rPr>
              <a:t>https://www.eduneo.ru/ispolzovanie-qr-kodov-na-urokax-literatury/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r>
              <a:rPr lang="ru-RU" dirty="0">
                <a:solidFill>
                  <a:schemeClr val="tx1"/>
                </a:solidFill>
              </a:rPr>
              <a:t>5. Татьяна Воскресенская. Больше чем сказки: 5 книг с полезными QR-кодами. ИД "Питер" </a:t>
            </a:r>
            <a:r>
              <a:rPr lang="ru-RU" dirty="0">
                <a:solidFill>
                  <a:schemeClr val="tx1"/>
                </a:solidFill>
                <a:hlinkClick r:id="rId4"/>
              </a:rPr>
              <a:t>https://www.eduneo.ru/bolshe-chem-skazki-5-knig-s-poleznymi-qr-kodami/</a:t>
            </a:r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>
              <a:solidFill>
                <a:schemeClr val="tx1"/>
              </a:solidFill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="" xmlns:p14="http://schemas.microsoft.com/office/powerpoint/2010/main" val="3338075792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="" xmlns:a16="http://schemas.microsoft.com/office/drawing/2014/main" id="{399BC161-386A-ED03-AC66-616A4450CB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29818" y="500043"/>
            <a:ext cx="7475220" cy="928693"/>
          </a:xfrm>
        </p:spPr>
        <p:txBody>
          <a:bodyPr/>
          <a:lstStyle/>
          <a:p>
            <a:r>
              <a:rPr lang="ru-RU" sz="3600" b="1" dirty="0">
                <a:solidFill>
                  <a:schemeClr val="accent1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за внимание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="" xmlns:a16="http://schemas.microsoft.com/office/drawing/2014/main" id="{A0726E84-5DED-4E6B-E681-D1E28B5CC5A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02807" y="4581128"/>
            <a:ext cx="7475220" cy="1728192"/>
          </a:xfrm>
        </p:spPr>
        <p:txBody>
          <a:bodyPr>
            <a:normAutofit/>
          </a:bodyPr>
          <a:lstStyle/>
          <a:p>
            <a:pPr algn="r"/>
            <a:endParaRPr lang="ru-RU" dirty="0">
              <a:solidFill>
                <a:srgbClr val="0070C0"/>
              </a:solidFill>
            </a:endParaRPr>
          </a:p>
          <a:p>
            <a:pPr algn="r"/>
            <a:endParaRPr lang="ru-RU" dirty="0">
              <a:solidFill>
                <a:srgbClr val="0070C0"/>
              </a:solidFill>
            </a:endParaRPr>
          </a:p>
          <a:p>
            <a:pPr algn="r"/>
            <a:endParaRPr lang="ru-RU" dirty="0">
              <a:solidFill>
                <a:srgbClr val="0070C0"/>
              </a:solidFill>
            </a:endParaRPr>
          </a:p>
          <a:p>
            <a:pPr algn="r"/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="" xmlns:a16="http://schemas.microsoft.com/office/drawing/2014/main" id="{0B531A41-ED0D-2E77-CCF7-8198705407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3108" y="1583582"/>
            <a:ext cx="5013770" cy="501377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149946737"/>
      </p:ext>
    </p:extLst>
  </p:cSld>
  <p:clrMapOvr>
    <a:masterClrMapping/>
  </p:clrMapOvr>
</p:sld>
</file>

<file path=ppt/theme/theme1.xml><?xml version="1.0" encoding="utf-8"?>
<a:theme xmlns:a="http://schemas.openxmlformats.org/drawingml/2006/main" name="Базис">
  <a:themeElements>
    <a:clrScheme name="Базис">
      <a:dk1>
        <a:srgbClr val="000000"/>
      </a:dk1>
      <a:lt1>
        <a:srgbClr val="FFFFFF"/>
      </a:lt1>
      <a:dk2>
        <a:srgbClr val="565349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7D447"/>
      </a:accent5>
      <a:accent6>
        <a:srgbClr val="818183"/>
      </a:accent6>
      <a:hlink>
        <a:srgbClr val="F59E00"/>
      </a:hlink>
      <a:folHlink>
        <a:srgbClr val="B2B2B2"/>
      </a:folHlink>
    </a:clrScheme>
    <a:fontScheme name="Базис">
      <a:maj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Базис">
      <a:fillStyleLst>
        <a:solidFill>
          <a:schemeClr val="phClr"/>
        </a:solidFill>
        <a:solidFill>
          <a:schemeClr val="phClr">
            <a:tint val="55000"/>
            <a:satMod val="130000"/>
          </a:schemeClr>
        </a:solidFill>
        <a:gradFill rotWithShape="1">
          <a:gsLst>
            <a:gs pos="0">
              <a:schemeClr val="phClr"/>
            </a:gs>
            <a:gs pos="90000">
              <a:schemeClr val="phClr">
                <a:shade val="100000"/>
                <a:satMod val="105000"/>
              </a:schemeClr>
            </a:gs>
            <a:gs pos="100000">
              <a:schemeClr val="phClr">
                <a:shade val="80000"/>
                <a:satMod val="12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53975" cap="flat" cmpd="dbl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rightRoom" dir="t"/>
          </a:scene3d>
          <a:sp3d extrusionH="12700" contourW="25400" prstMaterial="flat">
            <a:bevelT w="63500" h="152400" prst="angle"/>
            <a:contourClr>
              <a:schemeClr val="phClr">
                <a:shade val="27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hade val="95000"/>
            <a:satMod val="140000"/>
          </a:schemeClr>
        </a:solidFill>
        <a:solidFill>
          <a:schemeClr val="phClr">
            <a:tint val="90000"/>
            <a:shade val="85000"/>
            <a:satMod val="160000"/>
            <a:lumMod val="110000"/>
          </a:schemeClr>
        </a:soli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Basis" id="{5665723A-49BA-4B57-8411-A56F8F207965}" vid="{90E45F77-AEFC-46EF-A7C1-5B338C297B02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Базис</Template>
  <TotalTime>4025</TotalTime>
  <Words>639</Words>
  <Application>Microsoft Office PowerPoint</Application>
  <PresentationFormat>Экран (4:3)</PresentationFormat>
  <Paragraphs>115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Базис</vt:lpstr>
      <vt:lpstr>,</vt:lpstr>
      <vt:lpstr>календарно-тематическое планирование </vt:lpstr>
      <vt:lpstr>Лексическая  тема «Космос»</vt:lpstr>
      <vt:lpstr>Игра «Один-много»</vt:lpstr>
      <vt:lpstr>Преимущества работы по лексическим темам :</vt:lpstr>
      <vt:lpstr>Фото добль, речев</vt:lpstr>
      <vt:lpstr>Подборка игр по темам развивает все структурные  компоненты речи:  *обогащение словарного запаса ребёнка,  *развитие грамматического строя речи (законы изменения слов и сочетания слов в предложении),  *формирование слоговой структуры слов,  развитие правильного звукопроизношение и фонематических процессов (фонематический слух, восприятие, представление фонем),  *связной речи.</vt:lpstr>
      <vt:lpstr>Слайд 8</vt:lpstr>
      <vt:lpstr>В настоящее время в нашей стране реализуется Стратегия развития информационного общества, которая связана с доступностью информации для всех категорий граждан и организацией доступа к этой информации. Поэтому использование ИКТ (информационно-коммуникационных технологий) является одним из приоритетов образования. А средства информационно-коммуникативных технологий помогают педагогу разнообразить формы поддержки образовательного процесса, повысить качество работы с родителями воспитанников, а также популяризировать деятельность воспитателя группы и детского сада в целом. Внедрение компьютерных технологий сегодня является новой ступенью в образовательном процессе. </vt:lpstr>
      <vt:lpstr>Современное информационное пространство — это актуальные и современные возможности, делающие жизнь и обучение, как ребенка, так и взрослого человека более интересными и увлекательными.</vt:lpstr>
      <vt:lpstr>1</vt:lpstr>
      <vt:lpstr>Слайд 12</vt:lpstr>
      <vt:lpstr>Достоинства QR-кода </vt:lpstr>
      <vt:lpstr>Инновационность продукта QR-кода в образовательной деятельности ДОО заключается в следующих характеристиках:</vt:lpstr>
      <vt:lpstr>Слайд 15</vt:lpstr>
      <vt:lpstr>. </vt:lpstr>
      <vt:lpstr>ИСПОЛЬЗОВАНИЕ QR-КОДА С ДЕТЬМИ В ОБРАЗОВАТЕЛЬНОМ ПРОЦЕССЕ 1. Сюрпризный момент.  2. Познавательный или мотивирующий элемент деятельности. Технология направлена на мотивацию ребѐнка к освоению любой новой информации. На организационно-мотивационном этапе образовательной деятельности можно использовать QR-код как предположение.  ( «О чѐм мы сегодня будем говорить?»).  В качестве поддержки детской инициативы можно предложить дошкольникам придумать, что ещѐ можно зашифровать с помощью QR-кода; лучшие идеи внедрить в группе.  </vt:lpstr>
      <vt:lpstr> Знакомство детей с QR-кодом мы начали  с познавательного мультфильма «Фиксики»  </vt:lpstr>
      <vt:lpstr>    Особенно эффективно использование технологии QR-кода как элемента дополнительной реальности в ФОТО ПРОГУЛКИ о время прогулки. </vt:lpstr>
      <vt:lpstr>Пение птиц.  Игра «Узнай птицу». </vt:lpstr>
      <vt:lpstr>Прикрепив QR-коды на книгу мы в любой момент находим любимую аудиосказку и слушаем ее с детьми. </vt:lpstr>
      <vt:lpstr> Информация для родителей  </vt:lpstr>
      <vt:lpstr>.</vt:lpstr>
      <vt:lpstr>Организация развивающей предметно-пространственной среды в группе. </vt:lpstr>
      <vt:lpstr>Варианты использования  QR-кодов </vt:lpstr>
      <vt:lpstr>Этот «волшебный квадратик» открывает огромные возможности.  Фото ребенок наводит телефон на код</vt:lpstr>
      <vt:lpstr>Слайд 27</vt:lpstr>
      <vt:lpstr>Слайд 28</vt:lpstr>
      <vt:lpstr>Список использованных источников </vt:lpstr>
      <vt:lpstr>Спасибо за внимание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Sony</dc:creator>
  <cp:lastModifiedBy>Windows User</cp:lastModifiedBy>
  <cp:revision>297</cp:revision>
  <dcterms:created xsi:type="dcterms:W3CDTF">2018-01-11T08:39:57Z</dcterms:created>
  <dcterms:modified xsi:type="dcterms:W3CDTF">2024-10-29T17:03:19Z</dcterms:modified>
</cp:coreProperties>
</file>