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8" r:id="rId4"/>
    <p:sldId id="258" r:id="rId5"/>
    <p:sldId id="259" r:id="rId6"/>
    <p:sldId id="260" r:id="rId7"/>
    <p:sldId id="275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6" r:id="rId20"/>
    <p:sldId id="273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FF"/>
    <a:srgbClr val="FFFFCC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56" d="100"/>
          <a:sy n="56" d="100"/>
        </p:scale>
        <p:origin x="-1542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76196-68E1-46AA-87EB-7B563C587F4E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6E952-3BD6-4148-B102-F1E9DB994B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FB25B-5D20-4593-9E49-5B627A91D3BE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9F897-F304-4C18-A404-69EBE0F778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15FFE-5817-408D-9B44-CFD1C4E3F5BC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23DA1-D938-4C0A-A28E-837C4DE961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7991C-07E7-4F2D-9114-37943985DEBD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5B342-6AF4-4BBB-82E3-AB40F19B86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E61ED-6859-4740-976B-869F1779B1C6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AFE64-619F-4D88-9D30-61863308E2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6AB46-FD44-43C7-B019-673E87878C40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BBABD-E79B-4508-BA47-001B9D6982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8C823-8115-4ECD-A136-EC0563413FEA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614C9-08D8-4397-BE1A-4BED1C9F1E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AB38-2C45-4DB1-B415-3B52F61B466B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EC26B-6459-43C8-AA01-9F3119462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79F25-B4C1-4240-9EBB-9003997BBAA7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AAC2C-3576-4097-BE83-39DA1459FA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712D9-3843-4EC1-BB6A-1BEC13CE7B23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6B3DC-430F-4424-A42A-CA272E3C20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C1E0F-AA2D-4499-B3E9-84906D232037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D65B8-1880-4887-B825-200806ABFA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B635C5B-9A11-48CA-9A92-5D84B207C672}" type="datetimeFigureOut">
              <a:rPr lang="ru-RU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D35B04C-0501-4350-A796-C0261FBDBC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13" Type="http://schemas.openxmlformats.org/officeDocument/2006/relationships/image" Target="../media/image63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12" Type="http://schemas.openxmlformats.org/officeDocument/2006/relationships/image" Target="../media/image6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11" Type="http://schemas.openxmlformats.org/officeDocument/2006/relationships/image" Target="../media/image61.jpeg"/><Relationship Id="rId5" Type="http://schemas.openxmlformats.org/officeDocument/2006/relationships/image" Target="../media/image55.jpeg"/><Relationship Id="rId10" Type="http://schemas.openxmlformats.org/officeDocument/2006/relationships/image" Target="../media/image60.jpeg"/><Relationship Id="rId4" Type="http://schemas.openxmlformats.org/officeDocument/2006/relationships/image" Target="../media/image54.jpeg"/><Relationship Id="rId9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51520" y="200834"/>
            <a:ext cx="914501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j-lt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j-lt"/>
                <a:cs typeface="Times New Roman" pitchFamily="18" charset="0"/>
              </a:rPr>
              <a:t>«</a:t>
            </a:r>
            <a:r>
              <a:rPr lang="ru-RU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j-lt"/>
                <a:cs typeface="Times New Roman" pitchFamily="18" charset="0"/>
              </a:rPr>
              <a:t>Алешковский</a:t>
            </a: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j-lt"/>
                <a:cs typeface="Times New Roman" pitchFamily="18" charset="0"/>
              </a:rPr>
              <a:t> детский сад»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50" y="1000108"/>
            <a:ext cx="9540552" cy="557075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уховно-нравственное воспитание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православной традиции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детей дошкольного возраста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Алешково</a:t>
            </a: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2021</a:t>
            </a:r>
          </a:p>
        </p:txBody>
      </p:sp>
      <p:pic>
        <p:nvPicPr>
          <p:cNvPr id="1028" name="Picture 4" descr="C:\Users\Татьяна\Desktop\426681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5" y="2564904"/>
            <a:ext cx="4198231" cy="3435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33002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accent2"/>
                </a:solidFill>
              </a:rPr>
              <a:t>Авторы: Воробьёва Т.М.</a:t>
            </a:r>
          </a:p>
          <a:p>
            <a:r>
              <a:rPr lang="ru-RU" sz="2000" b="1" smtClean="0">
                <a:solidFill>
                  <a:schemeClr val="accent2"/>
                </a:solidFill>
              </a:rPr>
              <a:t>                 Терехина </a:t>
            </a:r>
            <a:r>
              <a:rPr lang="ru-RU" sz="2000" b="1" dirty="0" smtClean="0">
                <a:solidFill>
                  <a:schemeClr val="accent2"/>
                </a:solidFill>
              </a:rPr>
              <a:t>С.В.</a:t>
            </a:r>
            <a:endParaRPr lang="ru-RU" sz="20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4338" name="Picture 2" descr="C:\Users\Татьяна\Desktop\img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Скругленный прямоугольник 5"/>
          <p:cNvSpPr/>
          <p:nvPr/>
        </p:nvSpPr>
        <p:spPr>
          <a:xfrm>
            <a:off x="395536" y="260648"/>
            <a:ext cx="8100392" cy="6381328"/>
          </a:xfrm>
          <a:prstGeom prst="roundRect">
            <a:avLst/>
          </a:prstGeom>
          <a:solidFill>
            <a:srgbClr val="FFFFCC"/>
          </a:solidFill>
          <a:ln w="57150" cmpd="dbl">
            <a:solidFill>
              <a:srgbClr val="FFFF00"/>
            </a:solidFill>
            <a:prstDash val="solid"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548680"/>
            <a:ext cx="9144000" cy="618630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«Трудно не согласиться с теми,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кто утверждает, что без христианства, православной веры,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 возникшей на их базе культуры,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вряд ли состоялась бы Россия.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Поэтому важно вернуться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к этим первоисточникам,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когда мы вновь приобретаем себя,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ищем нравственные основы жизни».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 В. В. Путин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536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5363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Лента лицом вверх 6"/>
          <p:cNvSpPr/>
          <p:nvPr/>
        </p:nvSpPr>
        <p:spPr>
          <a:xfrm>
            <a:off x="0" y="333375"/>
            <a:ext cx="9144000" cy="1295400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2555875" y="549275"/>
            <a:ext cx="40671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Актуальность</a:t>
            </a:r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2286000" y="2147888"/>
            <a:ext cx="4572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 sz="32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" name="Облако 8"/>
          <p:cNvSpPr/>
          <p:nvPr/>
        </p:nvSpPr>
        <p:spPr>
          <a:xfrm>
            <a:off x="0" y="1628775"/>
            <a:ext cx="9144000" cy="5229225"/>
          </a:xfrm>
          <a:prstGeom prst="cloud">
            <a:avLst/>
          </a:prstGeom>
          <a:solidFill>
            <a:schemeClr val="bg1"/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67" name="Text Box 8"/>
          <p:cNvSpPr txBox="1">
            <a:spLocks noChangeArrowheads="1"/>
          </p:cNvSpPr>
          <p:nvPr/>
        </p:nvSpPr>
        <p:spPr bwMode="auto">
          <a:xfrm>
            <a:off x="908050" y="2564904"/>
            <a:ext cx="762439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Православные праздники, обогащая </a:t>
            </a:r>
            <a:r>
              <a:rPr lang="ru-RU" sz="2800" b="1" dirty="0" smtClean="0"/>
              <a:t>ребенка духовными </a:t>
            </a:r>
            <a:r>
              <a:rPr lang="ru-RU" sz="2800" b="1" dirty="0"/>
              <a:t>представлениями и </a:t>
            </a:r>
            <a:r>
              <a:rPr lang="ru-RU" sz="2800" b="1" dirty="0" smtClean="0"/>
              <a:t>образами, помогают </a:t>
            </a:r>
            <a:r>
              <a:rPr lang="ru-RU" sz="2800" b="1" dirty="0"/>
              <a:t>в восстановлении связи времен </a:t>
            </a:r>
            <a:r>
              <a:rPr lang="ru-RU" sz="2800" b="1" dirty="0" smtClean="0"/>
              <a:t> и </a:t>
            </a:r>
            <a:r>
              <a:rPr lang="ru-RU" sz="2800" b="1" dirty="0"/>
              <a:t>поколений, в восприятии и </a:t>
            </a:r>
            <a:r>
              <a:rPr lang="ru-RU" sz="2800" b="1" dirty="0" smtClean="0"/>
              <a:t>освоении традиций </a:t>
            </a:r>
            <a:r>
              <a:rPr lang="ru-RU" sz="2800" b="1" dirty="0"/>
              <a:t>культуры </a:t>
            </a:r>
            <a:r>
              <a:rPr lang="ru-RU" sz="2800" b="1" dirty="0" smtClean="0"/>
              <a:t>национального  самосознания</a:t>
            </a:r>
            <a:r>
              <a:rPr lang="ru-RU" sz="2800" b="1" dirty="0"/>
              <a:t>, </a:t>
            </a:r>
            <a:endParaRPr lang="ru-RU" sz="2800" b="1" dirty="0" smtClean="0"/>
          </a:p>
          <a:p>
            <a:pPr algn="ctr"/>
            <a:r>
              <a:rPr lang="ru-RU" sz="2800" b="1" dirty="0" smtClean="0"/>
              <a:t>любви </a:t>
            </a:r>
            <a:r>
              <a:rPr lang="ru-RU" sz="2800" b="1" dirty="0"/>
              <a:t>к Родине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6387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Лента лицом вверх 6"/>
          <p:cNvSpPr/>
          <p:nvPr/>
        </p:nvSpPr>
        <p:spPr>
          <a:xfrm>
            <a:off x="0" y="333375"/>
            <a:ext cx="9144000" cy="1295400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627313" y="404813"/>
            <a:ext cx="367347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6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Цель:</a:t>
            </a:r>
            <a:endParaRPr lang="ru-RU" sz="6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блако 9"/>
          <p:cNvSpPr/>
          <p:nvPr/>
        </p:nvSpPr>
        <p:spPr>
          <a:xfrm>
            <a:off x="0" y="1628775"/>
            <a:ext cx="9144000" cy="5229225"/>
          </a:xfrm>
          <a:prstGeom prst="cloud">
            <a:avLst/>
          </a:prstGeom>
          <a:solidFill>
            <a:schemeClr val="bg1"/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2133600"/>
            <a:ext cx="8893175" cy="403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одействие </a:t>
            </a:r>
            <a:r>
              <a:rPr lang="ru-RU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целостному</a:t>
            </a:r>
          </a:p>
          <a:p>
            <a:pPr algn="ctr" eaLnBrk="0" hangingPunct="0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духовно-нравственному и </a:t>
            </a:r>
          </a:p>
          <a:p>
            <a:pPr algn="ctr" eaLnBrk="0" hangingPunct="0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социальному развитию личности</a:t>
            </a:r>
          </a:p>
          <a:p>
            <a:pPr algn="ctr" eaLnBrk="0" hangingPunct="0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дошкольника, обеспечивая развитие его духовного, психологического здоровья, </a:t>
            </a:r>
          </a:p>
          <a:p>
            <a:pPr algn="ctr" eaLnBrk="0" hangingPunct="0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посредством его приобщения к </a:t>
            </a:r>
          </a:p>
          <a:p>
            <a:pPr algn="ctr" eaLnBrk="0" hangingPunct="0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высшим ценностям </a:t>
            </a:r>
          </a:p>
          <a:p>
            <a:pPr algn="ctr" eaLnBrk="0" hangingPunct="0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православной культуры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741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7411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Лента лицом вверх 5"/>
          <p:cNvSpPr/>
          <p:nvPr/>
        </p:nvSpPr>
        <p:spPr>
          <a:xfrm>
            <a:off x="0" y="260350"/>
            <a:ext cx="9144000" cy="1223963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411413" y="260350"/>
            <a:ext cx="42481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Задачи:</a:t>
            </a:r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71438" y="1700213"/>
            <a:ext cx="3132137" cy="4968875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Вертикальный свиток 9"/>
          <p:cNvSpPr/>
          <p:nvPr/>
        </p:nvSpPr>
        <p:spPr>
          <a:xfrm>
            <a:off x="2916238" y="1700213"/>
            <a:ext cx="3384550" cy="4897437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Вертикальный свиток 10"/>
          <p:cNvSpPr/>
          <p:nvPr/>
        </p:nvSpPr>
        <p:spPr>
          <a:xfrm>
            <a:off x="5976938" y="1700213"/>
            <a:ext cx="3132137" cy="4897437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7" name="TextBox 11"/>
          <p:cNvSpPr txBox="1">
            <a:spLocks noChangeArrowheads="1"/>
          </p:cNvSpPr>
          <p:nvPr/>
        </p:nvSpPr>
        <p:spPr bwMode="auto">
          <a:xfrm>
            <a:off x="395288" y="2349500"/>
            <a:ext cx="2376487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Познакомить детей с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православными праздниками, показать их тесную связь с народной жизнью, познакомить с основами духовности русского народа и традиционного уклада жизни, пробудить чувство сопричастности к традициям нашего народа.</a:t>
            </a:r>
          </a:p>
        </p:txBody>
      </p:sp>
      <p:sp>
        <p:nvSpPr>
          <p:cNvPr id="17418" name="TextBox 12"/>
          <p:cNvSpPr txBox="1">
            <a:spLocks noChangeArrowheads="1"/>
          </p:cNvSpPr>
          <p:nvPr/>
        </p:nvSpPr>
        <p:spPr bwMode="auto">
          <a:xfrm>
            <a:off x="3203575" y="2133600"/>
            <a:ext cx="2592388" cy="452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-Развивать творческий потенциал каждого ребенка.</a:t>
            </a:r>
          </a:p>
          <a:p>
            <a:pPr algn="ctr">
              <a:buFontTx/>
              <a:buChar char="-"/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Помочь семье в формировании ценностной сферы личности ребенка на основе приобщения к традициям Православной духовной культуры, в становлении нравственно здоровой и духовно богатой личности ребенка.</a:t>
            </a:r>
          </a:p>
        </p:txBody>
      </p:sp>
      <p:sp>
        <p:nvSpPr>
          <p:cNvPr id="17419" name="TextBox 13"/>
          <p:cNvSpPr txBox="1">
            <a:spLocks noChangeArrowheads="1"/>
          </p:cNvSpPr>
          <p:nvPr/>
        </p:nvSpPr>
        <p:spPr bwMode="auto">
          <a:xfrm>
            <a:off x="6443663" y="2060575"/>
            <a:ext cx="216058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- Воспитывать духовно-нравственные чувства, раскрывая значение православия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жизни человека, как действие любви, добра, человечности, единения.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8435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Лента лицом вверх 5"/>
          <p:cNvSpPr/>
          <p:nvPr/>
        </p:nvSpPr>
        <p:spPr>
          <a:xfrm>
            <a:off x="0" y="260350"/>
            <a:ext cx="9144000" cy="1223963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051050" y="188913"/>
            <a:ext cx="5041900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направления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работы:</a:t>
            </a:r>
          </a:p>
        </p:txBody>
      </p:sp>
      <p:sp>
        <p:nvSpPr>
          <p:cNvPr id="8" name="Пятиугольник 7"/>
          <p:cNvSpPr/>
          <p:nvPr/>
        </p:nvSpPr>
        <p:spPr>
          <a:xfrm>
            <a:off x="250825" y="1844675"/>
            <a:ext cx="8497888" cy="720725"/>
          </a:xfrm>
          <a:prstGeom prst="homePlat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ятиугольник 8"/>
          <p:cNvSpPr/>
          <p:nvPr/>
        </p:nvSpPr>
        <p:spPr>
          <a:xfrm>
            <a:off x="250825" y="2781300"/>
            <a:ext cx="8497888" cy="1008063"/>
          </a:xfrm>
          <a:prstGeom prst="homePlat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ятиугольник 9"/>
          <p:cNvSpPr/>
          <p:nvPr/>
        </p:nvSpPr>
        <p:spPr>
          <a:xfrm>
            <a:off x="250825" y="4076700"/>
            <a:ext cx="8497888" cy="1081088"/>
          </a:xfrm>
          <a:prstGeom prst="homePlat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441" name="TextBox 13"/>
          <p:cNvSpPr txBox="1">
            <a:spLocks noChangeArrowheads="1"/>
          </p:cNvSpPr>
          <p:nvPr/>
        </p:nvSpPr>
        <p:spPr bwMode="auto">
          <a:xfrm>
            <a:off x="684213" y="1989138"/>
            <a:ext cx="74882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8442" name="TextBox 14"/>
          <p:cNvSpPr txBox="1">
            <a:spLocks noChangeArrowheads="1"/>
          </p:cNvSpPr>
          <p:nvPr/>
        </p:nvSpPr>
        <p:spPr bwMode="auto">
          <a:xfrm>
            <a:off x="323850" y="1916113"/>
            <a:ext cx="8496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1. Духовно-образовательное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(занятия, беседы)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3" name="TextBox 15"/>
          <p:cNvSpPr txBox="1">
            <a:spLocks noChangeArrowheads="1"/>
          </p:cNvSpPr>
          <p:nvPr/>
        </p:nvSpPr>
        <p:spPr bwMode="auto">
          <a:xfrm>
            <a:off x="323850" y="2781300"/>
            <a:ext cx="82804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Воспитательно-оздоровительное 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(занятия-утренники</a:t>
            </a:r>
            <a:r>
              <a:rPr lang="ru-RU" i="1">
                <a:latin typeface="Times New Roman" pitchFamily="18" charset="0"/>
                <a:cs typeface="Times New Roman" pitchFamily="18" charset="0"/>
              </a:rPr>
              <a:t>)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4" name="TextBox 16"/>
          <p:cNvSpPr txBox="1">
            <a:spLocks noChangeArrowheads="1"/>
          </p:cNvSpPr>
          <p:nvPr/>
        </p:nvSpPr>
        <p:spPr bwMode="auto">
          <a:xfrm>
            <a:off x="250825" y="4076700"/>
            <a:ext cx="84248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b="1">
                <a:latin typeface="Times New Roman" pitchFamily="18" charset="0"/>
                <a:cs typeface="Times New Roman" pitchFamily="18" charset="0"/>
              </a:rPr>
              <a:t>Культурно-познавательное 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(встречи, целевые прогулки)</a:t>
            </a:r>
          </a:p>
        </p:txBody>
      </p:sp>
      <p:sp>
        <p:nvSpPr>
          <p:cNvPr id="18" name="Пятиугольник 17"/>
          <p:cNvSpPr/>
          <p:nvPr/>
        </p:nvSpPr>
        <p:spPr>
          <a:xfrm>
            <a:off x="323850" y="5445125"/>
            <a:ext cx="8496300" cy="1079500"/>
          </a:xfrm>
          <a:prstGeom prst="homePlat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446" name="TextBox 18"/>
          <p:cNvSpPr txBox="1">
            <a:spLocks noChangeArrowheads="1"/>
          </p:cNvSpPr>
          <p:nvPr/>
        </p:nvSpPr>
        <p:spPr bwMode="auto">
          <a:xfrm>
            <a:off x="323850" y="5445125"/>
            <a:ext cx="8424863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 b="1">
                <a:latin typeface="Times New Roman" pitchFamily="18" charset="0"/>
                <a:cs typeface="Times New Roman" pitchFamily="18" charset="0"/>
              </a:rPr>
              <a:t>4. Нравственно-трудовое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i="1">
                <a:latin typeface="Times New Roman" pitchFamily="18" charset="0"/>
                <a:cs typeface="Times New Roman" pitchFamily="18" charset="0"/>
              </a:rPr>
              <a:t>продуктивная деятельность)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945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9459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Лента лицом вверх 5"/>
          <p:cNvSpPr/>
          <p:nvPr/>
        </p:nvSpPr>
        <p:spPr>
          <a:xfrm>
            <a:off x="0" y="260350"/>
            <a:ext cx="9144000" cy="1223963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24075" y="333375"/>
            <a:ext cx="4895850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Формы работы: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9388" y="1628775"/>
            <a:ext cx="8640762" cy="482441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463" name="TextBox 4"/>
          <p:cNvSpPr txBox="1">
            <a:spLocks noChangeArrowheads="1"/>
          </p:cNvSpPr>
          <p:nvPr/>
        </p:nvSpPr>
        <p:spPr bwMode="auto">
          <a:xfrm>
            <a:off x="323850" y="1844675"/>
            <a:ext cx="85693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       Организация экскурсий и целевые прогулки;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        Продуктивная деятельность (оформление тематической выставки, изготовление подарков, сувениров для взрослых и сверстников;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       Проектная деятельность;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       Моделирование и решение проблемных ситуаций;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       Трудовая деятельность;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       Придумывание сказок, историй и их театрализация;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       Досуговая деятельность (праздники, развлечения);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       Познавательно-исследовательская деятельность;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       Чтение художественной литературы, беседы;</a:t>
            </a:r>
          </a:p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        Игровая деятельность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395288" y="1916113"/>
            <a:ext cx="504825" cy="288925"/>
          </a:xfrm>
          <a:prstGeom prst="righ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395288" y="4868863"/>
            <a:ext cx="504825" cy="288925"/>
          </a:xfrm>
          <a:prstGeom prst="righ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395288" y="5229225"/>
            <a:ext cx="504825" cy="287338"/>
          </a:xfrm>
          <a:prstGeom prst="righ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395288" y="5589588"/>
            <a:ext cx="504825" cy="287337"/>
          </a:xfrm>
          <a:prstGeom prst="righ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395288" y="5949950"/>
            <a:ext cx="504825" cy="287338"/>
          </a:xfrm>
          <a:prstGeom prst="righ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395288" y="4508500"/>
            <a:ext cx="504825" cy="288925"/>
          </a:xfrm>
          <a:prstGeom prst="righ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395288" y="4149725"/>
            <a:ext cx="504825" cy="287338"/>
          </a:xfrm>
          <a:prstGeom prst="righ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395288" y="3716338"/>
            <a:ext cx="504825" cy="288925"/>
          </a:xfrm>
          <a:prstGeom prst="righ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95288" y="3357563"/>
            <a:ext cx="504825" cy="287337"/>
          </a:xfrm>
          <a:prstGeom prst="righ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395288" y="2349500"/>
            <a:ext cx="504825" cy="287338"/>
          </a:xfrm>
          <a:prstGeom prst="rightArrow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0483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" name="Picture 1" descr="C:\Users\Татьяна\Desktop\6G7Y-49dV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28226"/>
            <a:ext cx="2664296" cy="24328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C:\Users\Татьяна\Desktop\-QzkzpbLy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340768"/>
            <a:ext cx="2736304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6" name="Picture 6" descr="C:\Users\Татьяна\Desktop\3bWUg0-uq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9070" y="3861048"/>
            <a:ext cx="2787426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7" name="Picture 7" descr="C:\Users\Татьяна\Desktop\IQSKAbdSS8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861048"/>
            <a:ext cx="3071834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8" name="Picture 8" descr="C:\Users\Татьяна\Desktop\gSyyoEfCw7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3861048"/>
            <a:ext cx="2756570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Лента лицом вверх 11"/>
          <p:cNvSpPr/>
          <p:nvPr/>
        </p:nvSpPr>
        <p:spPr>
          <a:xfrm>
            <a:off x="0" y="115888"/>
            <a:ext cx="9144000" cy="1225550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339975" y="0"/>
            <a:ext cx="4608513" cy="1354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Развлечение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«Капустные вечёрки»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sp>
        <p:nvSpPr>
          <p:cNvPr id="20491" name="TextBox 15"/>
          <p:cNvSpPr txBox="1">
            <a:spLocks noChangeArrowheads="1"/>
          </p:cNvSpPr>
          <p:nvPr/>
        </p:nvSpPr>
        <p:spPr bwMode="auto">
          <a:xfrm>
            <a:off x="2987675" y="1484313"/>
            <a:ext cx="3168650" cy="2324100"/>
          </a:xfrm>
          <a:prstGeom prst="rect">
            <a:avLst/>
          </a:prstGeom>
          <a:solidFill>
            <a:schemeClr val="bg1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100" b="1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100">
                <a:latin typeface="Times New Roman" pitchFamily="18" charset="0"/>
                <a:cs typeface="Times New Roman" pitchFamily="18" charset="0"/>
              </a:rPr>
              <a:t>: познакомить детей с событиями и главными особенностями </a:t>
            </a:r>
            <a:r>
              <a:rPr lang="ru-RU" sz="2200">
                <a:latin typeface="Times New Roman" pitchFamily="18" charset="0"/>
                <a:cs typeface="Times New Roman" pitchFamily="18" charset="0"/>
              </a:rPr>
              <a:t>праздника</a:t>
            </a:r>
            <a:r>
              <a:rPr lang="ru-RU" sz="21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i="1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100" b="1" i="1">
                <a:latin typeface="Times New Roman" pitchFamily="18" charset="0"/>
                <a:cs typeface="Times New Roman" pitchFamily="18" charset="0"/>
              </a:rPr>
              <a:t>Воздвижение Креста Господня</a:t>
            </a:r>
            <a:r>
              <a:rPr lang="ru-RU" sz="2100" i="1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1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150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1507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Татьяна\Desktop\z4d4prRZVs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84784"/>
            <a:ext cx="2945814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Татьяна\Desktop\Px7gVaTrVf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62" y="1412776"/>
            <a:ext cx="2820826" cy="22871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9" name="Picture 5" descr="C:\Users\Татьяна\Desktop\Txy-fwXta0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3750" y="3783461"/>
            <a:ext cx="2786082" cy="29089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0" name="Picture 6" descr="C:\Users\Татьяна\Desktop\odykUw_8YWU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78911" y="3861048"/>
            <a:ext cx="3357585" cy="2786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1" name="Picture 7" descr="C:\Users\Татьяна\Desktop\zguonUrnJD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3861048"/>
            <a:ext cx="1928794" cy="27627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Лента лицом вверх 11"/>
          <p:cNvSpPr/>
          <p:nvPr/>
        </p:nvSpPr>
        <p:spPr>
          <a:xfrm>
            <a:off x="0" y="115888"/>
            <a:ext cx="9144000" cy="1225550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339975" y="109538"/>
            <a:ext cx="4392613" cy="1231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«Александр Невский –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славное имя России!»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sp>
        <p:nvSpPr>
          <p:cNvPr id="21515" name="TextBox 17"/>
          <p:cNvSpPr txBox="1">
            <a:spLocks noChangeArrowheads="1"/>
          </p:cNvSpPr>
          <p:nvPr/>
        </p:nvSpPr>
        <p:spPr bwMode="auto">
          <a:xfrm>
            <a:off x="3203575" y="1484313"/>
            <a:ext cx="2881313" cy="2247900"/>
          </a:xfrm>
          <a:prstGeom prst="rect">
            <a:avLst/>
          </a:prstGeom>
          <a:solidFill>
            <a:schemeClr val="bg1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u="sng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формирование чувства патриотизма и благодарности, уважения к исторической личности Александра Невского</a:t>
            </a:r>
          </a:p>
          <a:p>
            <a:endParaRPr lang="ru-RU" sz="2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25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2531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Татьяна\Desktop\d0ThIpDsq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268413"/>
            <a:ext cx="2071687" cy="2476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8" name="Picture 4" descr="C:\Users\Татьяна\Desktop\MimaX-oCob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1331913"/>
            <a:ext cx="2387600" cy="24574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9" name="Picture 5" descr="C:\Users\Татьяна\Desktop\yt47jsOdfl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8" y="3860800"/>
            <a:ext cx="23574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0" name="Picture 6" descr="C:\Users\Татьяна\Desktop\xWgE-di9f-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325" y="3860800"/>
            <a:ext cx="2376488" cy="27844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2" descr="C:\Users\Татьяна\Desktop\TJgcsAqKmm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675" y="3860800"/>
            <a:ext cx="2952750" cy="27828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Лента лицом вверх 11"/>
          <p:cNvSpPr/>
          <p:nvPr/>
        </p:nvSpPr>
        <p:spPr>
          <a:xfrm>
            <a:off x="0" y="115888"/>
            <a:ext cx="9144000" cy="1225550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051050" y="260350"/>
            <a:ext cx="4824413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«Широкая Масленица»</a:t>
            </a:r>
          </a:p>
        </p:txBody>
      </p:sp>
      <p:sp>
        <p:nvSpPr>
          <p:cNvPr id="22539" name="TextBox 13"/>
          <p:cNvSpPr txBox="1">
            <a:spLocks noChangeArrowheads="1"/>
          </p:cNvSpPr>
          <p:nvPr/>
        </p:nvSpPr>
        <p:spPr bwMode="auto">
          <a:xfrm>
            <a:off x="2771775" y="1700213"/>
            <a:ext cx="3240088" cy="1570037"/>
          </a:xfrm>
          <a:prstGeom prst="rect">
            <a:avLst/>
          </a:prstGeom>
          <a:solidFill>
            <a:schemeClr val="bg1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u="sng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400" b="1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приобщение к культуре русского народа, его традициям, истокам.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355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3555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Татьяна\Desktop\DSCN19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293096"/>
            <a:ext cx="3073310" cy="22587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Татьяна\Desktop\DSCN19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293096"/>
            <a:ext cx="3888432" cy="21986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C:\Users\Татьяна\Desktop\DSCN19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628800"/>
            <a:ext cx="3888432" cy="22157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 descr="C:\Users\Татьяна\Desktop\20210724_16040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6024" y="3819693"/>
            <a:ext cx="1475656" cy="1913563"/>
          </a:xfrm>
          <a:prstGeom prst="rect">
            <a:avLst/>
          </a:prstGeom>
          <a:ln w="889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3" descr="C:\Users\Татьяна\Desktop\20210724_1605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600670"/>
            <a:ext cx="1512168" cy="1972346"/>
          </a:xfrm>
          <a:prstGeom prst="rect">
            <a:avLst/>
          </a:prstGeom>
          <a:ln w="889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Лента лицом вверх 10"/>
          <p:cNvSpPr/>
          <p:nvPr/>
        </p:nvSpPr>
        <p:spPr>
          <a:xfrm>
            <a:off x="0" y="188913"/>
            <a:ext cx="9144000" cy="1223962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051050" y="44450"/>
            <a:ext cx="4897438" cy="1354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«День православной книги»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sp>
        <p:nvSpPr>
          <p:cNvPr id="23563" name="TextBox 12"/>
          <p:cNvSpPr txBox="1">
            <a:spLocks noChangeArrowheads="1"/>
          </p:cNvSpPr>
          <p:nvPr/>
        </p:nvSpPr>
        <p:spPr bwMode="auto">
          <a:xfrm>
            <a:off x="1979613" y="1628775"/>
            <a:ext cx="2879725" cy="2524125"/>
          </a:xfrm>
          <a:prstGeom prst="rect">
            <a:avLst/>
          </a:prstGeom>
          <a:solidFill>
            <a:schemeClr val="bg1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     познакомить детей с понятием «православная литература»,   с историей возникновения первой печатной книги на Руси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4579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Татьяна\Desktop\xffRzwNhB1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1557338"/>
            <a:ext cx="2232025" cy="2500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C:\Users\Татьяна\Desktop\cVHmAsEsxt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1525588"/>
            <a:ext cx="2087563" cy="2460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C:\Users\Татьяна\Desktop\cyz2IHsLN1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9988" y="4292600"/>
            <a:ext cx="2786062" cy="2428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 descr="C:\Users\Татьяна\Desktop\Bwi97yN9R8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4292600"/>
            <a:ext cx="2714625" cy="2374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4" name="Picture 6" descr="C:\Users\Татьяна\Desktop\vBfMEqXreU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2138" y="4311650"/>
            <a:ext cx="2870200" cy="2357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Лента лицом вверх 11"/>
          <p:cNvSpPr/>
          <p:nvPr/>
        </p:nvSpPr>
        <p:spPr>
          <a:xfrm>
            <a:off x="0" y="115888"/>
            <a:ext cx="9144000" cy="1225550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051050" y="201613"/>
            <a:ext cx="48974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«Пасха Красная»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sp>
        <p:nvSpPr>
          <p:cNvPr id="24587" name="TextBox 13"/>
          <p:cNvSpPr txBox="1">
            <a:spLocks noChangeArrowheads="1"/>
          </p:cNvSpPr>
          <p:nvPr/>
        </p:nvSpPr>
        <p:spPr bwMode="auto">
          <a:xfrm>
            <a:off x="2627313" y="1341438"/>
            <a:ext cx="3673475" cy="2830512"/>
          </a:xfrm>
          <a:prstGeom prst="rect">
            <a:avLst/>
          </a:prstGeom>
          <a:solidFill>
            <a:schemeClr val="bg1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u="sng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000">
                <a:latin typeface="Calibri" pitchFamily="34" charset="0"/>
              </a:rPr>
              <a:t> 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приобщение детей к национальной культуре посредством формирования интереса к традициям христианского праздника «Пасха» и вовлечение детей в продуктивную деятельность и экспериментирование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560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5603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C:\Users\Татьяна\Desktop\tDOsLaVE0f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38900" y="1408113"/>
            <a:ext cx="2525713" cy="2597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6" name="Picture 8" descr="C:\Users\Татьяна\Desktop\EjpBh4gvWK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412875"/>
            <a:ext cx="2620962" cy="2573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 descr="C:\Users\Татьяна\Desktop\GUKl2nybGO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216400"/>
            <a:ext cx="2724150" cy="2381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7" name="Picture 3" descr="C:\Users\Татьяна\Desktop\_FFqIVHCROI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1338" y="4200525"/>
            <a:ext cx="2374900" cy="23241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9" name="Picture 5" descr="C:\Users\Татьяна\Desktop\Wdasu6Cpab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81725" y="4216400"/>
            <a:ext cx="2493963" cy="2381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Лента лицом вверх 11"/>
          <p:cNvSpPr/>
          <p:nvPr/>
        </p:nvSpPr>
        <p:spPr>
          <a:xfrm>
            <a:off x="0" y="44450"/>
            <a:ext cx="9144000" cy="1223963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051050" y="201613"/>
            <a:ext cx="48974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«Мастер-класс»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sp>
        <p:nvSpPr>
          <p:cNvPr id="25611" name="TextBox 13"/>
          <p:cNvSpPr txBox="1">
            <a:spLocks noChangeArrowheads="1"/>
          </p:cNvSpPr>
          <p:nvPr/>
        </p:nvSpPr>
        <p:spPr bwMode="auto">
          <a:xfrm>
            <a:off x="2916238" y="1412875"/>
            <a:ext cx="3384550" cy="2308225"/>
          </a:xfrm>
          <a:prstGeom prst="rect">
            <a:avLst/>
          </a:prstGeom>
          <a:solidFill>
            <a:schemeClr val="bg1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Изготовление поделки </a:t>
            </a:r>
            <a:r>
              <a:rPr lang="ru-RU" sz="2400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«Пасхальный подарок»:</a:t>
            </a:r>
          </a:p>
          <a:p>
            <a:pPr algn="ctr"/>
            <a:r>
              <a:rPr lang="ru-RU" sz="2400">
                <a:latin typeface="Times New Roman" pitchFamily="18" charset="0"/>
                <a:cs typeface="Times New Roman" pitchFamily="18" charset="0"/>
              </a:rPr>
              <a:t>(корзина с яйцами, разукрашенная различными затейливыми узорами)</a:t>
            </a:r>
            <a:endParaRPr lang="ru-RU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662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6627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Татьяна\Desktop\_gbEgBV3nb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906677"/>
            <a:ext cx="3785644" cy="28346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Татьяна\Desktop\98LNaKH6Vb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858" y="1340768"/>
            <a:ext cx="2033894" cy="2576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C:\Users\Татьяна\Desktop\bOyCzsVwUl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139952"/>
            <a:ext cx="1944216" cy="25305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0" name="Picture 6" descr="C:\Users\Татьяна\Desktop\ZxDXFqdMQu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1412776"/>
            <a:ext cx="2304256" cy="24054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1" name="Picture 7" descr="C:\Users\Татьяна\Desktop\_wesomjVe1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4078314"/>
            <a:ext cx="2143140" cy="25910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Лента лицом вверх 11"/>
          <p:cNvSpPr/>
          <p:nvPr/>
        </p:nvSpPr>
        <p:spPr>
          <a:xfrm>
            <a:off x="0" y="44450"/>
            <a:ext cx="9144000" cy="1223963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051050" y="201613"/>
            <a:ext cx="48974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«Мастер-класс»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sp>
        <p:nvSpPr>
          <p:cNvPr id="26635" name="TextBox 13"/>
          <p:cNvSpPr txBox="1">
            <a:spLocks noChangeArrowheads="1"/>
          </p:cNvSpPr>
          <p:nvPr/>
        </p:nvSpPr>
        <p:spPr bwMode="auto">
          <a:xfrm>
            <a:off x="2555875" y="1484313"/>
            <a:ext cx="3744913" cy="2093912"/>
          </a:xfrm>
          <a:prstGeom prst="rect">
            <a:avLst/>
          </a:prstGeom>
          <a:solidFill>
            <a:schemeClr val="bg1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Технология окрашивания яиц с помощью риса </a:t>
            </a:r>
          </a:p>
          <a:p>
            <a:pPr algn="ctr"/>
            <a:r>
              <a:rPr lang="ru-RU" sz="2800">
                <a:latin typeface="Times New Roman" pitchFamily="18" charset="0"/>
                <a:cs typeface="Times New Roman" pitchFamily="18" charset="0"/>
              </a:rPr>
              <a:t>и пищевых красителей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765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7651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Татьяна\Desktop\yRw1NYBqP0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1341438"/>
            <a:ext cx="3457575" cy="250031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0" name="Picture 6" descr="C:\Users\Татьяна\Desktop\wXWUuzqYdd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1288" y="3529013"/>
            <a:ext cx="2473325" cy="31400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Лента лицом вверх 12"/>
          <p:cNvSpPr/>
          <p:nvPr/>
        </p:nvSpPr>
        <p:spPr>
          <a:xfrm>
            <a:off x="0" y="44450"/>
            <a:ext cx="9144000" cy="1223963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339975" y="44450"/>
            <a:ext cx="4535488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Совместные работы детей и родителей</a:t>
            </a:r>
          </a:p>
        </p:txBody>
      </p:sp>
      <p:pic>
        <p:nvPicPr>
          <p:cNvPr id="1026" name="Picture 2" descr="C:\Users\Татьяна\Desktop\IFOv5uDn_xU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8888" y="1341438"/>
            <a:ext cx="2519362" cy="24288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C:\Users\Татьяна\Desktop\g7ixZDqVi9k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575" y="3997325"/>
            <a:ext cx="3024188" cy="267176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1" name="Picture 7" descr="C:\Users\Татьяна\Desktop\3uKbJueMYU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288" y="3689350"/>
            <a:ext cx="2497137" cy="299561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867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8675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Box 4"/>
          <p:cNvSpPr txBox="1">
            <a:spLocks noChangeArrowheads="1"/>
          </p:cNvSpPr>
          <p:nvPr/>
        </p:nvSpPr>
        <p:spPr bwMode="auto">
          <a:xfrm>
            <a:off x="1428750" y="0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027" name="Picture 3" descr="C:\Users\Татьяна\Desktop\ot5rmP2zju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071918"/>
            <a:ext cx="2354604" cy="2625497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Татьяна\Desktop\TIiGa0oxk_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84" y="4077072"/>
            <a:ext cx="2142000" cy="2614410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C:\Users\Татьяна\Desktop\9tFzRNefw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1628800"/>
            <a:ext cx="2952328" cy="2198169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C:\Users\Татьяна\Desktop\JEWRl57uTPQ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556792"/>
            <a:ext cx="2808312" cy="2286016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Лента лицом вверх 12"/>
          <p:cNvSpPr/>
          <p:nvPr/>
        </p:nvSpPr>
        <p:spPr>
          <a:xfrm>
            <a:off x="0" y="115888"/>
            <a:ext cx="9144000" cy="1225550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051050" y="44450"/>
            <a:ext cx="4897438" cy="1292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«Троица»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sp>
        <p:nvSpPr>
          <p:cNvPr id="28683" name="TextBox 14"/>
          <p:cNvSpPr txBox="1">
            <a:spLocks noChangeArrowheads="1"/>
          </p:cNvSpPr>
          <p:nvPr/>
        </p:nvSpPr>
        <p:spPr bwMode="auto">
          <a:xfrm>
            <a:off x="3132138" y="1341438"/>
            <a:ext cx="2735262" cy="2630487"/>
          </a:xfrm>
          <a:prstGeom prst="rect">
            <a:avLst/>
          </a:prstGeom>
          <a:solidFill>
            <a:schemeClr val="bg1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100" b="1" u="sng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1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>
                <a:latin typeface="Times New Roman" pitchFamily="18" charset="0"/>
                <a:cs typeface="Times New Roman" pitchFamily="18" charset="0"/>
              </a:rPr>
              <a:t>формирование представлений о традиционном и обрядовом празднике «Троица» и развитие творческих способностей детей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1026" name="Picture 2" descr="C:\Users\Татьяна\Desktop\_MBJBRCKH0U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3933056"/>
            <a:ext cx="3367032" cy="2748598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969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9699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Татьяна\Desktop\DFrwvpiOmx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484785"/>
            <a:ext cx="3096343" cy="24482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Татьяна\Desktop\tdOaYMa7q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077072"/>
            <a:ext cx="2449167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C:\Users\Татьяна\Desktop\NROc-cYYxmU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081845"/>
            <a:ext cx="2380195" cy="25451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9" name="Picture 5" descr="C:\Users\Татьяна\Desktop\PP1_d_eXwX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1484784"/>
            <a:ext cx="3141562" cy="24039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Лента лицом вверх 11"/>
          <p:cNvSpPr/>
          <p:nvPr/>
        </p:nvSpPr>
        <p:spPr>
          <a:xfrm>
            <a:off x="0" y="115888"/>
            <a:ext cx="9144000" cy="1225550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484438" y="-26988"/>
            <a:ext cx="4175125" cy="14763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«День семьи, любви и верности»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sp>
        <p:nvSpPr>
          <p:cNvPr id="29706" name="TextBox 13"/>
          <p:cNvSpPr txBox="1">
            <a:spLocks noChangeArrowheads="1"/>
          </p:cNvSpPr>
          <p:nvPr/>
        </p:nvSpPr>
        <p:spPr bwMode="auto">
          <a:xfrm>
            <a:off x="3348038" y="1412875"/>
            <a:ext cx="2519362" cy="2832100"/>
          </a:xfrm>
          <a:prstGeom prst="rect">
            <a:avLst/>
          </a:prstGeom>
          <a:solidFill>
            <a:schemeClr val="bg1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u="sng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u="sng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>
                <a:latin typeface="Times New Roman" pitchFamily="18" charset="0"/>
                <a:cs typeface="Times New Roman" pitchFamily="18" charset="0"/>
              </a:rPr>
              <a:t> формирование представления о празднике «День семьи, любви и верности» </a:t>
            </a:r>
          </a:p>
          <a:p>
            <a:pPr algn="ctr"/>
            <a:r>
              <a:rPr lang="ru-RU" sz="2000">
                <a:latin typeface="Times New Roman" pitchFamily="18" charset="0"/>
                <a:cs typeface="Times New Roman" pitchFamily="18" charset="0"/>
              </a:rPr>
              <a:t>и развитие творческих способностей детей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1031" name="Picture 7" descr="C:\Users\Татьяна\Desktop\klD0gVJ0sH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4077072"/>
            <a:ext cx="2786082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072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23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Татьяна\Desktop\20210724_1249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650" y="1412875"/>
            <a:ext cx="1571625" cy="20907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2" name="Picture 4" descr="C:\Users\Татьяна\Desktop\20210724_1241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" y="4581525"/>
            <a:ext cx="1673225" cy="21605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4" name="Picture 6" descr="C:\Users\Татьяна\Desktop\20210724_1241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1725" y="4848225"/>
            <a:ext cx="1476375" cy="18938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7" name="Picture 9" descr="C:\Users\Татьяна\Desktop\20210724_12423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2988" y="1484313"/>
            <a:ext cx="1643062" cy="2200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8" name="Picture 10" descr="C:\Users\Татьяна\Desktop\20210724_1242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27125" y="2613025"/>
            <a:ext cx="1357313" cy="18240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9" name="Picture 11" descr="C:\Users\Татьяна\Desktop\20210724_12432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8038" y="1628775"/>
            <a:ext cx="2767012" cy="18716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Лента лицом вверх 16"/>
          <p:cNvSpPr/>
          <p:nvPr/>
        </p:nvSpPr>
        <p:spPr>
          <a:xfrm>
            <a:off x="0" y="115888"/>
            <a:ext cx="9144000" cy="1225550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268538" y="115888"/>
            <a:ext cx="4606925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Участие детей, родителей и педагогов в конкурсах</a:t>
            </a:r>
          </a:p>
        </p:txBody>
      </p:sp>
      <p:pic>
        <p:nvPicPr>
          <p:cNvPr id="2050" name="Picture 2" descr="C:\Users\Татьяна\Desktop\20210724_12415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66913" y="3594100"/>
            <a:ext cx="1597025" cy="21383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3" name="Picture 5" descr="C:\Users\Татьяна\Desktop\20210724_124125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14688" y="4554538"/>
            <a:ext cx="1428750" cy="1898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6" name="Picture 8" descr="C:\Users\Татьяна\Desktop\20210724_12420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88125" y="2708275"/>
            <a:ext cx="1447800" cy="2016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5" name="Picture 7" descr="C:\Users\Татьяна\Desktop\20210724_124306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08625" y="3954463"/>
            <a:ext cx="1439863" cy="18510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60" name="Picture 12" descr="C:\Users\Татьяна\Desktop\20210724_124252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356100" y="5157788"/>
            <a:ext cx="1285875" cy="1593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174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1747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Лента лицом вверх 5"/>
          <p:cNvSpPr/>
          <p:nvPr/>
        </p:nvSpPr>
        <p:spPr>
          <a:xfrm>
            <a:off x="0" y="260350"/>
            <a:ext cx="9144000" cy="1223963"/>
          </a:xfrm>
          <a:prstGeom prst="ribbon2">
            <a:avLst/>
          </a:prstGeom>
          <a:solidFill>
            <a:srgbClr val="FFFF66"/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411413" y="260350"/>
            <a:ext cx="42481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Выводы:</a:t>
            </a:r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71438" y="1700213"/>
            <a:ext cx="3132137" cy="4968875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Вертикальный свиток 9"/>
          <p:cNvSpPr/>
          <p:nvPr/>
        </p:nvSpPr>
        <p:spPr>
          <a:xfrm>
            <a:off x="2916238" y="1700213"/>
            <a:ext cx="3384550" cy="4897437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Вертикальный свиток 10"/>
          <p:cNvSpPr/>
          <p:nvPr/>
        </p:nvSpPr>
        <p:spPr>
          <a:xfrm>
            <a:off x="5976938" y="1700213"/>
            <a:ext cx="3132137" cy="4897437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753" name="TextBox 11"/>
          <p:cNvSpPr txBox="1">
            <a:spLocks noChangeArrowheads="1"/>
          </p:cNvSpPr>
          <p:nvPr/>
        </p:nvSpPr>
        <p:spPr bwMode="auto">
          <a:xfrm>
            <a:off x="395288" y="2349500"/>
            <a:ext cx="2376487" cy="406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>
                <a:latin typeface="Times New Roman" pitchFamily="18" charset="0"/>
                <a:cs typeface="Times New Roman" pitchFamily="18" charset="0"/>
              </a:rPr>
              <a:t>Дети получили элементарные знания об истории, быте русского народа, о православных праздниках, традициях, у них появился</a:t>
            </a:r>
          </a:p>
          <a:p>
            <a:pPr algn="ctr"/>
            <a:r>
              <a:rPr lang="ru-RU" sz="2000">
                <a:latin typeface="Times New Roman" pitchFamily="18" charset="0"/>
                <a:cs typeface="Times New Roman" pitchFamily="18" charset="0"/>
              </a:rPr>
              <a:t>Интерес к истории и культуре своего народа;</a:t>
            </a:r>
          </a:p>
          <a:p>
            <a:pPr algn="ctr">
              <a:buFontTx/>
              <a:buChar char="-"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54" name="TextBox 12"/>
          <p:cNvSpPr txBox="1">
            <a:spLocks noChangeArrowheads="1"/>
          </p:cNvSpPr>
          <p:nvPr/>
        </p:nvSpPr>
        <p:spPr bwMode="auto">
          <a:xfrm>
            <a:off x="3348038" y="2349500"/>
            <a:ext cx="2447925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>
                <a:latin typeface="Times New Roman" pitchFamily="18" charset="0"/>
                <a:cs typeface="Times New Roman" pitchFamily="18" charset="0"/>
              </a:rPr>
              <a:t>Родители, дети и педагоги были вовлечены в активную деятельность в приобщении к духовно-нравственному воспитанию в православной традиции;</a:t>
            </a:r>
          </a:p>
        </p:txBody>
      </p:sp>
      <p:sp>
        <p:nvSpPr>
          <p:cNvPr id="31755" name="TextBox 13"/>
          <p:cNvSpPr txBox="1">
            <a:spLocks noChangeArrowheads="1"/>
          </p:cNvSpPr>
          <p:nvPr/>
        </p:nvSpPr>
        <p:spPr bwMode="auto">
          <a:xfrm>
            <a:off x="6300788" y="2492375"/>
            <a:ext cx="2447925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>
                <a:latin typeface="Times New Roman" pitchFamily="18" charset="0"/>
                <a:cs typeface="Times New Roman" pitchFamily="18" charset="0"/>
              </a:rPr>
              <a:t>Дети стали доброжелательнее, добрее, легко общаются друг с другом.</a:t>
            </a:r>
          </a:p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277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2771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043608" y="836712"/>
            <a:ext cx="7133684" cy="4708981"/>
          </a:xfrm>
          <a:prstGeom prst="rect">
            <a:avLst/>
          </a:prstGeom>
          <a:solidFill>
            <a:srgbClr val="FFFF66"/>
          </a:solidFill>
          <a:effectLst>
            <a:glow rad="101600">
              <a:srgbClr val="FFFF66">
                <a:alpha val="60000"/>
              </a:srgbClr>
            </a:glow>
          </a:effectLst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СПАСИБО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ЗА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</TotalTime>
  <Words>616</Words>
  <Application>Microsoft Office PowerPoint</Application>
  <PresentationFormat>Экран (4:3)</PresentationFormat>
  <Paragraphs>96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</dc:creator>
  <cp:lastModifiedBy>Татьяна</cp:lastModifiedBy>
  <cp:revision>90</cp:revision>
  <dcterms:created xsi:type="dcterms:W3CDTF">2021-07-24T07:30:49Z</dcterms:created>
  <dcterms:modified xsi:type="dcterms:W3CDTF">2021-09-03T13:05:10Z</dcterms:modified>
</cp:coreProperties>
</file>