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9"/>
  </p:notesMasterIdLst>
  <p:sldIdLst>
    <p:sldId id="260" r:id="rId2"/>
    <p:sldId id="276" r:id="rId3"/>
    <p:sldId id="277" r:id="rId4"/>
    <p:sldId id="292" r:id="rId5"/>
    <p:sldId id="298" r:id="rId6"/>
    <p:sldId id="295" r:id="rId7"/>
    <p:sldId id="293" r:id="rId8"/>
    <p:sldId id="301" r:id="rId9"/>
    <p:sldId id="302" r:id="rId10"/>
    <p:sldId id="297" r:id="rId11"/>
    <p:sldId id="304" r:id="rId12"/>
    <p:sldId id="305" r:id="rId13"/>
    <p:sldId id="306" r:id="rId14"/>
    <p:sldId id="270" r:id="rId15"/>
    <p:sldId id="303" r:id="rId16"/>
    <p:sldId id="307" r:id="rId17"/>
    <p:sldId id="308" r:id="rId18"/>
    <p:sldId id="309" r:id="rId19"/>
    <p:sldId id="319" r:id="rId20"/>
    <p:sldId id="310" r:id="rId21"/>
    <p:sldId id="272" r:id="rId22"/>
    <p:sldId id="311" r:id="rId23"/>
    <p:sldId id="312" r:id="rId24"/>
    <p:sldId id="313" r:id="rId25"/>
    <p:sldId id="314" r:id="rId26"/>
    <p:sldId id="268" r:id="rId27"/>
    <p:sldId id="318" r:id="rId28"/>
  </p:sldIdLst>
  <p:sldSz cx="9144000" cy="6858000" type="screen4x3"/>
  <p:notesSz cx="7102475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819EB"/>
    <a:srgbClr val="007000"/>
    <a:srgbClr val="CCFFCC"/>
    <a:srgbClr val="12BE16"/>
    <a:srgbClr val="B8F8A6"/>
    <a:srgbClr val="3ADA4D"/>
    <a:srgbClr val="1EF223"/>
    <a:srgbClr val="0042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2" autoAdjust="0"/>
    <p:restoredTop sz="97815" autoAdjust="0"/>
  </p:normalViewPr>
  <p:slideViewPr>
    <p:cSldViewPr>
      <p:cViewPr varScale="1">
        <p:scale>
          <a:sx n="71" d="100"/>
          <a:sy n="71" d="100"/>
        </p:scale>
        <p:origin x="-11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3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94227601-E668-4DF9-9D42-3C202F4EA458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B9830A4F-247E-4199-9A58-B22682DF28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23229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830A4F-247E-4199-9A58-B22682DF28AC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8014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804838" indent="-309553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238212" indent="-247642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733497" indent="-247642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228781" indent="-247642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724066" indent="-2476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3219351" indent="-2476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714636" indent="-2476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4209920" indent="-2476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8309AFF0-1525-401A-B050-77A39C9111AC}" type="slidenum">
              <a:rPr lang="ru-RU" smtClean="0"/>
              <a:pPr eaLnBrk="1" hangingPunct="1"/>
              <a:t>26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1F4F0-9248-4D50-8B96-7EBA146BA2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1132815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97F99-13DE-41D0-8A2E-1CDACF89AA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9809807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90C1B-51E6-48CA-93E0-6414B76F62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2162776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60C05-FEB4-4C40-857D-9AFD5DADE0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7019369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E0D317-96F3-4445-996B-A7EBBAB443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3339702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4BBA0-82FF-45C2-821B-AE340656FC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6633074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2D07C-72C5-4E06-9086-ADA1CC96FA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0721101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AAFB1-C129-4709-97B5-04E30186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8702750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ADF04-4764-4BCD-A080-FF5ABC1277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6937039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9BFF3-B498-4735-A7A2-D0A9C56C31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7384170"/>
      </p:ext>
    </p:extLst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9F51B-9917-4C94-88AA-94BE5AE652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7806059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6905D2AE-E36E-4B65-98AB-F69C83A7FB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548680"/>
            <a:ext cx="8496300" cy="2808883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b="1" dirty="0" smtClean="0">
                <a:solidFill>
                  <a:srgbClr val="2819EB"/>
                </a:solidFill>
              </a:rPr>
              <a:t>МА ДОУ «Детский сад № </a:t>
            </a:r>
            <a:r>
              <a:rPr lang="ru-RU" altLang="ru-RU" sz="2000" b="1" dirty="0" smtClean="0">
                <a:solidFill>
                  <a:srgbClr val="2819EB"/>
                </a:solidFill>
              </a:rPr>
              <a:t>14</a:t>
            </a:r>
            <a:r>
              <a:rPr lang="ru-RU" altLang="ru-RU" sz="2000" b="1" dirty="0" smtClean="0">
                <a:solidFill>
                  <a:srgbClr val="2819EB"/>
                </a:solidFill>
              </a:rPr>
              <a:t>»</a:t>
            </a:r>
            <a:r>
              <a:rPr lang="ru-RU" sz="36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проекта: </a:t>
            </a:r>
            <a:r>
              <a:rPr lang="ru-RU" sz="40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000" b="1" dirty="0" smtClean="0">
                <a:solidFill>
                  <a:srgbClr val="2819EB"/>
                </a:solidFill>
              </a:rPr>
              <a:t>Волшебный мир природы</a:t>
            </a:r>
            <a:r>
              <a:rPr lang="ru-RU" sz="4000" b="1" dirty="0" smtClean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r>
              <a:rPr lang="ru-RU" sz="4000" b="1" dirty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>
                <a:solidFill>
                  <a:srgbClr val="2819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000" b="1" dirty="0" smtClean="0">
              <a:solidFill>
                <a:srgbClr val="2819EB"/>
              </a:solidFill>
            </a:endParaRP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3" y="4725144"/>
            <a:ext cx="3745111" cy="719981"/>
          </a:xfrm>
          <a:extLst>
            <a:ext uri="{91240B29-F687-4F45-9708-019B960494DF}">
              <a14:hiddenLine xmlns:a14="http://schemas.microsoft.com/office/drawing/2010/main" xmlns="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sz="2000" b="1" dirty="0" smtClean="0">
                <a:solidFill>
                  <a:srgbClr val="2819EB"/>
                </a:solidFill>
              </a:rPr>
              <a:t>Выполнила</a:t>
            </a:r>
            <a:r>
              <a:rPr lang="en-US" altLang="ru-RU" sz="2000" b="1" dirty="0" smtClean="0">
                <a:solidFill>
                  <a:srgbClr val="2819EB"/>
                </a:solidFill>
              </a:rPr>
              <a:t> </a:t>
            </a:r>
            <a:r>
              <a:rPr lang="ru-RU" altLang="ru-RU" sz="2000" b="1" dirty="0" smtClean="0">
                <a:solidFill>
                  <a:srgbClr val="2819EB"/>
                </a:solidFill>
              </a:rPr>
              <a:t> воспитатель: </a:t>
            </a:r>
            <a:endParaRPr lang="ru-RU" altLang="ru-RU" sz="2000" b="1" dirty="0" smtClean="0">
              <a:solidFill>
                <a:srgbClr val="2819EB"/>
              </a:solidFill>
            </a:endParaRPr>
          </a:p>
          <a:p>
            <a:pPr eaLnBrk="1" hangingPunct="1"/>
            <a:r>
              <a:rPr lang="ru-RU" altLang="ru-RU" sz="2000" b="1" dirty="0" smtClean="0">
                <a:solidFill>
                  <a:srgbClr val="2819EB"/>
                </a:solidFill>
              </a:rPr>
              <a:t>Корнеева О.Л</a:t>
            </a:r>
            <a:r>
              <a:rPr lang="ru-RU" altLang="ru-RU" sz="2000" b="1" smtClean="0">
                <a:solidFill>
                  <a:srgbClr val="2819EB"/>
                </a:solidFill>
              </a:rPr>
              <a:t>.                                   </a:t>
            </a:r>
            <a:endParaRPr lang="ru-RU" altLang="ru-RU" sz="2000" b="1" dirty="0" smtClean="0">
              <a:solidFill>
                <a:srgbClr val="0070C0"/>
              </a:solidFill>
            </a:endParaRPr>
          </a:p>
        </p:txBody>
      </p:sp>
      <p:pic>
        <p:nvPicPr>
          <p:cNvPr id="7" name="Рисунок 6" descr="DSCN98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2708920"/>
            <a:ext cx="4355976" cy="32669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0_57350_afd8fac7_X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2132856"/>
            <a:ext cx="4131890" cy="1982975"/>
          </a:xfrm>
          <a:prstGeom prst="rect">
            <a:avLst/>
          </a:prstGeom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539750" y="1052736"/>
            <a:ext cx="8147050" cy="576064"/>
          </a:xfrm>
        </p:spPr>
        <p:txBody>
          <a:bodyPr/>
          <a:lstStyle/>
          <a:p>
            <a:r>
              <a:rPr lang="ru-RU" sz="2800" b="1" dirty="0" smtClean="0">
                <a:solidFill>
                  <a:srgbClr val="2819EB"/>
                </a:solidFill>
              </a:rPr>
              <a:t>АКТУАЛЬНОСТЬ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9" y="1772816"/>
            <a:ext cx="590465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2819EB"/>
                </a:solidFill>
              </a:rPr>
              <a:t>Экологическое воспитание одно из основных направлений в системе образования, это способ воздействия на чувство детей, их сознания, взгляды и представления. Дети испытывают потребность в общение с природой. Они учатся любить природу, наблюдать, сопереживать, понимать, что наша Земля не может существовать без растений, насекомых, птиц и животных.</a:t>
            </a:r>
            <a:endParaRPr lang="ru-RU" sz="2800" dirty="0">
              <a:solidFill>
                <a:srgbClr val="2819EB"/>
              </a:solidFill>
            </a:endParaRPr>
          </a:p>
        </p:txBody>
      </p:sp>
      <p:pic>
        <p:nvPicPr>
          <p:cNvPr id="4" name="Рисунок 3" descr="1844675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0"/>
            <a:ext cx="2873127" cy="2951786"/>
          </a:xfrm>
          <a:prstGeom prst="rect">
            <a:avLst/>
          </a:prstGeom>
        </p:spPr>
      </p:pic>
      <p:pic>
        <p:nvPicPr>
          <p:cNvPr id="5" name="Рисунок 4" descr="0_c8822_87350bdc_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908720"/>
            <a:ext cx="2317229" cy="1326414"/>
          </a:xfrm>
          <a:prstGeom prst="rect">
            <a:avLst/>
          </a:prstGeom>
        </p:spPr>
      </p:pic>
      <p:pic>
        <p:nvPicPr>
          <p:cNvPr id="6" name="Рисунок 5" descr="cvety-s-babochkami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1844824"/>
            <a:ext cx="2381250" cy="4086225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157163" y="6350"/>
            <a:ext cx="8736012" cy="2342530"/>
          </a:xfrm>
        </p:spPr>
        <p:txBody>
          <a:bodyPr/>
          <a:lstStyle/>
          <a:p>
            <a:r>
              <a:rPr lang="ru-RU" sz="2400" b="1" u="sng" dirty="0" smtClean="0">
                <a:solidFill>
                  <a:srgbClr val="2819EB"/>
                </a:solidFill>
              </a:rPr>
              <a:t/>
            </a:r>
            <a:br>
              <a:rPr lang="ru-RU" sz="2400" b="1" u="sng" dirty="0" smtClean="0">
                <a:solidFill>
                  <a:srgbClr val="2819EB"/>
                </a:solidFill>
              </a:rPr>
            </a:br>
            <a:r>
              <a:rPr lang="ru-RU" sz="2400" b="1" u="sng" dirty="0" smtClean="0">
                <a:solidFill>
                  <a:srgbClr val="2819EB"/>
                </a:solidFill>
              </a:rPr>
              <a:t/>
            </a:r>
            <a:br>
              <a:rPr lang="ru-RU" sz="2400" b="1" u="sng" dirty="0" smtClean="0">
                <a:solidFill>
                  <a:srgbClr val="2819EB"/>
                </a:solidFill>
              </a:rPr>
            </a:br>
            <a:r>
              <a:rPr lang="ru-RU" sz="2400" b="1" u="sng" dirty="0" smtClean="0">
                <a:solidFill>
                  <a:srgbClr val="2819EB"/>
                </a:solidFill>
              </a:rPr>
              <a:t/>
            </a:r>
            <a:br>
              <a:rPr lang="ru-RU" sz="2400" b="1" u="sng" dirty="0" smtClean="0">
                <a:solidFill>
                  <a:srgbClr val="2819EB"/>
                </a:solidFill>
              </a:rPr>
            </a:br>
            <a:r>
              <a:rPr lang="ru-RU" sz="2400" b="1" u="sng" dirty="0" smtClean="0">
                <a:solidFill>
                  <a:srgbClr val="2819EB"/>
                </a:solidFill>
              </a:rPr>
              <a:t>Цель</a:t>
            </a:r>
            <a:r>
              <a:rPr lang="ru-RU" sz="3200" b="1" dirty="0" smtClean="0">
                <a:solidFill>
                  <a:srgbClr val="2819EB"/>
                </a:solidFill>
              </a:rPr>
              <a:t>:</a:t>
            </a:r>
            <a:br>
              <a:rPr lang="ru-RU" sz="3200" b="1" dirty="0" smtClean="0">
                <a:solidFill>
                  <a:srgbClr val="2819EB"/>
                </a:solidFill>
              </a:rPr>
            </a:br>
            <a:r>
              <a:rPr lang="ru-RU" sz="2400" dirty="0" smtClean="0">
                <a:solidFill>
                  <a:srgbClr val="2819EB"/>
                </a:solidFill>
              </a:rPr>
              <a:t>Благоустройство и озеленение территории детского сада, создание условий для осуществления экологического и нравственного воспитания дошкольников и родителей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endParaRPr lang="ru-RU" sz="2400" dirty="0" smtClean="0">
              <a:solidFill>
                <a:srgbClr val="007000"/>
              </a:solidFill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171450" y="3124200"/>
            <a:ext cx="8815388" cy="330517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	.</a:t>
            </a:r>
          </a:p>
        </p:txBody>
      </p:sp>
      <p:sp>
        <p:nvSpPr>
          <p:cNvPr id="4100" name="Заголовок 2"/>
          <p:cNvSpPr txBox="1">
            <a:spLocks/>
          </p:cNvSpPr>
          <p:nvPr/>
        </p:nvSpPr>
        <p:spPr bwMode="auto">
          <a:xfrm>
            <a:off x="0" y="620713"/>
            <a:ext cx="89217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/>
            <a:endParaRPr lang="ru-RU" sz="2800" b="1" u="sng" dirty="0" smtClean="0">
              <a:solidFill>
                <a:srgbClr val="2819EB"/>
              </a:solidFill>
            </a:endParaRPr>
          </a:p>
          <a:p>
            <a:pPr algn="ctr"/>
            <a:endParaRPr lang="ru-RU" sz="2800" b="1" u="sng" dirty="0" smtClean="0">
              <a:solidFill>
                <a:srgbClr val="2819EB"/>
              </a:solidFill>
            </a:endParaRPr>
          </a:p>
          <a:p>
            <a:pPr algn="ctr"/>
            <a:endParaRPr lang="ru-RU" sz="2800" b="1" u="sng" dirty="0" smtClean="0">
              <a:solidFill>
                <a:srgbClr val="2819EB"/>
              </a:solidFill>
            </a:endParaRPr>
          </a:p>
          <a:p>
            <a:pPr algn="ctr"/>
            <a:r>
              <a:rPr lang="ru-RU" sz="2800" b="1" u="sng" dirty="0" smtClean="0">
                <a:solidFill>
                  <a:srgbClr val="2819EB"/>
                </a:solidFill>
              </a:rPr>
              <a:t>Задачи:</a:t>
            </a:r>
          </a:p>
          <a:p>
            <a:pPr algn="ctr"/>
            <a:endParaRPr lang="ru-RU" sz="2800" b="1" u="sng" dirty="0">
              <a:solidFill>
                <a:srgbClr val="2819EB"/>
              </a:solidFill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539552" y="2683440"/>
            <a:ext cx="820891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2819EB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• создание экологически благоприятной среды на территории ДОУ;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2819EB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• формирование условий для эффективного экологического образования дошкольников, способствующего воспитанию экологической культуры и осознанного отношения к природе;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2819EB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• содействие сотрудничеству детей и взрослых.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2819EB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• осуществление трудового воспитания детей в процессе ухода за зеленными насаждениями;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rgbClr val="2819EB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-324544" y="1052736"/>
            <a:ext cx="5112568" cy="1577975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ru-RU" sz="2400" b="1" dirty="0" smtClean="0">
                <a:solidFill>
                  <a:srgbClr val="2819EB"/>
                </a:solidFill>
              </a:rPr>
              <a:t>Организационный </a:t>
            </a:r>
            <a:r>
              <a:rPr lang="ru-RU" sz="2000" b="1" dirty="0" smtClean="0">
                <a:solidFill>
                  <a:srgbClr val="2819EB"/>
                </a:solidFill>
              </a:rPr>
              <a:t/>
            </a:r>
            <a:br>
              <a:rPr lang="ru-RU" sz="2000" b="1" dirty="0" smtClean="0">
                <a:solidFill>
                  <a:srgbClr val="2819EB"/>
                </a:solidFill>
              </a:rPr>
            </a:br>
            <a:r>
              <a:rPr lang="ru-RU" sz="2000" b="1" dirty="0" smtClean="0">
                <a:solidFill>
                  <a:srgbClr val="2819EB"/>
                </a:solidFill>
              </a:rPr>
              <a:t>выявление проблемы, подбор </a:t>
            </a:r>
            <a:br>
              <a:rPr lang="ru-RU" sz="2000" b="1" dirty="0" smtClean="0">
                <a:solidFill>
                  <a:srgbClr val="2819EB"/>
                </a:solidFill>
              </a:rPr>
            </a:br>
            <a:r>
              <a:rPr lang="ru-RU" sz="2000" b="1" dirty="0" smtClean="0">
                <a:solidFill>
                  <a:srgbClr val="2819EB"/>
                </a:solidFill>
              </a:rPr>
              <a:t>материала, планирование деятельности, </a:t>
            </a:r>
            <a:br>
              <a:rPr lang="ru-RU" sz="2000" b="1" dirty="0" smtClean="0">
                <a:solidFill>
                  <a:srgbClr val="2819EB"/>
                </a:solidFill>
              </a:rPr>
            </a:br>
            <a:r>
              <a:rPr lang="ru-RU" sz="2000" b="1" dirty="0" smtClean="0">
                <a:solidFill>
                  <a:srgbClr val="2819EB"/>
                </a:solidFill>
              </a:rPr>
              <a:t>подбор методической литературы.</a:t>
            </a:r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0" y="620688"/>
            <a:ext cx="8569325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u="sng" dirty="0">
                <a:solidFill>
                  <a:srgbClr val="2819EB"/>
                </a:solidFill>
                <a:latin typeface="Bookman Old Style" pitchFamily="18" charset="0"/>
              </a:rPr>
              <a:t>Этапы проекта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211960" y="1268760"/>
            <a:ext cx="46085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ru-RU" sz="2400" b="1" dirty="0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Реализация проекта </a:t>
            </a:r>
            <a:r>
              <a:rPr lang="ru-RU" sz="2000" b="1" dirty="0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2000" b="1" dirty="0">
              <a:ln w="1905"/>
              <a:solidFill>
                <a:srgbClr val="2819E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создание уголков в группе, практическая , экспериментальна </a:t>
            </a:r>
            <a:r>
              <a:rPr lang="ru-RU" sz="2000" b="1" dirty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деятельность детей.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905"/>
                <a:solidFill>
                  <a:srgbClr val="007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67544" y="5301208"/>
            <a:ext cx="66247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3. </a:t>
            </a:r>
            <a:r>
              <a:rPr lang="ru-RU" sz="2400" b="1" dirty="0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Обобщающий</a:t>
            </a:r>
            <a:r>
              <a:rPr lang="ru-RU" sz="2400" b="1" dirty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2400" b="1" dirty="0" smtClean="0">
              <a:ln w="1905"/>
              <a:solidFill>
                <a:srgbClr val="2819E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Обобщение опыта по проведенному проекту «волшебный мир природы»,оформление стенгазеты, </a:t>
            </a:r>
            <a:r>
              <a:rPr lang="ru-RU" sz="2000" b="1" dirty="0" err="1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выстовка</a:t>
            </a:r>
            <a:r>
              <a:rPr lang="ru-RU" sz="2000" b="1" dirty="0" smtClean="0">
                <a:ln w="1905"/>
                <a:solidFill>
                  <a:srgbClr val="2819E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рисунков, дорожка здоровья.</a:t>
            </a:r>
            <a:endParaRPr lang="ru-RU" sz="2000" b="1" dirty="0">
              <a:ln w="1905"/>
              <a:solidFill>
                <a:srgbClr val="2819E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Рисунок 8" descr="DSCN99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708920"/>
            <a:ext cx="3384376" cy="2538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708920"/>
            <a:ext cx="4320480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68313" y="764704"/>
            <a:ext cx="8218487" cy="652934"/>
          </a:xfrm>
        </p:spPr>
        <p:txBody>
          <a:bodyPr/>
          <a:lstStyle/>
          <a:p>
            <a:r>
              <a:rPr lang="ru-RU" sz="3600" b="1" u="sng" dirty="0" smtClean="0">
                <a:solidFill>
                  <a:srgbClr val="2819EB"/>
                </a:solidFill>
              </a:rPr>
              <a:t>Вид проекта: </a:t>
            </a:r>
            <a:endParaRPr lang="ru-RU" sz="3600" b="1" dirty="0" smtClean="0">
              <a:solidFill>
                <a:srgbClr val="2819EB"/>
              </a:solidFill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251520" y="1484784"/>
            <a:ext cx="3456384" cy="2087810"/>
          </a:xfrm>
          <a:prstGeom prst="horizontalScroll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u="sng" dirty="0" smtClean="0">
                <a:solidFill>
                  <a:srgbClr val="2819EB"/>
                </a:solidFill>
              </a:rPr>
              <a:t>Участники </a:t>
            </a:r>
            <a:r>
              <a:rPr lang="ru-RU" sz="2400" b="1" u="sng" dirty="0">
                <a:solidFill>
                  <a:srgbClr val="2819EB"/>
                </a:solidFill>
              </a:rPr>
              <a:t>проекта: дети </a:t>
            </a:r>
            <a:r>
              <a:rPr lang="ru-RU" sz="2400" b="1" u="sng" dirty="0" smtClean="0">
                <a:solidFill>
                  <a:srgbClr val="2819EB"/>
                </a:solidFill>
              </a:rPr>
              <a:t>подготовительной  </a:t>
            </a:r>
            <a:r>
              <a:rPr lang="ru-RU" sz="2400" b="1" u="sng" dirty="0">
                <a:solidFill>
                  <a:srgbClr val="2819EB"/>
                </a:solidFill>
              </a:rPr>
              <a:t>группы и педагоги.</a:t>
            </a: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323528" y="3789040"/>
            <a:ext cx="3600400" cy="2016224"/>
          </a:xfrm>
          <a:prstGeom prst="horizontalScroll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u="sng" dirty="0" smtClean="0">
                <a:solidFill>
                  <a:srgbClr val="2819EB"/>
                </a:solidFill>
              </a:rPr>
              <a:t>По срокам реализации </a:t>
            </a:r>
            <a:r>
              <a:rPr lang="ru-RU" sz="2400" b="1" u="sng" dirty="0" err="1" smtClean="0">
                <a:solidFill>
                  <a:srgbClr val="2819EB"/>
                </a:solidFill>
              </a:rPr>
              <a:t>проект:долгосрочный</a:t>
            </a:r>
            <a:r>
              <a:rPr lang="ru-RU" sz="2400" b="1" u="sng" dirty="0" smtClean="0">
                <a:solidFill>
                  <a:srgbClr val="2819EB"/>
                </a:solidFill>
              </a:rPr>
              <a:t>(январь-май).</a:t>
            </a:r>
            <a:endParaRPr lang="ru-RU" sz="2400" b="1" u="sng" dirty="0">
              <a:solidFill>
                <a:srgbClr val="2819EB"/>
              </a:solidFill>
            </a:endParaRPr>
          </a:p>
        </p:txBody>
      </p:sp>
      <p:pic>
        <p:nvPicPr>
          <p:cNvPr id="5" name="Рисунок 4" descr="DSCN9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9964" y="1916832"/>
            <a:ext cx="4512501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47813" y="549275"/>
            <a:ext cx="6121400" cy="143986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3200" b="1" i="1" u="sng" dirty="0" smtClean="0">
                <a:solidFill>
                  <a:srgbClr val="2819EB"/>
                </a:solidFill>
              </a:rPr>
              <a:t>Модель взаимодействия педагога с   </a:t>
            </a:r>
            <a:r>
              <a:rPr lang="ru-RU" sz="3200" b="1" i="1" u="sng" dirty="0">
                <a:solidFill>
                  <a:srgbClr val="2819EB"/>
                </a:solidFill>
              </a:rPr>
              <a:t>детьми дошкольного </a:t>
            </a:r>
            <a:r>
              <a:rPr lang="ru-RU" sz="3200" b="1" i="1" u="sng" dirty="0" smtClean="0">
                <a:solidFill>
                  <a:srgbClr val="2819EB"/>
                </a:solidFill>
              </a:rPr>
              <a:t>      возраста:</a:t>
            </a:r>
            <a:endParaRPr lang="ru-RU" sz="3200" b="1" i="1" u="sng" dirty="0">
              <a:solidFill>
                <a:srgbClr val="2819EB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2348880"/>
            <a:ext cx="2862263" cy="720725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>
              <a:buFontTx/>
              <a:buNone/>
              <a:defRPr/>
            </a:pPr>
            <a:r>
              <a:rPr lang="ru-RU" sz="2000" b="1" dirty="0" smtClean="0">
                <a:solidFill>
                  <a:srgbClr val="2819EB"/>
                </a:solidFill>
              </a:rPr>
              <a:t>1.Познавательные </a:t>
            </a:r>
            <a:r>
              <a:rPr lang="ru-RU" sz="2000" b="1" dirty="0">
                <a:solidFill>
                  <a:srgbClr val="2819EB"/>
                </a:solidFill>
              </a:rPr>
              <a:t>занятия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059113" y="2420938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4" idx="2"/>
          </p:cNvCxnSpPr>
          <p:nvPr/>
        </p:nvCxnSpPr>
        <p:spPr>
          <a:xfrm flipH="1">
            <a:off x="3131840" y="1989138"/>
            <a:ext cx="1476673" cy="503758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1331913" y="3429000"/>
            <a:ext cx="2782887" cy="936625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2819EB"/>
                </a:solidFill>
              </a:rPr>
              <a:t>2.Экскурсии на природу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54188" y="4652963"/>
            <a:ext cx="3105150" cy="936625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b="1" dirty="0">
                <a:solidFill>
                  <a:srgbClr val="2819EB"/>
                </a:solidFill>
              </a:rPr>
              <a:t>3</a:t>
            </a:r>
            <a:r>
              <a:rPr lang="ru-RU" sz="2000" b="1" dirty="0">
                <a:solidFill>
                  <a:srgbClr val="2819EB"/>
                </a:solidFill>
              </a:rPr>
              <a:t>.Трудоваядеятельность в уголке природы, на участке и на огороде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436096" y="4581129"/>
            <a:ext cx="2987675" cy="936104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2819EB"/>
                </a:solidFill>
              </a:rPr>
              <a:t>6.Опытная деятельность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796136" y="2132856"/>
            <a:ext cx="3060700" cy="863600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b="1" dirty="0">
                <a:solidFill>
                  <a:srgbClr val="2819EB"/>
                </a:solidFill>
              </a:rPr>
              <a:t>4.Чтение литературы, заучивание стихов, пословиц, поговорок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940152" y="3284984"/>
            <a:ext cx="3024188" cy="936625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b="1" dirty="0">
                <a:solidFill>
                  <a:srgbClr val="2819EB"/>
                </a:solidFill>
              </a:rPr>
              <a:t>5.Дидактические, подвижные и сюжетно-ролевые игры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707904" y="5661248"/>
            <a:ext cx="3238500" cy="9199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2819EB"/>
                </a:solidFill>
              </a:rPr>
              <a:t>7.Наблюдение за растительным и животным миром, за трудом взрослых</a:t>
            </a:r>
          </a:p>
        </p:txBody>
      </p:sp>
      <p:cxnSp>
        <p:nvCxnSpPr>
          <p:cNvPr id="20" name="Прямая со стрелкой 19"/>
          <p:cNvCxnSpPr>
            <a:stCxn id="4" idx="2"/>
          </p:cNvCxnSpPr>
          <p:nvPr/>
        </p:nvCxnSpPr>
        <p:spPr>
          <a:xfrm>
            <a:off x="4608513" y="1989138"/>
            <a:ext cx="1151110" cy="431452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4" idx="2"/>
          </p:cNvCxnSpPr>
          <p:nvPr/>
        </p:nvCxnSpPr>
        <p:spPr>
          <a:xfrm flipH="1">
            <a:off x="3203848" y="1989138"/>
            <a:ext cx="1404665" cy="1367854"/>
          </a:xfrm>
          <a:prstGeom prst="straightConnector1">
            <a:avLst/>
          </a:prstGeom>
          <a:ln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4" idx="2"/>
          </p:cNvCxnSpPr>
          <p:nvPr/>
        </p:nvCxnSpPr>
        <p:spPr>
          <a:xfrm>
            <a:off x="4608513" y="1989138"/>
            <a:ext cx="1259631" cy="1367854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4" idx="2"/>
          </p:cNvCxnSpPr>
          <p:nvPr/>
        </p:nvCxnSpPr>
        <p:spPr>
          <a:xfrm flipH="1">
            <a:off x="3131840" y="1989138"/>
            <a:ext cx="1476673" cy="1439862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4" idx="2"/>
          </p:cNvCxnSpPr>
          <p:nvPr/>
        </p:nvCxnSpPr>
        <p:spPr>
          <a:xfrm flipH="1">
            <a:off x="4139952" y="1989138"/>
            <a:ext cx="468561" cy="2663998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4" idx="2"/>
          </p:cNvCxnSpPr>
          <p:nvPr/>
        </p:nvCxnSpPr>
        <p:spPr>
          <a:xfrm>
            <a:off x="4608513" y="1989138"/>
            <a:ext cx="1043607" cy="2519982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4" idx="2"/>
          </p:cNvCxnSpPr>
          <p:nvPr/>
        </p:nvCxnSpPr>
        <p:spPr>
          <a:xfrm>
            <a:off x="4608513" y="1989138"/>
            <a:ext cx="539551" cy="3600102"/>
          </a:xfrm>
          <a:prstGeom prst="straightConnector1">
            <a:avLst/>
          </a:prstGeom>
          <a:ln w="38100">
            <a:solidFill>
              <a:srgbClr val="007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856357"/>
            <a:ext cx="806489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819EB"/>
                </a:solidFill>
              </a:rPr>
              <a:t>ЭТАПЫ ОСУЩЕСТВЛЕНИЯ ПРОЕКТА</a:t>
            </a:r>
            <a:r>
              <a:rPr lang="ru-RU" sz="2000" b="1" dirty="0" smtClean="0">
                <a:solidFill>
                  <a:srgbClr val="2819EB"/>
                </a:solidFill>
              </a:rPr>
              <a:t>:</a:t>
            </a:r>
          </a:p>
          <a:p>
            <a:pPr algn="ctr"/>
            <a:r>
              <a:rPr lang="ru-RU" sz="2800" b="1" dirty="0" smtClean="0">
                <a:solidFill>
                  <a:srgbClr val="2819EB"/>
                </a:solidFill>
              </a:rPr>
              <a:t>1.ЭТАП</a:t>
            </a:r>
          </a:p>
          <a:p>
            <a:r>
              <a:rPr lang="ru-RU" sz="2800" b="1" dirty="0" smtClean="0">
                <a:solidFill>
                  <a:srgbClr val="2819EB"/>
                </a:solidFill>
              </a:rPr>
              <a:t>Организационный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2819EB"/>
                </a:solidFill>
              </a:rPr>
              <a:t>Подбор методической и художественной литературы;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2819EB"/>
                </a:solidFill>
              </a:rPr>
              <a:t>Подбор картин и картинок 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2819EB"/>
                </a:solidFill>
              </a:rPr>
              <a:t>Подбор дидактических, подвижных и сюжетно ролевых игр;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2819EB"/>
                </a:solidFill>
              </a:rPr>
              <a:t>Работа с родителями по взаимодействию в рамках проекта;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2819EB"/>
                </a:solidFill>
              </a:rPr>
              <a:t>Разработка занятий, определение тематики бесед;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2819EB"/>
                </a:solidFill>
              </a:rPr>
              <a:t>Выбор объектов для наблюдения.</a:t>
            </a:r>
            <a:endParaRPr lang="ru-RU" sz="2400" dirty="0" smtClean="0">
              <a:solidFill>
                <a:srgbClr val="2819EB"/>
              </a:solidFill>
            </a:endParaRPr>
          </a:p>
          <a:p>
            <a:endParaRPr lang="ru-RU" sz="2000" b="1" dirty="0" smtClean="0">
              <a:solidFill>
                <a:srgbClr val="2819EB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556792"/>
            <a:ext cx="6192688" cy="41284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80528" y="620688"/>
            <a:ext cx="89289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eriod" startAt="2"/>
            </a:pPr>
            <a:r>
              <a:rPr lang="ru-RU" sz="3200" b="1" dirty="0" smtClean="0">
                <a:solidFill>
                  <a:srgbClr val="2819EB"/>
                </a:solidFill>
              </a:rPr>
              <a:t>ЭТАП</a:t>
            </a:r>
          </a:p>
          <a:p>
            <a:pPr marL="514350" indent="-514350"/>
            <a:r>
              <a:rPr lang="ru-RU" sz="2800" b="1" dirty="0" smtClean="0">
                <a:solidFill>
                  <a:srgbClr val="2819EB"/>
                </a:solidFill>
              </a:rPr>
              <a:t>      </a:t>
            </a:r>
            <a:r>
              <a:rPr lang="ru-RU" sz="2400" b="1" dirty="0" smtClean="0">
                <a:solidFill>
                  <a:srgbClr val="2819EB"/>
                </a:solidFill>
              </a:rPr>
              <a:t>Реализация проекта начиналась с изучения и рассматривания растений родного края </a:t>
            </a:r>
          </a:p>
          <a:p>
            <a:pPr marL="514350" indent="-514350"/>
            <a:r>
              <a:rPr lang="ru-RU" sz="2400" b="1" dirty="0" smtClean="0">
                <a:solidFill>
                  <a:srgbClr val="2819EB"/>
                </a:solidFill>
              </a:rPr>
              <a:t>      ( просмотров видео фильмов «</a:t>
            </a:r>
            <a:r>
              <a:rPr lang="ru-RU" sz="2400" b="1" dirty="0" err="1" smtClean="0">
                <a:solidFill>
                  <a:srgbClr val="2819EB"/>
                </a:solidFill>
              </a:rPr>
              <a:t>Цимлянские</a:t>
            </a:r>
            <a:r>
              <a:rPr lang="ru-RU" sz="2400" b="1" dirty="0" smtClean="0">
                <a:solidFill>
                  <a:srgbClr val="2819EB"/>
                </a:solidFill>
              </a:rPr>
              <a:t> пески»; «Растительный и животный мир Пермского края» 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4" name="Рисунок 3" descr="DSCN99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996952"/>
            <a:ext cx="4499992" cy="33749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DSCN99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2996952"/>
            <a:ext cx="2448272" cy="3264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99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548680"/>
            <a:ext cx="3960440" cy="297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DSCN99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548680"/>
            <a:ext cx="4032448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image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645024"/>
            <a:ext cx="4031940" cy="2687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image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3645024"/>
            <a:ext cx="4031940" cy="2687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2D07C-72C5-4E06-9086-ADA1CC96FA8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3528" y="908720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819EB"/>
                </a:solidFill>
              </a:rPr>
              <a:t>Уголок природы</a:t>
            </a:r>
            <a:endParaRPr lang="ru-RU" sz="3200" b="1" dirty="0">
              <a:solidFill>
                <a:srgbClr val="2819EB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415" b="5655"/>
          <a:stretch/>
        </p:blipFill>
        <p:spPr>
          <a:xfrm>
            <a:off x="611560" y="1458055"/>
            <a:ext cx="3384376" cy="24029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013316"/>
            <a:ext cx="3347864" cy="22319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758669" y="2228782"/>
            <a:ext cx="3167844" cy="21118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002936" y="3510232"/>
            <a:ext cx="3079679" cy="2053119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2D07C-72C5-4E06-9086-ADA1CC96FA8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7667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819EB"/>
                </a:solidFill>
              </a:rPr>
              <a:t>Огород на окошке</a:t>
            </a:r>
            <a:endParaRPr lang="ru-RU" sz="3200" b="1" dirty="0">
              <a:solidFill>
                <a:srgbClr val="2819EB"/>
              </a:solidFill>
            </a:endParaRPr>
          </a:p>
        </p:txBody>
      </p:sp>
      <p:pic>
        <p:nvPicPr>
          <p:cNvPr id="6" name="Рисунок 5" descr="SAM_19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4140460" cy="2760307"/>
          </a:xfrm>
          <a:prstGeom prst="rect">
            <a:avLst/>
          </a:prstGeom>
        </p:spPr>
      </p:pic>
      <p:pic>
        <p:nvPicPr>
          <p:cNvPr id="4" name="Рисунок 3" descr="SAM_20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052737"/>
            <a:ext cx="4104456" cy="2736304"/>
          </a:xfrm>
          <a:prstGeom prst="rect">
            <a:avLst/>
          </a:prstGeom>
        </p:spPr>
      </p:pic>
      <p:pic>
        <p:nvPicPr>
          <p:cNvPr id="8" name="Рисунок 7" descr="SAM_20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861048"/>
            <a:ext cx="4067944" cy="2711963"/>
          </a:xfrm>
          <a:prstGeom prst="rect">
            <a:avLst/>
          </a:prstGeom>
        </p:spPr>
      </p:pic>
      <p:pic>
        <p:nvPicPr>
          <p:cNvPr id="9" name="Рисунок 8" descr="SAM_20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908715"/>
            <a:ext cx="4104456" cy="2736304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2D07C-72C5-4E06-9086-ADA1CC96FA8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67544" y="1052736"/>
            <a:ext cx="24482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2819EB"/>
              </a:solidFill>
            </a:endParaRPr>
          </a:p>
          <a:p>
            <a:pPr algn="ctr"/>
            <a:endParaRPr lang="ru-RU" sz="2400" b="1" dirty="0">
              <a:solidFill>
                <a:srgbClr val="2819EB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Дидактические игры:  «Времена года»</a:t>
            </a:r>
          </a:p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«Где, что зреет?»  «Птичка»</a:t>
            </a:r>
          </a:p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 «Вопрос- ответ»</a:t>
            </a:r>
          </a:p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«Чудесный мешочек»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1026" name="Picture 2" descr="C:\Users\1\Pictures\работа\20180712_1053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620688"/>
            <a:ext cx="3179250" cy="5652000"/>
          </a:xfrm>
          <a:prstGeom prst="rect">
            <a:avLst/>
          </a:prstGeom>
          <a:noFill/>
        </p:spPr>
      </p:pic>
      <p:pic>
        <p:nvPicPr>
          <p:cNvPr id="1027" name="Picture 3" descr="C:\Users\1\Pictures\работа\20201116_1133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772816"/>
            <a:ext cx="2207250" cy="3924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250825" y="980728"/>
            <a:ext cx="8435975" cy="57661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2819EB"/>
                </a:solidFill>
              </a:rPr>
              <a:t>Лаборатория юного исследователя</a:t>
            </a:r>
            <a:br>
              <a:rPr lang="ru-RU" sz="3600" b="1" dirty="0" smtClean="0">
                <a:solidFill>
                  <a:srgbClr val="2819EB"/>
                </a:solidFill>
              </a:rPr>
            </a:br>
            <a:endParaRPr lang="ru-RU" sz="3600" dirty="0" smtClean="0">
              <a:solidFill>
                <a:srgbClr val="2819EB"/>
              </a:solidFill>
            </a:endParaRPr>
          </a:p>
        </p:txBody>
      </p:sp>
      <p:pic>
        <p:nvPicPr>
          <p:cNvPr id="5" name="Содержимое 4" descr="DSCN0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412776"/>
            <a:ext cx="6473693" cy="4855270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692696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819EB"/>
                </a:solidFill>
              </a:rPr>
              <a:t>Опытно- экспериментальная деятельность</a:t>
            </a:r>
            <a:endParaRPr lang="ru-RU" sz="2800" b="1" dirty="0">
              <a:solidFill>
                <a:srgbClr val="2819EB"/>
              </a:solidFill>
            </a:endParaRPr>
          </a:p>
        </p:txBody>
      </p:sp>
      <p:pic>
        <p:nvPicPr>
          <p:cNvPr id="6" name="Рисунок 5" descr="im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196752"/>
            <a:ext cx="3816424" cy="2544283"/>
          </a:xfrm>
          <a:prstGeom prst="rect">
            <a:avLst/>
          </a:prstGeom>
        </p:spPr>
      </p:pic>
      <p:pic>
        <p:nvPicPr>
          <p:cNvPr id="7" name="Рисунок 6" descr="SAM_20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96752"/>
            <a:ext cx="3815916" cy="2543944"/>
          </a:xfrm>
          <a:prstGeom prst="rect">
            <a:avLst/>
          </a:prstGeom>
        </p:spPr>
      </p:pic>
      <p:pic>
        <p:nvPicPr>
          <p:cNvPr id="8" name="Рисунок 7" descr="DSCN98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861048"/>
            <a:ext cx="3744416" cy="2808312"/>
          </a:xfrm>
          <a:prstGeom prst="rect">
            <a:avLst/>
          </a:prstGeom>
        </p:spPr>
      </p:pic>
      <p:pic>
        <p:nvPicPr>
          <p:cNvPr id="10" name="Рисунок 9" descr="IMG-20160504-WA0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789040"/>
            <a:ext cx="3744416" cy="28083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92080" y="112474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2819EB"/>
                </a:solidFill>
              </a:rPr>
              <a:t>Опыты с песком</a:t>
            </a:r>
            <a:endParaRPr lang="ru-RU" b="1" dirty="0">
              <a:solidFill>
                <a:srgbClr val="2819EB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124744"/>
            <a:ext cx="3600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2819EB"/>
                </a:solidFill>
              </a:rPr>
              <a:t>Изучение природного материала</a:t>
            </a:r>
            <a:endParaRPr lang="ru-RU" b="1" dirty="0">
              <a:solidFill>
                <a:srgbClr val="2819EB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9552" y="3861048"/>
            <a:ext cx="3657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2819EB"/>
                </a:solidFill>
              </a:rPr>
              <a:t>Исследовательская деятельность</a:t>
            </a:r>
            <a:endParaRPr lang="ru-RU" b="1" dirty="0">
              <a:solidFill>
                <a:srgbClr val="2819EB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36096" y="3861048"/>
            <a:ext cx="18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2819EB"/>
                </a:solidFill>
              </a:rPr>
              <a:t>Опыт «вулкан»</a:t>
            </a:r>
            <a:endParaRPr lang="ru-RU" b="1" dirty="0">
              <a:solidFill>
                <a:srgbClr val="2819EB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692696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Открытое занятие «Тайна песка»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4" name="Рисунок 3" descr="DSCN97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052736"/>
            <a:ext cx="3672408" cy="2754306"/>
          </a:xfrm>
          <a:prstGeom prst="rect">
            <a:avLst/>
          </a:prstGeom>
        </p:spPr>
      </p:pic>
      <p:pic>
        <p:nvPicPr>
          <p:cNvPr id="5" name="Рисунок 4" descr="DSCN97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933056"/>
            <a:ext cx="3600400" cy="2700300"/>
          </a:xfrm>
          <a:prstGeom prst="rect">
            <a:avLst/>
          </a:prstGeom>
        </p:spPr>
      </p:pic>
      <p:pic>
        <p:nvPicPr>
          <p:cNvPr id="6" name="Рисунок 5" descr="DSCN98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124744"/>
            <a:ext cx="3563888" cy="2672916"/>
          </a:xfrm>
          <a:prstGeom prst="rect">
            <a:avLst/>
          </a:prstGeom>
        </p:spPr>
      </p:pic>
      <p:pic>
        <p:nvPicPr>
          <p:cNvPr id="1026" name="Picture 2" descr="C:\Users\1\Pictures\работа\20210601_1023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257963" y="3538899"/>
            <a:ext cx="2640629" cy="3476277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548680"/>
            <a:ext cx="8403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Непосредственная образовательная деятельность</a:t>
            </a:r>
            <a:endParaRPr lang="ru-RU" sz="2400" b="1" dirty="0">
              <a:solidFill>
                <a:srgbClr val="2819EB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1196752"/>
            <a:ext cx="3573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2819EB"/>
                </a:solidFill>
              </a:rPr>
              <a:t>Рисование «проблема экологии»</a:t>
            </a:r>
            <a:endParaRPr lang="ru-RU" b="1" dirty="0">
              <a:solidFill>
                <a:srgbClr val="2819EB"/>
              </a:solidFill>
            </a:endParaRPr>
          </a:p>
        </p:txBody>
      </p:sp>
      <p:pic>
        <p:nvPicPr>
          <p:cNvPr id="6" name="Рисунок 5" descr="SAM_2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3672408" cy="2448273"/>
          </a:xfrm>
          <a:prstGeom prst="rect">
            <a:avLst/>
          </a:prstGeom>
        </p:spPr>
      </p:pic>
      <p:pic>
        <p:nvPicPr>
          <p:cNvPr id="9" name="Рисунок 8" descr="SAM_2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772816"/>
            <a:ext cx="3006080" cy="4509120"/>
          </a:xfrm>
          <a:prstGeom prst="rect">
            <a:avLst/>
          </a:prstGeom>
        </p:spPr>
      </p:pic>
      <p:pic>
        <p:nvPicPr>
          <p:cNvPr id="10" name="Рисунок 9" descr="SAM_20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077072"/>
            <a:ext cx="3563888" cy="237592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908720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Аппликация </a:t>
            </a:r>
          </a:p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«Подводный мир»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4" name="Рисунок 3" descr="SAM_2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140968"/>
            <a:ext cx="3888431" cy="2592288"/>
          </a:xfrm>
          <a:prstGeom prst="rect">
            <a:avLst/>
          </a:prstGeom>
        </p:spPr>
      </p:pic>
      <p:pic>
        <p:nvPicPr>
          <p:cNvPr id="5" name="Рисунок 4" descr="SAM_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772816"/>
            <a:ext cx="3888432" cy="25922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67944" y="764704"/>
            <a:ext cx="47525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Лепка </a:t>
            </a:r>
          </a:p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«У Лукоморья дуб зеленый»</a:t>
            </a:r>
          </a:p>
          <a:p>
            <a:endParaRPr lang="ru-RU" dirty="0"/>
          </a:p>
        </p:txBody>
      </p:sp>
      <p:pic>
        <p:nvPicPr>
          <p:cNvPr id="7" name="Рисунок 6" descr="SAM_19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571998" y="2132858"/>
            <a:ext cx="4032451" cy="316835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2D07C-72C5-4E06-9086-ADA1CC96FA89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270511"/>
            <a:ext cx="3368432" cy="25263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3957026"/>
            <a:ext cx="3368432" cy="25263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685736"/>
            <a:ext cx="3407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Нетрадиционная техника рисования </a:t>
            </a:r>
          </a:p>
          <a:p>
            <a:r>
              <a:rPr lang="ru-RU" sz="1600" dirty="0" smtClean="0"/>
              <a:t>« раскрашивание пасхальных яиц»</a:t>
            </a:r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314640"/>
            <a:ext cx="3250753" cy="24380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932037"/>
            <a:ext cx="3251194" cy="243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0965436"/>
      </p:ext>
    </p:extLst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99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4379979" cy="32849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48064" y="836712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Поделки из бросового материала «мои друзья животные»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6" name="Рисунок 5" descr="6d4fc75b3218f4c283bf529ec9b2778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4149080"/>
            <a:ext cx="1981200" cy="1905000"/>
          </a:xfrm>
          <a:prstGeom prst="rect">
            <a:avLst/>
          </a:prstGeom>
        </p:spPr>
      </p:pic>
      <p:pic>
        <p:nvPicPr>
          <p:cNvPr id="4" name="Рисунок 3" descr="DSCN99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420888"/>
            <a:ext cx="5580112" cy="4185084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012825"/>
          </a:xfrm>
        </p:spPr>
        <p:txBody>
          <a:bodyPr/>
          <a:lstStyle/>
          <a:p>
            <a:r>
              <a:rPr lang="ru-RU" sz="3200" b="1" u="sng" dirty="0" smtClean="0">
                <a:solidFill>
                  <a:srgbClr val="2819EB"/>
                </a:solidFill>
              </a:rPr>
              <a:t>Мини-центры в группе:</a:t>
            </a:r>
            <a:endParaRPr lang="ru-RU" sz="3200" u="sng" dirty="0" smtClean="0">
              <a:solidFill>
                <a:srgbClr val="2819EB"/>
              </a:solidFill>
            </a:endParaRPr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323850" y="1484313"/>
            <a:ext cx="4464174" cy="4641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sz="2000" b="1" dirty="0" smtClean="0">
                <a:solidFill>
                  <a:srgbClr val="2819EB"/>
                </a:solidFill>
              </a:rPr>
              <a:t>По выбранной теме  проекта  создана мини-библиотеку. Здесь  собраны разнообразные красочные книги, энциклопедии для детей. Литература известных детских писателей природоведов :Пришвина, Бианки используется на занятиях, тематических чтениях. Часто с детьми разучиваем стихи о природе известных наших поэтов: А.С. Пушкина, Н.А. Некрасова, И.А. Бунина и других.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16832"/>
            <a:ext cx="3816424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F74DF144-45AC-42CC-92D0-A6823934EDE8}" type="slidenum">
              <a:rPr lang="ru-RU" smtClean="0"/>
              <a:pPr eaLnBrk="1" hangingPunct="1"/>
              <a:t>21</a:t>
            </a:fld>
            <a:endParaRPr lang="ru-RU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95736" y="620688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819EB"/>
                </a:solidFill>
              </a:rPr>
              <a:t>Природоохранные акции: «Посади дерево»</a:t>
            </a:r>
            <a:endParaRPr lang="ru-RU" sz="2800" b="1" dirty="0">
              <a:solidFill>
                <a:srgbClr val="2819EB"/>
              </a:solidFill>
            </a:endParaRPr>
          </a:p>
        </p:txBody>
      </p:sp>
      <p:pic>
        <p:nvPicPr>
          <p:cNvPr id="5" name="Рисунок 4" descr="DSCN99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2996952"/>
            <a:ext cx="4860032" cy="3645024"/>
          </a:xfrm>
          <a:prstGeom prst="rect">
            <a:avLst/>
          </a:prstGeom>
        </p:spPr>
      </p:pic>
      <p:pic>
        <p:nvPicPr>
          <p:cNvPr id="4" name="Рисунок 3" descr="DSCN99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484784"/>
            <a:ext cx="4536504" cy="3402378"/>
          </a:xfrm>
          <a:prstGeom prst="rect">
            <a:avLst/>
          </a:prstGeom>
        </p:spPr>
      </p:pic>
      <p:pic>
        <p:nvPicPr>
          <p:cNvPr id="6" name="Рисунок 5" descr="122958374_oe_c90ba57f5c2c4bed9b56a292a58924b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980728"/>
            <a:ext cx="3467100" cy="2476500"/>
          </a:xfrm>
          <a:prstGeom prst="rect">
            <a:avLst/>
          </a:prstGeom>
        </p:spPr>
      </p:pic>
      <p:pic>
        <p:nvPicPr>
          <p:cNvPr id="7" name="Рисунок 6" descr="0_801f5_37ed1f69_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4869160"/>
            <a:ext cx="2376264" cy="2154479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2D07C-72C5-4E06-9086-ADA1CC96FA89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09990" y="764704"/>
            <a:ext cx="843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«День цветов (посадка цветов на клумбы)»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4" name="Рисунок 3" descr="SAM_2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96752"/>
            <a:ext cx="4176464" cy="2784309"/>
          </a:xfrm>
          <a:prstGeom prst="rect">
            <a:avLst/>
          </a:prstGeom>
        </p:spPr>
      </p:pic>
      <p:pic>
        <p:nvPicPr>
          <p:cNvPr id="7" name="Рисунок 6" descr="SAM_21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24511" y="4449113"/>
            <a:ext cx="2664296" cy="1776197"/>
          </a:xfrm>
          <a:prstGeom prst="rect">
            <a:avLst/>
          </a:prstGeom>
        </p:spPr>
      </p:pic>
      <p:pic>
        <p:nvPicPr>
          <p:cNvPr id="8" name="Рисунок 7" descr="SAM_20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196752"/>
            <a:ext cx="4176464" cy="2784309"/>
          </a:xfrm>
          <a:prstGeom prst="rect">
            <a:avLst/>
          </a:prstGeom>
        </p:spPr>
      </p:pic>
      <p:pic>
        <p:nvPicPr>
          <p:cNvPr id="9" name="Рисунок 8" descr="SAM_21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2261830" y="4443029"/>
            <a:ext cx="2627781" cy="1751854"/>
          </a:xfrm>
          <a:prstGeom prst="rect">
            <a:avLst/>
          </a:prstGeom>
        </p:spPr>
      </p:pic>
      <p:pic>
        <p:nvPicPr>
          <p:cNvPr id="10" name="Рисунок 9" descr="SAM_21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4355976" y="4454862"/>
            <a:ext cx="2592288" cy="1728192"/>
          </a:xfrm>
          <a:prstGeom prst="rect">
            <a:avLst/>
          </a:prstGeom>
        </p:spPr>
      </p:pic>
      <p:pic>
        <p:nvPicPr>
          <p:cNvPr id="12" name="Рисунок 11" descr="SAM_21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6516216" y="4437112"/>
            <a:ext cx="2592287" cy="1728191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548680"/>
            <a:ext cx="8628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819EB"/>
                </a:solidFill>
              </a:rPr>
              <a:t>Работа с родителями: был проведен субботник</a:t>
            </a:r>
          </a:p>
          <a:p>
            <a:r>
              <a:rPr lang="ru-RU" sz="2000" b="1" dirty="0" smtClean="0">
                <a:solidFill>
                  <a:srgbClr val="2819EB"/>
                </a:solidFill>
              </a:rPr>
              <a:t>ЦЕЛЬ: привлечь внимание детей к решению проблем загрязнение природы, на примере родителей.  </a:t>
            </a:r>
            <a:endParaRPr lang="ru-RU" sz="2000" b="1" dirty="0">
              <a:solidFill>
                <a:srgbClr val="2819EB"/>
              </a:solidFill>
            </a:endParaRPr>
          </a:p>
        </p:txBody>
      </p:sp>
      <p:pic>
        <p:nvPicPr>
          <p:cNvPr id="4" name="Рисунок 3" descr="DSCN99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556792"/>
            <a:ext cx="3240360" cy="2430270"/>
          </a:xfrm>
          <a:prstGeom prst="rect">
            <a:avLst/>
          </a:prstGeom>
        </p:spPr>
      </p:pic>
      <p:pic>
        <p:nvPicPr>
          <p:cNvPr id="5" name="Рисунок 4" descr="DSCN99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556792"/>
            <a:ext cx="3203848" cy="2402886"/>
          </a:xfrm>
          <a:prstGeom prst="rect">
            <a:avLst/>
          </a:prstGeom>
        </p:spPr>
      </p:pic>
      <p:pic>
        <p:nvPicPr>
          <p:cNvPr id="6" name="Рисунок 5" descr="DSCN99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4221088"/>
            <a:ext cx="3096344" cy="2322258"/>
          </a:xfrm>
          <a:prstGeom prst="rect">
            <a:avLst/>
          </a:prstGeom>
        </p:spPr>
      </p:pic>
      <p:pic>
        <p:nvPicPr>
          <p:cNvPr id="7" name="Рисунок 6" descr="DSCN998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4203086"/>
            <a:ext cx="3275855" cy="245689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2D07C-72C5-4E06-9086-ADA1CC96FA89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267744" y="980728"/>
            <a:ext cx="4703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2819EB"/>
                </a:solidFill>
              </a:rPr>
              <a:t>3 ЭТАП ЗАКЛЮЧИТЕЛЬНЫЙ:</a:t>
            </a:r>
            <a:endParaRPr lang="ru-RU" sz="2400" b="1" dirty="0">
              <a:solidFill>
                <a:srgbClr val="2819EB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5910"/>
          <a:stretch/>
        </p:blipFill>
        <p:spPr>
          <a:xfrm rot="16200000">
            <a:off x="384324" y="2432861"/>
            <a:ext cx="4278616" cy="33920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37699" y="1466511"/>
            <a:ext cx="1260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Стенгазета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9349" y="1803595"/>
            <a:ext cx="3168352" cy="21122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6936" y="4084612"/>
            <a:ext cx="3240920" cy="216061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53595" y="1467472"/>
            <a:ext cx="22998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Выставка детских работ</a:t>
            </a:r>
            <a:endParaRPr lang="ru-RU" sz="1600" dirty="0"/>
          </a:p>
        </p:txBody>
      </p:sp>
    </p:spTree>
  </p:cSld>
  <p:clrMapOvr>
    <a:masterClrMapping/>
  </p:clrMapOvr>
  <p:transition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 txBox="1">
            <a:spLocks noChangeArrowheads="1"/>
          </p:cNvSpPr>
          <p:nvPr/>
        </p:nvSpPr>
        <p:spPr bwMode="auto">
          <a:xfrm>
            <a:off x="323850" y="692150"/>
            <a:ext cx="836295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/>
            <a:r>
              <a:rPr lang="ru-RU" sz="3600" b="1" u="sng">
                <a:solidFill>
                  <a:srgbClr val="007000"/>
                </a:solidFill>
              </a:rPr>
              <a:t>Выводы</a:t>
            </a:r>
            <a:r>
              <a:rPr lang="ru-RU" sz="4400" b="1" u="sng">
                <a:solidFill>
                  <a:srgbClr val="007000"/>
                </a:solidFill>
              </a:rPr>
              <a:t>:</a:t>
            </a:r>
          </a:p>
        </p:txBody>
      </p:sp>
      <p:sp>
        <p:nvSpPr>
          <p:cNvPr id="19459" name="Прямоугольник 1"/>
          <p:cNvSpPr>
            <a:spLocks noChangeArrowheads="1"/>
          </p:cNvSpPr>
          <p:nvPr/>
        </p:nvSpPr>
        <p:spPr bwMode="auto">
          <a:xfrm>
            <a:off x="323850" y="1484313"/>
            <a:ext cx="847725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dirty="0">
                <a:solidFill>
                  <a:srgbClr val="007000"/>
                </a:solidFill>
              </a:rPr>
              <a:t> </a:t>
            </a:r>
            <a:r>
              <a:rPr lang="ru-RU" sz="2800" b="1" u="sng" dirty="0">
                <a:solidFill>
                  <a:srgbClr val="007000"/>
                </a:solidFill>
              </a:rPr>
              <a:t>Взаимодействие педагога с детьми </a:t>
            </a:r>
            <a:r>
              <a:rPr lang="ru-RU" sz="2800" b="1" dirty="0">
                <a:solidFill>
                  <a:srgbClr val="007000"/>
                </a:solidFill>
              </a:rPr>
              <a:t>по  повышению уровня развития экологической культуры через экспериментальную деятельность-приведет к осознанному отношению к природе.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u="sng" dirty="0">
                <a:solidFill>
                  <a:srgbClr val="007000"/>
                </a:solidFill>
              </a:rPr>
              <a:t>    Успехом послужит: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7000"/>
                </a:solidFill>
              </a:rPr>
              <a:t>1.Система работы по реализации проблемы;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7000"/>
                </a:solidFill>
              </a:rPr>
              <a:t>2.Проведение </a:t>
            </a:r>
            <a:r>
              <a:rPr lang="ru-RU" sz="2800" b="1" dirty="0" smtClean="0">
                <a:solidFill>
                  <a:srgbClr val="007000"/>
                </a:solidFill>
              </a:rPr>
              <a:t>развлечений </a:t>
            </a:r>
            <a:r>
              <a:rPr lang="ru-RU" sz="2800" b="1" dirty="0">
                <a:solidFill>
                  <a:srgbClr val="007000"/>
                </a:solidFill>
              </a:rPr>
              <a:t>и тесное сотрудничество с родителями;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7000"/>
                </a:solidFill>
              </a:rPr>
              <a:t>3.Создание предметно – развивающей среды;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7000"/>
                </a:solidFill>
              </a:rPr>
              <a:t>4.Подобранная методическая литература;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7000"/>
                </a:solidFill>
              </a:rPr>
              <a:t>5.Профессиональное мастерство педагога.</a:t>
            </a:r>
          </a:p>
        </p:txBody>
      </p:sp>
      <p:sp>
        <p:nvSpPr>
          <p:cNvPr id="19460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fld id="{29F36D33-E3BB-4B35-B520-4FECAAEFF7D7}" type="slidenum">
              <a:rPr lang="ru-RU" smtClean="0"/>
              <a:pPr eaLnBrk="1" hangingPunct="1"/>
              <a:t>26</a:t>
            </a:fld>
            <a:endParaRPr lang="ru-RU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6" descr="C:\Users\007\Desktop\анимашки\s33515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478869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67744" y="2276872"/>
            <a:ext cx="43926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СПАСИБО ЗА ВНИМАНИЕ! </a:t>
            </a:r>
          </a:p>
        </p:txBody>
      </p:sp>
    </p:spTree>
    <p:custDataLst>
      <p:tags r:id="rId1"/>
    </p:custDataLst>
  </p:cSld>
  <p:clrMapOvr>
    <a:masterClrMapping/>
  </p:clrMapOvr>
  <p:transition spd="slow" advTm="27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3172</TotalTime>
  <Words>574</Words>
  <Application>Microsoft Office PowerPoint</Application>
  <PresentationFormat>Экран (4:3)</PresentationFormat>
  <Paragraphs>97</Paragraphs>
  <Slides>27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Оформление по умолчанию</vt:lpstr>
      <vt:lpstr>МА ДОУ «Детский сад № 14» Тема проекта:  «Волшебный мир природы». </vt:lpstr>
      <vt:lpstr>АКТУАЛЬНОСТЬ</vt:lpstr>
      <vt:lpstr>   Цель: Благоустройство и озеленение территории детского сада, создание условий для осуществления экологического и нравственного воспитания дошкольников и родителей. </vt:lpstr>
      <vt:lpstr>Организационный  выявление проблемы, подбор  материала, планирование деятельности,  подбор методической литературы.</vt:lpstr>
      <vt:lpstr>Вид проекта: </vt:lpstr>
      <vt:lpstr>Модель взаимодействия педагога с   детьми дошкольного       возраста: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Лаборатория юного исследователя </vt:lpstr>
      <vt:lpstr>Слайд 15</vt:lpstr>
      <vt:lpstr>Слайд 16</vt:lpstr>
      <vt:lpstr>Слайд 17</vt:lpstr>
      <vt:lpstr>Слайд 18</vt:lpstr>
      <vt:lpstr>Слайд 19</vt:lpstr>
      <vt:lpstr>Слайд 20</vt:lpstr>
      <vt:lpstr>Мини-центры в группе: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1</cp:lastModifiedBy>
  <cp:revision>277</cp:revision>
  <cp:lastPrinted>2016-10-11T21:40:27Z</cp:lastPrinted>
  <dcterms:created xsi:type="dcterms:W3CDTF">2012-08-12T16:04:58Z</dcterms:created>
  <dcterms:modified xsi:type="dcterms:W3CDTF">2022-10-03T11:28:21Z</dcterms:modified>
</cp:coreProperties>
</file>