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70" r:id="rId9"/>
    <p:sldId id="269" r:id="rId10"/>
    <p:sldId id="271" r:id="rId11"/>
    <p:sldId id="272" r:id="rId12"/>
    <p:sldId id="275" r:id="rId13"/>
    <p:sldId id="273" r:id="rId14"/>
    <p:sldId id="274" r:id="rId15"/>
    <p:sldId id="262" r:id="rId16"/>
    <p:sldId id="263" r:id="rId17"/>
    <p:sldId id="264" r:id="rId18"/>
    <p:sldId id="265" r:id="rId19"/>
    <p:sldId id="267" r:id="rId20"/>
    <p:sldId id="266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F09B8B0-A0DB-44D7-9029-B55480995263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7B2A06B-18ED-4A81-9A73-59AC9573C8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09B8B0-A0DB-44D7-9029-B55480995263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B2A06B-18ED-4A81-9A73-59AC9573C8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F09B8B0-A0DB-44D7-9029-B55480995263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7B2A06B-18ED-4A81-9A73-59AC9573C8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09B8B0-A0DB-44D7-9029-B55480995263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B2A06B-18ED-4A81-9A73-59AC9573C8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09B8B0-A0DB-44D7-9029-B55480995263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B2A06B-18ED-4A81-9A73-59AC9573C8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09B8B0-A0DB-44D7-9029-B55480995263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B2A06B-18ED-4A81-9A73-59AC9573C8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F09B8B0-A0DB-44D7-9029-B55480995263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B2A06B-18ED-4A81-9A73-59AC9573C8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09B8B0-A0DB-44D7-9029-B55480995263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B2A06B-18ED-4A81-9A73-59AC9573C8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09B8B0-A0DB-44D7-9029-B55480995263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B2A06B-18ED-4A81-9A73-59AC9573C82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09B8B0-A0DB-44D7-9029-B55480995263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7B2A06B-18ED-4A81-9A73-59AC9573C8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AF09B8B0-A0DB-44D7-9029-B55480995263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7B2A06B-18ED-4A81-9A73-59AC9573C8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AF09B8B0-A0DB-44D7-9029-B55480995263}" type="datetimeFigureOut">
              <a:rPr lang="ru-RU" smtClean="0"/>
              <a:pPr/>
              <a:t>08.04.2021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7B2A06B-18ED-4A81-9A73-59AC9573C82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ru.wikipedia.org/wiki/%D0%9F%D1%80%D0%B5%D0%B7%D0%B8%D0%B4%D0%B5%D0%BD%D1%82_%D0%A0%D0%BE%D1%81%D1%81%D0%B8%D0%B8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59832" y="260648"/>
            <a:ext cx="5779368" cy="3024336"/>
          </a:xfrm>
        </p:spPr>
        <p:txBody>
          <a:bodyPr>
            <a:normAutofit/>
          </a:bodyPr>
          <a:lstStyle/>
          <a:p>
            <a:pPr algn="ctr"/>
            <a:r>
              <a:rPr lang="ru-RU" sz="4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Избирательное право </a:t>
            </a:r>
            <a:endParaRPr lang="ru-RU" sz="48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МБОУ </a:t>
            </a:r>
            <a:r>
              <a:rPr lang="ru-RU" sz="24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Мгинская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СОШ</a:t>
            </a:r>
          </a:p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Учитель истории и обществознания</a:t>
            </a:r>
          </a:p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Федяева Елена Валерьевна</a:t>
            </a:r>
            <a:endParaRPr lang="ru-RU" sz="2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4" name="Picture 4" descr="http://im3-tub-ru.yandex.net/i?id=228791139-21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1905000" cy="1860798"/>
          </a:xfrm>
          <a:prstGeom prst="rect">
            <a:avLst/>
          </a:prstGeom>
          <a:noFill/>
        </p:spPr>
      </p:pic>
      <p:pic>
        <p:nvPicPr>
          <p:cNvPr id="20486" name="Picture 6" descr="http://im6-tub-ru.yandex.net/i?id=248908092-23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3" y="3429000"/>
            <a:ext cx="5688632" cy="3240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348880"/>
            <a:ext cx="5112568" cy="4223392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0" u="sng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Выборы</a:t>
            </a:r>
            <a:r>
              <a:rPr lang="ru-RU" sz="2800" b="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-это центральный институт демократического правового государства</a:t>
            </a:r>
            <a:r>
              <a:rPr lang="en-US" sz="2800" b="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2800" b="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b="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 По своему характеру выборы бывают </a:t>
            </a:r>
            <a:r>
              <a:rPr lang="ru-RU" sz="2800" b="0" u="sng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публичные:</a:t>
            </a:r>
            <a:r>
              <a:rPr lang="ru-RU" sz="2800" b="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b="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 Государственные </a:t>
            </a:r>
            <a:br>
              <a:rPr lang="ru-RU" sz="2800" b="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b="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 (президентские и парламентские)</a:t>
            </a:r>
            <a:br>
              <a:rPr lang="ru-RU" sz="2800" b="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b="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Муниципальные</a:t>
            </a:r>
            <a:br>
              <a:rPr lang="ru-RU" sz="2800" b="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331640" y="188640"/>
            <a:ext cx="54984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u="sng" dirty="0" smtClean="0">
                <a:latin typeface="Times New Roman" pitchFamily="18" charset="0"/>
                <a:cs typeface="Times New Roman" pitchFamily="18" charset="0"/>
              </a:rPr>
              <a:t>Значение выборов в РФ</a:t>
            </a:r>
          </a:p>
          <a:p>
            <a:endParaRPr lang="ru-RU" sz="32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http://ukrainepress.ru/wp-content/uploads/2013/10/0e34057bfacfeecbb2132b91ff0f17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4365104"/>
            <a:ext cx="2807635" cy="21057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260648"/>
            <a:ext cx="5616624" cy="61926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Выборы являются: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Важным средством решения вопроса о власти, обновления властных структур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Через выборы выявляются программы партий и кандидатов, отвечающие в наибольшей степени интересам народа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Выборы способствуют приобщению рядовых граждан к политике и политическому просвещению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Посредством выборов власть получает легитимность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C:\Users\user\Desktop\1322979544_morozov.jpg"/>
          <p:cNvPicPr>
            <a:picLocks noGrp="1"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53943">
            <a:off x="5702714" y="4341555"/>
            <a:ext cx="2216758" cy="2310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Сущность избирательного права</a:t>
            </a:r>
            <a:endParaRPr lang="ru-RU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447800"/>
            <a:ext cx="6624736" cy="522156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u="sng" dirty="0" smtClean="0">
                <a:latin typeface="Times New Roman" pitchFamily="18" charset="0"/>
                <a:cs typeface="Times New Roman" pitchFamily="18" charset="0"/>
              </a:rPr>
              <a:t>В широком (объективном ) смысле</a:t>
            </a:r>
          </a:p>
          <a:p>
            <a:pPr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Избирательное право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совокупность юридических норм, регулирующих порядок выборов представительных органов и выборных должностных лиц государства, а также  органов  местного самоуправления</a:t>
            </a:r>
          </a:p>
          <a:p>
            <a:pPr algn="just">
              <a:buFont typeface="Wingdings" pitchFamily="2" charset="2"/>
              <a:buChar char="v"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В узком (субъективном смысле)</a:t>
            </a: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Избирательное право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это политическое право гражданина избирать (активное) и быть избранным (пассивное) в органы государственной  власти и местного самоуправления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://www.atlanko.ru/blog/images/vybory-13-marta-2011-goda_pravo-izbira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1052736"/>
            <a:ext cx="1224135" cy="1870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60648"/>
            <a:ext cx="7416824" cy="3239790"/>
          </a:xfrm>
        </p:spPr>
        <p:txBody>
          <a:bodyPr/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России гражданин имеет право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избирать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18 лет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право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быть избранным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представительный орган (Государственную думу) - с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21 года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  <a:hlinkClick r:id="rId2" tooltip="Президент России"/>
              </a:rPr>
              <a:t>Президентом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2" tooltip="Президент России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  <a:hlinkClick r:id="rId2" tooltip="Президент России"/>
              </a:rPr>
              <a:t>страны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с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35 лет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  <a:hlinkClick r:id="rId2" tooltip="Президент России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6" name="Picture 5" descr="G:\Выборы\DSC080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573016"/>
            <a:ext cx="2680349" cy="2739388"/>
          </a:xfrm>
          <a:prstGeom prst="round2DiagRect">
            <a:avLst>
              <a:gd name="adj1" fmla="val 16667"/>
              <a:gd name="adj2" fmla="val 0"/>
            </a:avLst>
          </a:prstGeom>
          <a:noFill/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3" descr="C:\Users\user\Desktop\право\ииппр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717032"/>
            <a:ext cx="3214710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7488832" cy="1417638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Принципы проведения выборов в РФ</a:t>
            </a:r>
            <a:endParaRPr lang="ru-RU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Всеобщее избирательное право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Равное избирательное право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Прямое избирательное право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Тайное голосование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Альтернативность выборов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Добровольность выборов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http://im4-tub-ru.yandex.net/i?id=73316698-69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2852936"/>
            <a:ext cx="2438772" cy="3516982"/>
          </a:xfrm>
          <a:prstGeom prst="rect">
            <a:avLst/>
          </a:prstGeom>
          <a:noFill/>
        </p:spPr>
      </p:pic>
      <p:pic>
        <p:nvPicPr>
          <p:cNvPr id="5" name="Picture 2" descr="http://im7-tub-ru.yandex.net/i?id=665215964-06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5085184"/>
            <a:ext cx="2305050" cy="1428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Всеобщее избирательное право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052736"/>
            <a:ext cx="7632848" cy="5472608"/>
          </a:xfrm>
        </p:spPr>
        <p:txBody>
          <a:bodyPr>
            <a:normAutofit/>
          </a:bodyPr>
          <a:lstStyle/>
          <a:p>
            <a:pPr algn="just"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 гарантиям всеобщего избирательного права по российскому законодательству можно отнести: </a:t>
            </a:r>
          </a:p>
          <a:p>
            <a:pPr algn="just">
              <a:buFont typeface="Wingdings" pitchFamily="2" charset="2"/>
              <a:buChar char="ü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проведение выборов в нерабочий день; </a:t>
            </a:r>
          </a:p>
          <a:p>
            <a:pPr algn="just">
              <a:buFont typeface="Wingdings" pitchFamily="2" charset="2"/>
              <a:buChar char="ü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размещение избирательных участков в местах, максимально доступных и удобных для населения; </a:t>
            </a:r>
          </a:p>
          <a:p>
            <a:pPr algn="just">
              <a:buFont typeface="Wingdings" pitchFamily="2" charset="2"/>
              <a:buChar char="ü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установление достаточной продолжительности времени для голосования ( с 8 до 22 часов); </a:t>
            </a:r>
          </a:p>
          <a:p>
            <a:pPr algn="just">
              <a:buFont typeface="Wingdings" pitchFamily="2" charset="2"/>
              <a:buChar char="ü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включение в списки избирателей всех граждан, обладающих избирательными правами, в том числе и граждан, проживающих за границей; </a:t>
            </a:r>
          </a:p>
          <a:p>
            <a:pPr algn="just">
              <a:buNone/>
              <a:defRPr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692696"/>
            <a:ext cx="7632848" cy="5760640"/>
          </a:xfrm>
        </p:spPr>
        <p:txBody>
          <a:bodyPr>
            <a:normAutofit fontScale="40000" lnSpcReduction="20000"/>
          </a:bodyPr>
          <a:lstStyle/>
          <a:p>
            <a:pPr algn="just">
              <a:buFont typeface="Wingdings" pitchFamily="2" charset="2"/>
              <a:buChar char="ü"/>
              <a:defRPr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900" dirty="0" smtClean="0">
                <a:latin typeface="Times New Roman" pitchFamily="18" charset="0"/>
                <a:cs typeface="Times New Roman" pitchFamily="18" charset="0"/>
              </a:rPr>
              <a:t>предоставление возможности досрочного голосования для тех избирателей, кто в день выборов будет находиться вне места своего постоянного жительства; </a:t>
            </a:r>
          </a:p>
          <a:p>
            <a:pPr algn="just">
              <a:buFont typeface="Wingdings" pitchFamily="2" charset="2"/>
              <a:buChar char="ü"/>
              <a:defRPr/>
            </a:pPr>
            <a:endParaRPr lang="ru-RU" sz="59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  <a:defRPr/>
            </a:pPr>
            <a:r>
              <a:rPr lang="ru-RU" sz="5900" dirty="0" smtClean="0">
                <a:latin typeface="Times New Roman" pitchFamily="18" charset="0"/>
                <a:cs typeface="Times New Roman" pitchFamily="18" charset="0"/>
              </a:rPr>
              <a:t>предоставление возможности голосования на дому для тех избирателей, кто по состоянию здоровья не может прибыть на избирательный участок; </a:t>
            </a:r>
          </a:p>
          <a:p>
            <a:pPr algn="just">
              <a:buFont typeface="Wingdings" pitchFamily="2" charset="2"/>
              <a:buChar char="ü"/>
              <a:defRPr/>
            </a:pPr>
            <a:endParaRPr lang="ru-RU" sz="59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  <a:defRPr/>
            </a:pPr>
            <a:r>
              <a:rPr lang="ru-RU" sz="5900" dirty="0" smtClean="0">
                <a:latin typeface="Times New Roman" pitchFamily="18" charset="0"/>
                <a:cs typeface="Times New Roman" pitchFamily="18" charset="0"/>
              </a:rPr>
              <a:t>финансирование основной части расходов по выборам из государственного бюджета; </a:t>
            </a:r>
          </a:p>
          <a:p>
            <a:pPr algn="just">
              <a:buFont typeface="Wingdings" pitchFamily="2" charset="2"/>
              <a:buChar char="ü"/>
              <a:defRPr/>
            </a:pPr>
            <a:endParaRPr lang="ru-RU" sz="59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  <a:defRPr/>
            </a:pPr>
            <a:r>
              <a:rPr lang="ru-RU" sz="5900" dirty="0" smtClean="0">
                <a:latin typeface="Times New Roman" pitchFamily="18" charset="0"/>
                <a:cs typeface="Times New Roman" pitchFamily="18" charset="0"/>
              </a:rPr>
              <a:t> установление мер административной и уголовной ответственности в отношении лиц, препятствующих путем насилия, обмана, угроз, подлога или иным способом свободному осуществлению гражданином его избирательных прав.</a:t>
            </a:r>
          </a:p>
          <a:p>
            <a:endParaRPr lang="ru-RU" sz="5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b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Равное избирательное право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все граждане участвуют в выборах на равных основаниях . Ни один избиратель не имеет каких –либо преимуществ перед другими.</a:t>
            </a:r>
          </a:p>
          <a:p>
            <a:pPr algn="just">
              <a:buFont typeface="Wingdings" pitchFamily="2" charset="2"/>
              <a:buChar char="ü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каждый избиратель имеет равное число голосов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(«Один избиратель- один голос»)</a:t>
            </a:r>
          </a:p>
          <a:p>
            <a:pPr algn="just">
              <a:buFont typeface="Wingdings" pitchFamily="2" charset="2"/>
              <a:buChar char="ü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голоса  всех избирателей имеют </a:t>
            </a: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одинаковый (равный) голос вес</a:t>
            </a:r>
          </a:p>
          <a:p>
            <a:pPr algn="just">
              <a:buFont typeface="Wingdings" pitchFamily="2" charset="2"/>
              <a:buChar char="ü"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user\Desktop\1315999968_30147023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098104">
            <a:off x="5548037" y="4618087"/>
            <a:ext cx="161925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60688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Прямое голосование</a:t>
            </a:r>
            <a:endParaRPr lang="ru-RU" sz="36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447800"/>
            <a:ext cx="7344816" cy="349336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Означает, что граждане избирают представительные органы и должностных лиц непосредственно путём прямого голосования. В России прямыми выборами избираются 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Государственная Дума РФ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законодательное собрание субъектов РФ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представительные органы муниципальных образований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Президент РФ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президенты республик в составе РФ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мэры городов</a:t>
            </a:r>
            <a:endParaRPr lang="ru-RU" sz="2400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http://im1-tub-ru.yandex.net/i?id=114613595-07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4797152"/>
            <a:ext cx="2097782" cy="17281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60688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Тайное голосование</a:t>
            </a:r>
            <a:endParaRPr lang="ru-RU" sz="40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7239000" cy="5186976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  <a:defRPr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   Данный принцип избирательного права означает такую процедуру подачи голосов, которая исключает наблюдение и контроль за волеизъявлением избирателя. Тайное голосование может проводиться как с помощью бюллетеней, так и специальных машин для голосования. Соблюдение тайны голосования обеспечивается различными гарантиями: </a:t>
            </a:r>
          </a:p>
          <a:p>
            <a:pPr algn="just">
              <a:buFont typeface="Wingdings" pitchFamily="2" charset="2"/>
              <a:buChar char="ü"/>
              <a:defRPr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на бюллетенях не ставится никаких пометок, которые позволяли бы определить личность проголосовавшего; </a:t>
            </a:r>
          </a:p>
          <a:p>
            <a:pPr algn="just">
              <a:buFont typeface="Wingdings" pitchFamily="2" charset="2"/>
              <a:buChar char="ü"/>
              <a:defRPr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бюллетень опускается в ящик, который опечатан и не может быть вскрыт в течение всего времени голосования;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67744" y="332656"/>
            <a:ext cx="5760640" cy="6336704"/>
          </a:xfrm>
        </p:spPr>
        <p:txBody>
          <a:bodyPr>
            <a:normAutofit fontScale="55000" lnSpcReduction="20000"/>
          </a:bodyPr>
          <a:lstStyle/>
          <a:p>
            <a:pPr algn="just">
              <a:buFont typeface="Wingdings" pitchFamily="2" charset="2"/>
              <a:buChar char="ü"/>
            </a:pP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</a:pP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ü"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в помещении для выборов отводится особая комната или оборудуются отдельные кабины, закрытые от посторонних взоров, в которых избиратели заполняют бюллетени или манипулируют с машиной для голосования; </a:t>
            </a:r>
          </a:p>
          <a:p>
            <a:pPr algn="just">
              <a:buFont typeface="Wingdings" pitchFamily="2" charset="2"/>
              <a:buChar char="ü"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запрещается присутствие в комнате  для голосования других лиц, кроме голосующего; </a:t>
            </a:r>
          </a:p>
          <a:p>
            <a:pPr algn="just">
              <a:buFont typeface="Wingdings" pitchFamily="2" charset="2"/>
              <a:buChar char="ü"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в случае досрочного голосования после соблюдения процедуры тайного заполнения бюллетеня избирателем, избиратель сам вкладывает бюллетень в конверт и заклеивает его, а затем в его присутствии на месте склейки ставятся подписи самого избирателя и двух членов комиссии и печать избирательной комиссии; конверт вскрывается только в день голосования в присутствии членов комиссии и наблюдателей и, с соблюдением тайны волеизъявления избирателя, бюллетень опускается в урну для голосования;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9218" name="Picture 2" descr="http://im1-tub-ru.yandex.net/i?id=1029493201-48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636912"/>
            <a:ext cx="1905000" cy="1428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20040"/>
            <a:ext cx="7516688" cy="876712"/>
          </a:xfrm>
        </p:spPr>
        <p:txBody>
          <a:bodyPr>
            <a:normAutofit fontScale="90000"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Альтернативность выборов</a:t>
            </a:r>
            <a:endParaRPr lang="ru-RU" sz="40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9416"/>
            <a:ext cx="7211144" cy="505994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Означают реальную возможность выбора из нескольких предложенных кандидатов или партийных списков кандидатов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user\Desktop\право\498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996952"/>
            <a:ext cx="1881188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пользователь\Desktop\зюга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2852936"/>
            <a:ext cx="1170434" cy="157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пользователь\Desktop\жири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5085184"/>
            <a:ext cx="1959546" cy="152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пользователь\Desktop\index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5085184"/>
            <a:ext cx="1944216" cy="1484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user\Desktop\право\ииппр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2924944"/>
            <a:ext cx="2398016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04704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Добровольность выборов</a:t>
            </a:r>
            <a:endParaRPr lang="ru-RU" sz="36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7239000" cy="518697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Состоит в том , что никто не  вправе воздействовать  на гражданина , принуждать его к участию в выборах. Вместе с тем участие в выборах – гражданский долг человека.</a:t>
            </a:r>
          </a:p>
          <a:p>
            <a:pPr algn="just">
              <a:buNone/>
            </a:pP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«Каждый  гражданин должен по мере возможности</a:t>
            </a:r>
          </a:p>
          <a:p>
            <a:pPr algn="just">
              <a:buNone/>
            </a:pP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направлять свои стремления к тому ,чтобы быть  в состоянии властвовать над своим государством»</a:t>
            </a:r>
          </a:p>
          <a:p>
            <a:pPr algn="just">
              <a:buNone/>
            </a:pP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Аристотель</a:t>
            </a:r>
          </a:p>
          <a:p>
            <a:pPr algn="just">
              <a:buNone/>
            </a:pPr>
            <a:endParaRPr lang="ru-RU" sz="2400" b="1" i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32696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Избирательная система</a:t>
            </a:r>
            <a:endParaRPr lang="ru-RU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1428736"/>
            <a:ext cx="7498080" cy="4800600"/>
          </a:xfrm>
        </p:spPr>
        <p:txBody>
          <a:bodyPr/>
          <a:lstStyle/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44159" y="2000240"/>
            <a:ext cx="2428892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Избирательная система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4714884"/>
            <a:ext cx="2808312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Избирательное право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436096" y="4714884"/>
            <a:ext cx="2376264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Избирательный  процесс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 стрелкой 7"/>
          <p:cNvCxnSpPr>
            <a:stCxn id="4" idx="2"/>
          </p:cNvCxnSpPr>
          <p:nvPr/>
        </p:nvCxnSpPr>
        <p:spPr>
          <a:xfrm rot="5400000">
            <a:off x="2950793" y="2907072"/>
            <a:ext cx="1714512" cy="19011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endCxn id="4" idx="2"/>
          </p:cNvCxnSpPr>
          <p:nvPr/>
        </p:nvCxnSpPr>
        <p:spPr>
          <a:xfrm rot="10800000">
            <a:off x="4758606" y="3000372"/>
            <a:ext cx="2670923" cy="17859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4643438" y="4929198"/>
            <a:ext cx="121444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H="1">
            <a:off x="3923928" y="5287976"/>
            <a:ext cx="1862518" cy="132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3923928" y="4941168"/>
            <a:ext cx="129614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 descr="http://im0-tub-ru.yandex.net/i?id=91575308-57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570" y="1196752"/>
            <a:ext cx="2857522" cy="27894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7239000" cy="6123080"/>
          </a:xfrm>
        </p:spPr>
        <p:txBody>
          <a:bodyPr/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Избирательный процесс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совокупность действий по избранию депутатов представительных органов и выборных должностных лиц</a:t>
            </a:r>
          </a:p>
          <a:p>
            <a:pPr algn="just"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Избирательная система -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это порядок выборов в представительные учреждения и выборных должностных лиц, а также определения результатов голосования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http://im7-tub-ru.yandex.net/i?id=70314779-44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4725144"/>
            <a:ext cx="2019300" cy="1428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980728"/>
            <a:ext cx="7848872" cy="526767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979712" y="1643050"/>
            <a:ext cx="4449676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Избирательная 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система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4077072"/>
            <a:ext cx="2143140" cy="8429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Мажоритарная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15816" y="4077072"/>
            <a:ext cx="2857520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Пропорциональная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84168" y="4005064"/>
            <a:ext cx="2000264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Смешанная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4283968" y="2708920"/>
            <a:ext cx="2880320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4211960" y="2708920"/>
            <a:ext cx="72008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flipH="1">
            <a:off x="1403648" y="2708920"/>
            <a:ext cx="2737444" cy="14338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Мажоритарная система</a:t>
            </a:r>
            <a:b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52736"/>
            <a:ext cx="7632848" cy="4475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80000"/>
              </a:lnSpc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фр.Majoritee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- большинство. При этой системе избранным считается тот, за кого было подано большинство голосов, а голоса, поданные за остальных кандидатов, не учитываются. Мажоритарная система с двумя турами голосования используется в России на выборах Президента. </a:t>
            </a:r>
          </a:p>
          <a:p>
            <a:pPr algn="just">
              <a:lnSpc>
                <a:spcPct val="80000"/>
              </a:lnSpc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Мажоритарная система имеет две разновидности - абсолютного большинства (избранным считается кандидат, набравший абсолютное большинство голосов, т. е. 50% + 1 голос) и относительного большинства (победителем считается кандидат, набравший простое большинство голосов; для победы на таких выборах число набранных голосов может быть менее 50%)</a:t>
            </a:r>
          </a:p>
          <a:p>
            <a:pPr algn="just">
              <a:lnSpc>
                <a:spcPct val="80000"/>
              </a:lnSpc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http://im5-tub-ru.yandex.net/i?id=357121405-15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5301208"/>
            <a:ext cx="1905000" cy="1428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14290"/>
            <a:ext cx="7776864" cy="766438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Пропорциональная система</a:t>
            </a:r>
            <a:endParaRPr lang="ru-RU" sz="32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052736"/>
            <a:ext cx="7516688" cy="54030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 пропорциональной системе места в парламенте распределяются между политическими партиями в соответствии с количеством набранных голосов. При использовании пропорциональной системы с порогом в парламент не проходят партии, набравшие менее определённого процента голосов. В России на данный момент порог составляет 5-7 %.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://i32.fastpic.ru/big/2011/1205/40/91c68c2ea8ce8b3807873191734089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3933056"/>
            <a:ext cx="3503712" cy="26277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32696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Смешанная система</a:t>
            </a:r>
            <a:endParaRPr lang="ru-RU" sz="32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447800"/>
            <a:ext cx="7416824" cy="522156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Использовалась для выборов в Государственную Думу. Из 450 депутатов половина 225 избиралась по мажоритарной системе, другая половина 225 – по системе пропорциональной.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im0-tub-ru.yandex.net/i?id=304929638-42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221088"/>
            <a:ext cx="2664296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32696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Избирательный процесс</a:t>
            </a:r>
            <a:endParaRPr lang="ru-RU" sz="32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447800"/>
            <a:ext cx="7416824" cy="5221560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Устанавливается конкретная дата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Составляются списки избирателей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Образуются избирательные округа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Создаются избирательные комиссии</a:t>
            </a:r>
          </a:p>
          <a:p>
            <a:pPr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-ЦИК РФ</a:t>
            </a:r>
          </a:p>
          <a:p>
            <a:pPr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-ИК субъектов РФ</a:t>
            </a:r>
          </a:p>
          <a:p>
            <a:pPr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-Окружные ИК</a:t>
            </a:r>
          </a:p>
          <a:p>
            <a:pPr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-Территориальные ИК</a:t>
            </a:r>
          </a:p>
          <a:p>
            <a:pPr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-Участковые ИК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Выдвижение и регистрация кандидатов</a:t>
            </a:r>
          </a:p>
          <a:p>
            <a:pPr algn="just"/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32696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Избирательный процесс</a:t>
            </a:r>
            <a:endParaRPr lang="ru-RU" sz="32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24744"/>
            <a:ext cx="7416824" cy="5544616"/>
          </a:xfrm>
        </p:spPr>
        <p:txBody>
          <a:bodyPr>
            <a:normAutofit fontScale="92500"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Предвыборная агитация (прекращается за один день до выборов)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Голосование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Подсчет голосов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Объявление результатов выборов</a:t>
            </a:r>
          </a:p>
          <a:p>
            <a:pPr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Выборы могут быть признаны несостоявшимися, если в них приняло участие меньшее число избирателей, чем предусмотрено в законе</a:t>
            </a:r>
          </a:p>
          <a:p>
            <a:pPr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 нарушение избирательных прав граждан (подкуп, обман, подлог документов, предусмотрена административная, а в некоторых случаях уголовная ответственность)</a:t>
            </a:r>
          </a:p>
          <a:p>
            <a:pPr algn="just"/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32696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Референдум</a:t>
            </a:r>
            <a:endParaRPr lang="ru-RU" sz="32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24744"/>
            <a:ext cx="7416824" cy="554461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u="sng" dirty="0" smtClean="0">
                <a:latin typeface="Times New Roman" pitchFamily="18" charset="0"/>
                <a:cs typeface="Times New Roman" pitchFamily="18" charset="0"/>
              </a:rPr>
              <a:t>Референдум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– проведение тайного голосования по утверждению или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неутверждению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выражению согласия или несогласия с каким –либо важным документом, действиями главы государства, парламента, правительства.</a:t>
            </a:r>
          </a:p>
          <a:p>
            <a:pPr algn="just"/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444664"/>
          </a:xfrm>
        </p:spPr>
        <p:txBody>
          <a:bodyPr>
            <a:normAutofit fontScale="90000"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Виды референдума</a:t>
            </a:r>
            <a:endParaRPr lang="ru-RU" sz="32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764704"/>
            <a:ext cx="7416824" cy="5904656"/>
          </a:xfrm>
        </p:spPr>
        <p:txBody>
          <a:bodyPr>
            <a:normAutofit lnSpcReduction="10000"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Общероссийский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Местный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Субъекта Федерации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Право участия: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1.Граждане России, достигшие 18 лет.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Кто не участвует: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1.Недееспособные граждане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2.Находящиеся в местах лишения свободы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Инициаторы проведения референдума: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Российские граждане (не менее 2 млн.) и Федеральное Собрание РФ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Референдум назначает Президент РФ</a:t>
            </a:r>
          </a:p>
          <a:p>
            <a:pPr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444664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 выборах Президента РФ</a:t>
            </a:r>
            <a:endParaRPr lang="ru-RU" sz="28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764704"/>
            <a:ext cx="7416824" cy="5904656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Президент страны избирается гражданами страны на основе всеобщего, равного и прямого избирательного права при тайном голосовании.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Президент не может занимать свой пост более двух сроков подряд.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Выборы Президента РФ проводятся по единому избирательному округу, включающему всю территорию РФ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Решение о назначении выборов должно быть принято не раннее чем за 100 дней и не позднее чем за 90 дней до дня голосования</a:t>
            </a:r>
          </a:p>
          <a:p>
            <a:pPr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444664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 выборах Президента РФ</a:t>
            </a:r>
            <a:endParaRPr lang="ru-RU" sz="28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764704"/>
            <a:ext cx="7416824" cy="5904656"/>
          </a:xfrm>
        </p:spPr>
        <p:txBody>
          <a:bodyPr>
            <a:normAutofit/>
          </a:bodyPr>
          <a:lstStyle/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Кандидаты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 должность Президента РФ могут быть выдвинуты политическими партиями, а также в порядке самовыдвижения.</a:t>
            </a:r>
            <a:endParaRPr lang="ru-RU" sz="280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Расходы на подготовку и проведение выборов Президента РФ производятся за счет средств федерального бюджета.</a:t>
            </a:r>
          </a:p>
          <a:p>
            <a:pPr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322</TotalTime>
  <Words>1198</Words>
  <Application>Microsoft Office PowerPoint</Application>
  <PresentationFormat>Экран (4:3)</PresentationFormat>
  <Paragraphs>125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Изящная</vt:lpstr>
      <vt:lpstr>Слайд 1</vt:lpstr>
      <vt:lpstr> Выборы -это центральный институт демократического правового государства/  По своему характеру выборы бывают публичные:  Государственные   (президентские и парламентские)  Муниципальные  </vt:lpstr>
      <vt:lpstr>Слайд 3</vt:lpstr>
      <vt:lpstr>Сущность избирательного права</vt:lpstr>
      <vt:lpstr>Слайд 5</vt:lpstr>
      <vt:lpstr>Принципы проведения выборов в РФ</vt:lpstr>
      <vt:lpstr>Всеобщее избирательное право </vt:lpstr>
      <vt:lpstr>Слайд 8</vt:lpstr>
      <vt:lpstr>    Равное избирательное право </vt:lpstr>
      <vt:lpstr>Прямое голосование</vt:lpstr>
      <vt:lpstr>Тайное голосование</vt:lpstr>
      <vt:lpstr>Слайд 12</vt:lpstr>
      <vt:lpstr>Альтернативность выборов</vt:lpstr>
      <vt:lpstr>Добровольность выборов</vt:lpstr>
      <vt:lpstr> Избирательная система</vt:lpstr>
      <vt:lpstr>Слайд 16</vt:lpstr>
      <vt:lpstr>Слайд 17</vt:lpstr>
      <vt:lpstr>    Мажоритарная система </vt:lpstr>
      <vt:lpstr>Пропорциональная система</vt:lpstr>
      <vt:lpstr>    Смешанная система</vt:lpstr>
      <vt:lpstr>    Избирательный процесс</vt:lpstr>
      <vt:lpstr>    Избирательный процесс</vt:lpstr>
      <vt:lpstr>    Референдум</vt:lpstr>
      <vt:lpstr>    Виды референдума</vt:lpstr>
      <vt:lpstr>О выборах Президента РФ</vt:lpstr>
      <vt:lpstr>О выборах Президента РФ</vt:lpstr>
    </vt:vector>
  </TitlesOfParts>
  <Company>Киреевская гимназия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Учитель</cp:lastModifiedBy>
  <cp:revision>91</cp:revision>
  <dcterms:created xsi:type="dcterms:W3CDTF">2014-06-14T07:23:29Z</dcterms:created>
  <dcterms:modified xsi:type="dcterms:W3CDTF">2021-04-08T11:00:51Z</dcterms:modified>
</cp:coreProperties>
</file>