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04C5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3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SLIDES_API91978266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SLIDES_API91978266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SLIDES_API91978266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SLIDES_API91978266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SLIDES_API919782662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SLIDES_API919782662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SLIDES_API919782662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SLIDES_API919782662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SLIDES_API91978266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SLIDES_API919782662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SLIDES_API919782662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SLIDES_API919782662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SLIDES_API919782662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SLIDES_API919782662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SLIDES_API919782662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SLIDES_API919782662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SLIDES_API91978266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SLIDES_API91978266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SLIDES_API91978266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SLIDES_API91978266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SLIDES_API919782662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SLIDES_API919782662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SLIDES_API919782662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SLIDES_API919782662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SLIDES_API919782662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SLIDES_API919782662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SLIDES_API919782662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SLIDES_API919782662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SLIDES_API919782662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SLIDES_API919782662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SLIDES_API919782662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SLIDES_API919782662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SLIDES_API919782662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SLIDES_API919782662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SLIDES_API919782662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SLIDES_API919782662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defectologiya.pro/" TargetMode="External"/><Relationship Id="rId4" Type="http://schemas.openxmlformats.org/officeDocument/2006/relationships/hyperlink" Target="http://www.b17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453743" y="1271475"/>
            <a:ext cx="8123100" cy="171417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latin typeface="+mn-lt"/>
              </a:rPr>
            </a:br>
            <a:r>
              <a:rPr lang="ru-RU" sz="20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+mn-lt"/>
              </a:rPr>
            </a:br>
            <a:r>
              <a:rPr lang="en" sz="4400" b="1" dirty="0" smtClean="0">
                <a:solidFill>
                  <a:srgbClr val="FF0000"/>
                </a:solidFill>
                <a:latin typeface="+mn-lt"/>
              </a:rPr>
              <a:t>Адаптация </a:t>
            </a:r>
            <a:r>
              <a:rPr lang="en" sz="4400" b="1" dirty="0">
                <a:solidFill>
                  <a:srgbClr val="FF0000"/>
                </a:solidFill>
                <a:latin typeface="+mn-lt"/>
              </a:rPr>
              <a:t>детей </a:t>
            </a:r>
            <a:r>
              <a:rPr lang="ru-RU" sz="44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4400" b="1" dirty="0" smtClean="0">
                <a:solidFill>
                  <a:srgbClr val="FF0000"/>
                </a:solidFill>
                <a:latin typeface="+mn-lt"/>
              </a:rPr>
            </a:br>
            <a:r>
              <a:rPr lang="en" sz="4400" b="1" dirty="0" smtClean="0">
                <a:solidFill>
                  <a:srgbClr val="FF0000"/>
                </a:solidFill>
                <a:latin typeface="+mn-lt"/>
              </a:rPr>
              <a:t>к </a:t>
            </a:r>
            <a:r>
              <a:rPr lang="en" sz="4400" b="1" dirty="0">
                <a:solidFill>
                  <a:srgbClr val="FF0000"/>
                </a:solidFill>
                <a:latin typeface="+mn-lt"/>
              </a:rPr>
              <a:t>детскому саду</a:t>
            </a:r>
            <a:endParaRPr sz="4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xfrm>
            <a:off x="5701145" y="3109304"/>
            <a:ext cx="2957945" cy="99856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Гусева Светлана Николаевна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Сергеева Виктория Викторовна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Галина Александровна</a:t>
            </a:r>
            <a:endParaRPr sz="1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02327" y="514107"/>
            <a:ext cx="63176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ru-RU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</a:t>
            </a:r>
            <a:r>
              <a:rPr lang="ru-RU" b="1" kern="1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учреждение             «Детский </a:t>
            </a:r>
            <a:r>
              <a:rPr lang="ru-RU" b="1" kern="1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 №7» города Канаш Чувашской Республики</a:t>
            </a:r>
            <a:endParaRPr lang="ru-RU" sz="11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7036" y="4697344"/>
            <a:ext cx="1558637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200"/>
              </a:spcAft>
              <a:buClr>
                <a:srgbClr val="616161"/>
              </a:buClr>
              <a:buSzPts val="1400"/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Proxima Nova"/>
              </a:rPr>
              <a:t>г. Канаш, 2025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28" y="153889"/>
            <a:ext cx="738208" cy="7204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 smtClean="0">
                <a:solidFill>
                  <a:srgbClr val="0070C0"/>
                </a:solidFill>
                <a:latin typeface="+mn-lt"/>
              </a:rPr>
              <a:t>Цель</a:t>
            </a:r>
            <a:r>
              <a:rPr lang="ru-RU" sz="4000" b="1" dirty="0" smtClean="0">
                <a:solidFill>
                  <a:srgbClr val="0070C0"/>
                </a:solidFill>
                <a:latin typeface="+mn-lt"/>
              </a:rPr>
              <a:t>:</a:t>
            </a:r>
            <a:endParaRPr sz="40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311700" y="1316182"/>
            <a:ext cx="8520600" cy="13993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ние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лиз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адаптации детей к детскому 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саду, определ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ение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влияющи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успешность адаптации.</a:t>
            </a:r>
            <a:endParaRPr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69246" y="589445"/>
            <a:ext cx="2286027" cy="66291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2209801" y="692301"/>
            <a:ext cx="6698672" cy="30692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en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теоретические аспекты адаптации детей к детскому </a:t>
            </a: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саду.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Определить </a:t>
            </a:r>
            <a:r>
              <a:rPr lang="en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степени адаптации и их особенности</a:t>
            </a: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опрос среди родителей на тему их опыта осознания адаптации детей</a:t>
            </a: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AutoNum type="arabicPeriod"/>
            </a:pPr>
            <a:r>
              <a:rPr lang="en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Разработать </a:t>
            </a:r>
            <a:r>
              <a:rPr lang="en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родителей по облегчению процесса адаптации.</a:t>
            </a:r>
            <a:endParaRPr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Google Shape;74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b="1" dirty="0">
                <a:solidFill>
                  <a:srgbClr val="0070C0"/>
                </a:solidFill>
                <a:latin typeface="+mj-lt"/>
              </a:rPr>
              <a:t>Проблема</a:t>
            </a:r>
            <a:endParaRPr sz="4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20094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дети сталкиваются с трудностями в процессе адаптации к детскому саду, что может негативно сказаться на их эмоциональном и психическом состоянии.</a:t>
            </a:r>
            <a:endParaRPr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1731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b="1" dirty="0">
                <a:solidFill>
                  <a:srgbClr val="0070C0"/>
                </a:solidFill>
                <a:latin typeface="+mj-lt"/>
              </a:rPr>
              <a:t>Введение в тему </a:t>
            </a:r>
            <a:r>
              <a:rPr lang="ru-RU" sz="3200" b="1" dirty="0" smtClean="0">
                <a:solidFill>
                  <a:srgbClr val="0070C0"/>
                </a:solidFill>
                <a:latin typeface="+mj-lt"/>
              </a:rPr>
              <a:t/>
            </a:r>
            <a:br>
              <a:rPr lang="ru-RU" sz="3200" b="1" dirty="0" smtClean="0">
                <a:solidFill>
                  <a:srgbClr val="0070C0"/>
                </a:solidFill>
                <a:latin typeface="+mj-lt"/>
              </a:rPr>
            </a:br>
            <a:r>
              <a:rPr lang="en" sz="3200" b="1" dirty="0" smtClean="0">
                <a:solidFill>
                  <a:srgbClr val="0070C0"/>
                </a:solidFill>
                <a:latin typeface="+mj-lt"/>
              </a:rPr>
              <a:t>адаптации </a:t>
            </a:r>
            <a:r>
              <a:rPr lang="en" sz="3200" b="1" dirty="0">
                <a:solidFill>
                  <a:srgbClr val="0070C0"/>
                </a:solidFill>
                <a:latin typeface="+mj-lt"/>
              </a:rPr>
              <a:t>детей к детскому саду</a:t>
            </a:r>
            <a:endParaRPr sz="32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87" name="Google Shape;87;p17"/>
          <p:cNvSpPr txBox="1">
            <a:spLocks noGrp="1"/>
          </p:cNvSpPr>
          <p:nvPr>
            <p:ph type="body" idx="1"/>
          </p:nvPr>
        </p:nvSpPr>
        <p:spPr>
          <a:xfrm>
            <a:off x="616527" y="1618167"/>
            <a:ext cx="8130281" cy="225417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детей к детскому саду — это важный процесс, затрагивающий индивидуальные, социальные и культурные аспекты. Успешная адаптация формирует уверенность и навыки общения, влияя на дальнейшее развитие. В работе рассматриваем легкую, среднюю и тяжелую степени адаптации, анализируем влияние семейной среды и темперамента, проводим опрос родителей. Цель — разработка рекомендаций для родителей и педагогов, чтобы сделать адаптацию комфортнее.</a:t>
            </a:r>
            <a:endParaRPr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" name="Google Shape;88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311700" y="253639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solidFill>
                  <a:srgbClr val="0070C0"/>
                </a:solidFill>
                <a:latin typeface="+mj-lt"/>
              </a:rPr>
              <a:t>Психологические аспекты адаптации детей</a:t>
            </a:r>
            <a:endParaRPr sz="36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260975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к детскому саду охватывает множество психологических факторов, влияющих на успешность перехода. Ключевым аспектом является понимание потребностей ребенка. Уровень тревожности может затруднять общение с воспитателями и сверстниками. Существует три формы адаптации: легкая, средняя и тяжелая. Плавный процесс адаптации, зависящий от эмоциональной поддержки родителей, способствует снижению страха и тревоги у детей. Индивидуальный подход к каждому ребенку важен для поддержания его психоэмоционального здоровья.</a:t>
            </a:r>
            <a:endParaRPr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Google Shape;95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0" name="Google Shape;100;p19"/>
          <p:cNvSpPr txBox="1">
            <a:spLocks noGrp="1"/>
          </p:cNvSpPr>
          <p:nvPr>
            <p:ph type="title"/>
          </p:nvPr>
        </p:nvSpPr>
        <p:spPr>
          <a:xfrm>
            <a:off x="311700" y="424312"/>
            <a:ext cx="8520600" cy="5490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Степени адаптации: описание и особенности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1" name="Google Shape;101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pic>
        <p:nvPicPr>
          <p:cNvPr id="102" name="Google Shape;10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61260" y="982010"/>
            <a:ext cx="434109" cy="39547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9"/>
          <p:cNvSpPr txBox="1"/>
          <p:nvPr/>
        </p:nvSpPr>
        <p:spPr>
          <a:xfrm>
            <a:off x="262082" y="1304091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Легкая адаптация</a:t>
            </a:r>
            <a:endParaRPr sz="20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412650" y="1764250"/>
            <a:ext cx="2540100" cy="19304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Происходит за 2-4 недели. Дети с интересом взаимодействуют с воспитателями, быстро осваивают распорядок и охотно расстаются с родителями, чувствуя себя уверенно в новом коллективе.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3767" y="973325"/>
            <a:ext cx="445655" cy="434611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9"/>
          <p:cNvSpPr txBox="1"/>
          <p:nvPr/>
        </p:nvSpPr>
        <p:spPr>
          <a:xfrm>
            <a:off x="3055982" y="1304091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Средняя адаптация</a:t>
            </a:r>
            <a:endParaRPr sz="20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07" name="Google Shape;107;p19"/>
          <p:cNvSpPr txBox="1"/>
          <p:nvPr/>
        </p:nvSpPr>
        <p:spPr>
          <a:xfrm>
            <a:off x="3175050" y="1829516"/>
            <a:ext cx="2540100" cy="170872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Занимает около 1.5 месяца. Дети могут болеть чаще и испытывать эмоциональную нестабильность. Игры и социализация идут, но расставание с родителями вызывает тревогу.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149749" y="1008951"/>
            <a:ext cx="474568" cy="40415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/>
        </p:nvSpPr>
        <p:spPr>
          <a:xfrm>
            <a:off x="6159500" y="1296567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Тяжелая адаптация</a:t>
            </a:r>
            <a:endParaRPr sz="20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10" name="Google Shape;110;p19"/>
          <p:cNvSpPr txBox="1"/>
          <p:nvPr/>
        </p:nvSpPr>
        <p:spPr>
          <a:xfrm>
            <a:off x="6159500" y="1764250"/>
            <a:ext cx="2540100" cy="186921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Длится несколько месяцев. Проблемы включают агрессию, страхи и нежелание посещать детский сад. Нужны внимание родителей и помощь специалистов для облегчения адаптации.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 animBg="1"/>
      <p:bldP spid="107" grpId="0" animBg="1"/>
      <p:bldP spid="1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86023" y="524027"/>
            <a:ext cx="78518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Первый уровень — легкая адаптация</a:t>
            </a:r>
            <a:endParaRPr lang="ru-RU" sz="32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8210" y="1308903"/>
            <a:ext cx="87075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Обычно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занимает от 2 до 4 недель. На этом этапе дети охотно вступают в контакт с воспитателями и сверстниками, быстро осваивают распорядок и с интересом рассказывают родителям о своих новостях. Такие дети могут легко оставить родителей, что указывает на их уверенность и ощущение безопасности в новом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коллективе.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2" name="Google Shape;122;p21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23" name="Google Shape;123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529868" y="504002"/>
            <a:ext cx="8084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Второй уровень — средняя адаптация</a:t>
            </a:r>
            <a:endParaRPr lang="ru-RU" sz="32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818" y="1123043"/>
            <a:ext cx="86455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Зачастую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занимает 1.5 месяца и сопровождается частыми заболеваниями и эмоциональной нестабильностью. Ребенок начинает играть и социализироваться, но иногда испытывает трудности при расставании с родителями. Это важно для родителей понимать, так как в этот период они могут замечать проявления тревожности и желания чаще быть рядом с родителями 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0" name="Google Shape;13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66737" y="482736"/>
            <a:ext cx="8010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70C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Третий уровень — тяжелая адаптация</a:t>
            </a:r>
            <a:endParaRPr lang="ru-RU" sz="32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7453" y="1208224"/>
            <a:ext cx="824909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Длится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значительно дольше и может как минимум несколько месяцев. Дети на этой стадии часто сталкиваются с серьезными проблемами, включая агрессию, страхи и нежелание общаться. Такие реакции могут проявляться как подобное поведение, так и открытые протесты против посещения детского сада. Устойчивые трудности на этом этапе требуют внимания как со стороны родителей, так и со стороны специалистов 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6" name="Google Shape;136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Методика исследования адаптации детей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37" name="Google Shape;137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pic>
        <p:nvPicPr>
          <p:cNvPr id="138" name="Google Shape;13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0781" y="1021859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3"/>
          <p:cNvSpPr txBox="1"/>
          <p:nvPr/>
        </p:nvSpPr>
        <p:spPr>
          <a:xfrm>
            <a:off x="190700" y="146275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Теоретический анализ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40" name="Google Shape;140;p23"/>
          <p:cNvSpPr txBox="1"/>
          <p:nvPr/>
        </p:nvSpPr>
        <p:spPr>
          <a:xfrm>
            <a:off x="190700" y="1897309"/>
            <a:ext cx="2540100" cy="194732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Начальный этап исследования включает изучение литературы для выявления существующих подходов и проблем в области адаптации, что формирует базу для выбора диагностических методик.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41" name="Google Shape;141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44297" y="1017725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3"/>
          <p:cNvSpPr txBox="1"/>
          <p:nvPr/>
        </p:nvSpPr>
        <p:spPr>
          <a:xfrm>
            <a:off x="2984400" y="1466519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Метод наблюдения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43" name="Google Shape;143;p23"/>
          <p:cNvSpPr txBox="1"/>
          <p:nvPr/>
        </p:nvSpPr>
        <p:spPr>
          <a:xfrm>
            <a:off x="2984400" y="1852034"/>
            <a:ext cx="2653723" cy="186098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Наблюдение позволяет фиксировать индивидуальные особенности детей в естественных условиях, включая положительные и негативные моменты, влияющие на процесс адаптации.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44" name="Google Shape;144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36245" y="1016625"/>
            <a:ext cx="405056" cy="4461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3"/>
          <p:cNvSpPr txBox="1"/>
          <p:nvPr/>
        </p:nvSpPr>
        <p:spPr>
          <a:xfrm>
            <a:off x="5890197" y="146275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Опрос родителей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5932358" y="1932692"/>
            <a:ext cx="2540100" cy="18919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Анкетирование родителей способствует сбору информации о семейных взаимоотношениях и подготовленности к образовательному процессу, что критично для успешной адаптации.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43" grpId="0" animBg="1"/>
      <p:bldP spid="1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1" name="Google Shape;151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</a:rPr>
              <a:t>Анализ результатов опроса родителей</a:t>
            </a:r>
            <a:endParaRPr b="1" dirty="0">
              <a:solidFill>
                <a:srgbClr val="0070C0"/>
              </a:solidFill>
            </a:endParaRPr>
          </a:p>
        </p:txBody>
      </p:sp>
      <p:sp>
        <p:nvSpPr>
          <p:cNvPr id="152" name="Google Shape;152;p24"/>
          <p:cNvSpPr txBox="1">
            <a:spLocks noGrp="1"/>
          </p:cNvSpPr>
          <p:nvPr>
            <p:ph type="body" idx="1"/>
          </p:nvPr>
        </p:nvSpPr>
        <p:spPr>
          <a:xfrm>
            <a:off x="586050" y="1238621"/>
            <a:ext cx="8160758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опроса 15 семей (83% от общего числа) показывает актуальные аспекты адаптации детей к детскому саду. 86% родителей хотят, чтобы их дети развивали навыки общения. Обсуждение трудностей адаптации, таких как усталость и кризис трех лет, важно. 73% родителей активно интересуются жизнью детей в саду; 93% соблюдают режим дня. 86% детей адаптировались легко, 7% испытывали трудности. Необходимы меры для улучшения взаимодействия между педагогами и родителями.</a:t>
            </a:r>
            <a:endParaRPr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" name="Google Shape;153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8" name="Google Shape;158;p25"/>
          <p:cNvSpPr txBox="1">
            <a:spLocks noGrp="1"/>
          </p:cNvSpPr>
          <p:nvPr>
            <p:ph type="body" idx="1"/>
          </p:nvPr>
        </p:nvSpPr>
        <p:spPr>
          <a:xfrm>
            <a:off x="992184" y="557960"/>
            <a:ext cx="7038942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Ожидания родителей касательно адаптации детей в детском саду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59" name="Google Shape;159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pic>
        <p:nvPicPr>
          <p:cNvPr id="160" name="Google Shape;160;p25"/>
          <p:cNvPicPr preferRelativeResize="0"/>
          <p:nvPr/>
        </p:nvPicPr>
        <p:blipFill rotWithShape="1">
          <a:blip r:embed="rId4">
            <a:alphaModFix/>
          </a:blip>
          <a:srcRect t="6756"/>
          <a:stretch/>
        </p:blipFill>
        <p:spPr>
          <a:xfrm>
            <a:off x="2116841" y="1434419"/>
            <a:ext cx="6629967" cy="3228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165" name="Google Shape;165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Практические рекомендации для родителей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66" name="Google Shape;166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pic>
        <p:nvPicPr>
          <p:cNvPr id="167" name="Google Shape;16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1207" y="1143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6"/>
          <p:cNvSpPr txBox="1"/>
          <p:nvPr/>
        </p:nvSpPr>
        <p:spPr>
          <a:xfrm>
            <a:off x="311700" y="1682307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Согласование режима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69" name="Google Shape;169;p26"/>
          <p:cNvSpPr txBox="1"/>
          <p:nvPr/>
        </p:nvSpPr>
        <p:spPr>
          <a:xfrm>
            <a:off x="317500" y="2057400"/>
            <a:ext cx="2540100" cy="12699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Начните постепенно подводить ребенка к режиму дня, принятому в детском саду. Это облегчит процесс адаптации и снизит стресс.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70" name="Google Shape;170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66853" y="1098698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6"/>
          <p:cNvSpPr txBox="1"/>
          <p:nvPr/>
        </p:nvSpPr>
        <p:spPr>
          <a:xfrm>
            <a:off x="3054793" y="1667194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Изучение меню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72" name="Google Shape;172;p26"/>
          <p:cNvSpPr txBox="1"/>
          <p:nvPr/>
        </p:nvSpPr>
        <p:spPr>
          <a:xfrm>
            <a:off x="3054793" y="2057399"/>
            <a:ext cx="2540100" cy="16625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Включите в домашний рацион похожие блюда на те, что подают в детском саду. Это поможет ребенку чувствовать себя комфортно во время приема пищи.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73" name="Google Shape;173;p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32499" y="10794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6"/>
          <p:cNvSpPr txBox="1"/>
          <p:nvPr/>
        </p:nvSpPr>
        <p:spPr>
          <a:xfrm>
            <a:off x="5789653" y="1655472"/>
            <a:ext cx="3231505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Навыки самообслуживания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75" name="Google Shape;175;p26"/>
          <p:cNvSpPr txBox="1"/>
          <p:nvPr/>
        </p:nvSpPr>
        <p:spPr>
          <a:xfrm>
            <a:off x="5848693" y="2057400"/>
            <a:ext cx="2540100" cy="14062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Развивайте у ребенка умения самостоятельно умываться и одеваться. Это повысит его уверенность и облегчить адаптацию в новой социальной среде.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0" animBg="1"/>
      <p:bldP spid="172" grpId="0" animBg="1"/>
      <p:bldP spid="17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80" name="Google Shape;180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Рекомендуемые мероприятия в детском саду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81" name="Google Shape;181;p27"/>
          <p:cNvSpPr txBox="1">
            <a:spLocks noGrp="1"/>
          </p:cNvSpPr>
          <p:nvPr>
            <p:ph type="body" idx="1"/>
          </p:nvPr>
        </p:nvSpPr>
        <p:spPr>
          <a:xfrm>
            <a:off x="410938" y="101772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детей требует комплексного подхода с организационными, педагогическими и медицинскими мероприятиями. Организационно — создание комфортной среды, включая прогулки с родителями и постепенное увеличение времени в группе. Педагогические мероприятия включают индивидуальный подход и игры с участием взрослых для эмоциональной привязки. Медицинские мероприятия — поддержка здоровья, соблюдение режима дня и привычных ритуалов — также важны для успешной адаптации.</a:t>
            </a:r>
            <a:endParaRPr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Google Shape;182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4"/>
            <a:ext cx="9144000" cy="5143500"/>
          </a:xfrm>
          <a:prstGeom prst="rect">
            <a:avLst/>
          </a:prstGeom>
        </p:spPr>
      </p:pic>
      <p:sp>
        <p:nvSpPr>
          <p:cNvPr id="187" name="Google Shape;187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485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Перспективы дальнейших исследований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88" name="Google Shape;188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pic>
        <p:nvPicPr>
          <p:cNvPr id="189" name="Google Shape;189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6550" y="943378"/>
            <a:ext cx="400577" cy="355695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311700" y="1190676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Комплексный подход</a:t>
            </a:r>
            <a:endParaRPr sz="16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245004" y="1818974"/>
            <a:ext cx="2530398" cy="141850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Необходимость учитывать психологические, социокультурные и образовательные факторы для успешной адаптации детей к детскому саду.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92" name="Google Shape;192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3596" y="1029270"/>
            <a:ext cx="397513" cy="414774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8"/>
          <p:cNvSpPr txBox="1"/>
          <p:nvPr/>
        </p:nvSpPr>
        <p:spPr>
          <a:xfrm>
            <a:off x="2775402" y="1284368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Новые технологии</a:t>
            </a:r>
            <a:endParaRPr sz="16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3101059" y="1826774"/>
            <a:ext cx="2540100" cy="14146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Интеграция современных педагогических технологий и цифровых средств обучения для облегчения общения и улучшения освоения материала.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72465" y="906498"/>
            <a:ext cx="437573" cy="408261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8"/>
          <p:cNvSpPr txBox="1"/>
          <p:nvPr/>
        </p:nvSpPr>
        <p:spPr>
          <a:xfrm>
            <a:off x="5817878" y="1190676"/>
            <a:ext cx="3096448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Взаимодействие с родителями</a:t>
            </a:r>
            <a:endParaRPr sz="16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6202118" y="1613639"/>
            <a:ext cx="2540100" cy="18600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Исследование устойчивого взаимодействия между родителями и учреждениями для лучшего понимания потребностей ребенка и разработки совместных стратегий поддержки.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 animBg="1"/>
      <p:bldP spid="194" grpId="0" animBg="1"/>
      <p:bldP spid="19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2"/>
            <a:ext cx="9144000" cy="5143500"/>
          </a:xfrm>
          <a:prstGeom prst="rect">
            <a:avLst/>
          </a:prstGeom>
        </p:spPr>
      </p:pic>
      <p:sp>
        <p:nvSpPr>
          <p:cNvPr id="202" name="Google Shape;202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Заключение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203" name="Google Shape;203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pic>
        <p:nvPicPr>
          <p:cNvPr id="204" name="Google Shape;20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85718" y="95475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9"/>
          <p:cNvSpPr txBox="1"/>
          <p:nvPr/>
        </p:nvSpPr>
        <p:spPr>
          <a:xfrm>
            <a:off x="254499" y="1387714"/>
            <a:ext cx="2511807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Сложный процесс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67979" y="1812872"/>
            <a:ext cx="2540100" cy="133923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Адаптация детей к детскому саду требует внимания к индивидуальным особенностям и поддержке со стороны родителей и педагогов.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207" name="Google Shape;20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92108" y="95475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9"/>
          <p:cNvSpPr txBox="1"/>
          <p:nvPr/>
        </p:nvSpPr>
        <p:spPr>
          <a:xfrm>
            <a:off x="3155230" y="1384319"/>
            <a:ext cx="2354759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Степени адаптации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3076058" y="2059147"/>
            <a:ext cx="2540100" cy="15915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Выделяем три степени: легкую, среднюю и тяжелую, каждая из которых требует особого подхода и внимательности к эмоциональному состоянию ребенка.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pic>
        <p:nvPicPr>
          <p:cNvPr id="210" name="Google Shape;210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98498" y="95475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9"/>
          <p:cNvSpPr txBox="1"/>
          <p:nvPr/>
        </p:nvSpPr>
        <p:spPr>
          <a:xfrm>
            <a:off x="6419871" y="1423623"/>
            <a:ext cx="1727898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Рекомендации</a:t>
            </a:r>
            <a:endParaRPr sz="1800" b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6043418" y="1812872"/>
            <a:ext cx="2540100" cy="16048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ea typeface="Proxima Nova"/>
                <a:cs typeface="Times New Roman" panose="02020603050405020304" pitchFamily="18" charset="0"/>
                <a:sym typeface="Proxima Nova"/>
              </a:rPr>
              <a:t>Родители должны активно участвовать в жизни детского сада, создавая комфортную атмосферу и помогая детям адаптироваться к новым условиям.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ea typeface="Proxima Nova"/>
              <a:cs typeface="Times New Roman" panose="02020603050405020304" pitchFamily="18" charset="0"/>
              <a:sym typeface="Proxima Nov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" grpId="0" animBg="1"/>
      <p:bldP spid="209" grpId="0" animBg="1"/>
      <p:bldP spid="2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17" name="Google Shape;217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0070C0"/>
                </a:solidFill>
                <a:latin typeface="+mj-lt"/>
              </a:rPr>
              <a:t>Список литературы</a:t>
            </a:r>
            <a:endParaRPr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218" name="Google Shape;218;p30"/>
          <p:cNvSpPr txBox="1">
            <a:spLocks noGrp="1"/>
          </p:cNvSpPr>
          <p:nvPr>
            <p:ph type="body" idx="1"/>
          </p:nvPr>
        </p:nvSpPr>
        <p:spPr>
          <a:xfrm>
            <a:off x="1443960" y="1105069"/>
            <a:ext cx="6426200" cy="28236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>
              <a:buAutoNum type="arabicPeriod"/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 Овсепян. Я иду в детский сад. Проблемы адаптации. 2017г.</a:t>
            </a: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приемы работы с детьми в период адаптации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zubareva-ds11lmr.edumsko.ru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А.В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Золотарева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gel-ds-25.ru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детскому саду. Как подготовить ребёнка?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dzen.ru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детскому саду: взгляд психолога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www.b17.ru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детскому саду: периоды и этапы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www.defectologiya.pro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в детском саду: этапы, советы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podorogevshkolu.ru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анкетирования родителей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infourok.ru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Великая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ужасная адаптация к детскому саду // </a:t>
            </a: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n-e-n.ru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AutoNum type="arabicPeriod"/>
            </a:pPr>
            <a:r>
              <a:rPr lang="en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en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адаптации детей к детскому саду // www.detey-planeta.ru</a:t>
            </a:r>
            <a:endParaRPr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9" name="Google Shape;219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6" name="Google Shape;217;p30"/>
          <p:cNvSpPr txBox="1">
            <a:spLocks/>
          </p:cNvSpPr>
          <p:nvPr/>
        </p:nvSpPr>
        <p:spPr>
          <a:xfrm>
            <a:off x="2315615" y="4249759"/>
            <a:ext cx="4854113" cy="5727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 b="0" i="0" u="none" strike="noStrike" cap="none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algn="ctr"/>
            <a:r>
              <a:rPr lang="ru-RU" b="1" dirty="0" smtClean="0">
                <a:solidFill>
                  <a:srgbClr val="0070C0"/>
                </a:solidFill>
                <a:latin typeface="+mj-lt"/>
              </a:rPr>
              <a:t>Благодарим за внимание!</a:t>
            </a:r>
            <a:endParaRPr lang="ru-RU" b="1" dirty="0">
              <a:solidFill>
                <a:srgbClr val="0070C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1103</Words>
  <Application>Microsoft Office PowerPoint</Application>
  <PresentationFormat>Экран (16:9)</PresentationFormat>
  <Paragraphs>95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Proxima Nova</vt:lpstr>
      <vt:lpstr>Times New Roman</vt:lpstr>
      <vt:lpstr>Spearmint</vt:lpstr>
      <vt:lpstr>  Адаптация детей  к детскому саду</vt:lpstr>
      <vt:lpstr>Цель:</vt:lpstr>
      <vt:lpstr>Задачи:</vt:lpstr>
      <vt:lpstr>Проблема</vt:lpstr>
      <vt:lpstr>Введение в тему  адаптации детей к детскому саду</vt:lpstr>
      <vt:lpstr>Психологические аспекты адаптации детей</vt:lpstr>
      <vt:lpstr>Степени адаптации: описание и особенности</vt:lpstr>
      <vt:lpstr>Презентация PowerPoint</vt:lpstr>
      <vt:lpstr>Презентация PowerPoint</vt:lpstr>
      <vt:lpstr>Презентация PowerPoint</vt:lpstr>
      <vt:lpstr>Методика исследования адаптации детей</vt:lpstr>
      <vt:lpstr>Анализ результатов опроса родителей</vt:lpstr>
      <vt:lpstr>Презентация PowerPoint</vt:lpstr>
      <vt:lpstr>Практические рекомендации для родителей</vt:lpstr>
      <vt:lpstr>Рекомендуемые мероприятия в детском саду</vt:lpstr>
      <vt:lpstr>Перспективы дальнейших исследований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Адаптация детей к детскому саду</dc:title>
  <dc:creator>Admin</dc:creator>
  <cp:lastModifiedBy>Admin</cp:lastModifiedBy>
  <cp:revision>28</cp:revision>
  <dcterms:modified xsi:type="dcterms:W3CDTF">2025-06-09T09:21:38Z</dcterms:modified>
</cp:coreProperties>
</file>