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1" r:id="rId4"/>
    <p:sldId id="260" r:id="rId5"/>
    <p:sldId id="259" r:id="rId6"/>
    <p:sldId id="262" r:id="rId7"/>
    <p:sldId id="263" r:id="rId8"/>
    <p:sldId id="264" r:id="rId9"/>
    <p:sldId id="265" r:id="rId10"/>
    <p:sldId id="266" r:id="rId11"/>
    <p:sldId id="267" r:id="rId12"/>
    <p:sldId id="268" r:id="rId13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22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  <p:guide orient="horz" pos="22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:\Users\malves\AppData\Local\Microsoft\Windows\Temporary Internet Files\Content.IE5\54I5HWCN\MPj04372470000[1]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76157" cy="6858000"/>
          </a:xfrm>
          <a:prstGeom prst="rect">
            <a:avLst/>
          </a:prstGeom>
          <a:noFill/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4038600" y="0"/>
            <a:ext cx="5105400" cy="5181600"/>
          </a:xfrm>
        </p:spPr>
        <p:txBody>
          <a:bodyPr>
            <a:normAutofit/>
          </a:bodyPr>
          <a:lstStyle>
            <a:lvl1pPr>
              <a:defRPr lang="ru-RU" sz="4400" b="1" kern="1200" cap="all" spc="0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bg1">
                      <a:alpha val="4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038600" y="5181600"/>
            <a:ext cx="5105400" cy="914400"/>
          </a:xfrm>
        </p:spPr>
        <p:txBody>
          <a:bodyPr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ru-RU" sz="2400" b="1" kern="1200" dirty="0">
                <a:solidFill>
                  <a:schemeClr val="accent2">
                    <a:lumMod val="75000"/>
                  </a:schemeClr>
                </a:solidFill>
                <a:effectLst>
                  <a:glow rad="101600">
                    <a:schemeClr val="bg1">
                      <a:alpha val="40000"/>
                    </a:schemeClr>
                  </a:glow>
                </a:effectLst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31559-10BF-4FA3-BEBC-50ADB22BFF21}" type="datetimeFigureOut">
              <a:rPr lang="ru-RU" smtClean="0"/>
              <a:pPr/>
              <a:t>24.04.2022 вс</a:t>
            </a:fld>
            <a:endParaRPr lang="ru-RU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7D05D-D326-4878-A62F-E3CD402CB14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31559-10BF-4FA3-BEBC-50ADB22BFF21}" type="datetimeFigureOut">
              <a:rPr lang="ru-RU" smtClean="0"/>
              <a:pPr/>
              <a:t>24.04.2022 вс</a:t>
            </a:fld>
            <a:endParaRPr lang="ru-RU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7D05D-D326-4878-A62F-E3CD402CB14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31559-10BF-4FA3-BEBC-50ADB22BFF21}" type="datetimeFigureOut">
              <a:rPr lang="ru-RU" smtClean="0"/>
              <a:pPr/>
              <a:t>24.04.2022 вс</a:t>
            </a:fld>
            <a:endParaRPr lang="ru-RU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7D05D-D326-4878-A62F-E3CD402CB14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31559-10BF-4FA3-BEBC-50ADB22BFF21}" type="datetimeFigureOut">
              <a:rPr lang="ru-RU" smtClean="0"/>
              <a:pPr/>
              <a:t>24.04.2022 вс</a:t>
            </a:fld>
            <a:endParaRPr lang="ru-RU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7D05D-D326-4878-A62F-E3CD402CB14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31559-10BF-4FA3-BEBC-50ADB22BFF21}" type="datetimeFigureOut">
              <a:rPr lang="ru-RU" smtClean="0"/>
              <a:pPr/>
              <a:t>24.04.2022 вс</a:t>
            </a:fld>
            <a:endParaRPr lang="ru-RU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7D05D-D326-4878-A62F-E3CD402CB14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31559-10BF-4FA3-BEBC-50ADB22BFF21}" type="datetimeFigureOut">
              <a:rPr lang="ru-RU" smtClean="0"/>
              <a:pPr/>
              <a:t>24.04.2022 вс</a:t>
            </a:fld>
            <a:endParaRPr lang="ru-RU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7D05D-D326-4878-A62F-E3CD402CB14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31559-10BF-4FA3-BEBC-50ADB22BFF21}" type="datetimeFigureOut">
              <a:rPr lang="ru-RU" smtClean="0"/>
              <a:pPr/>
              <a:t>24.04.2022 вс</a:t>
            </a:fld>
            <a:endParaRPr lang="ru-RU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7D05D-D326-4878-A62F-E3CD402CB14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31559-10BF-4FA3-BEBC-50ADB22BFF21}" type="datetimeFigureOut">
              <a:rPr lang="ru-RU" smtClean="0"/>
              <a:pPr/>
              <a:t>24.04.2022 вс</a:t>
            </a:fld>
            <a:endParaRPr lang="ru-RU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7D05D-D326-4878-A62F-E3CD402CB14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31559-10BF-4FA3-BEBC-50ADB22BFF21}" type="datetimeFigureOut">
              <a:rPr lang="ru-RU" smtClean="0"/>
              <a:pPr/>
              <a:t>24.04.2022 вс</a:t>
            </a:fld>
            <a:endParaRPr lang="ru-RU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7D05D-D326-4878-A62F-E3CD402CB14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31559-10BF-4FA3-BEBC-50ADB22BFF21}" type="datetimeFigureOut">
              <a:rPr lang="ru-RU" smtClean="0"/>
              <a:pPr/>
              <a:t>24.04.2022 вс</a:t>
            </a:fld>
            <a:endParaRPr lang="ru-RU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7D05D-D326-4878-A62F-E3CD402CB14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31559-10BF-4FA3-BEBC-50ADB22BFF21}" type="datetimeFigureOut">
              <a:rPr lang="ru-RU" smtClean="0"/>
              <a:pPr/>
              <a:t>24.04.2022 вс</a:t>
            </a:fld>
            <a:endParaRPr lang="ru-RU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7D05D-D326-4878-A62F-E3CD402CB14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C:\Users\malves\AppData\Local\Microsoft\Windows\Temporary Internet Files\Content.IE5\54I5HWCN\MPj04372470000[1].jpg"/>
          <p:cNvPicPr>
            <a:picLocks noChangeAspect="1" noChangeArrowheads="1"/>
          </p:cNvPicPr>
          <p:nvPr/>
        </p:nvPicPr>
        <p:blipFill>
          <a:blip r:embed="rId1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4000" contrast="8000"/>
          </a:blip>
          <a:srcRect/>
          <a:stretch>
            <a:fillRect/>
          </a:stretch>
        </p:blipFill>
        <p:spPr bwMode="auto">
          <a:xfrm>
            <a:off x="-1" y="0"/>
            <a:ext cx="9176157" cy="6858000"/>
          </a:xfrm>
          <a:prstGeom prst="rect">
            <a:avLst/>
          </a:prstGeom>
          <a:noFill/>
        </p:spPr>
      </p:pic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Текст слайда</a:t>
            </a:r>
          </a:p>
          <a:p>
            <a:pPr lvl="1"/>
            <a:r>
              <a:rPr lang="ru-RU" smtClean="0"/>
              <a:t>Текст слайда</a:t>
            </a:r>
          </a:p>
          <a:p>
            <a:pPr lvl="2"/>
            <a:r>
              <a:rPr lang="ru-RU" smtClean="0"/>
              <a:t>Текст слайда</a:t>
            </a:r>
          </a:p>
          <a:p>
            <a:pPr lvl="3"/>
            <a:r>
              <a:rPr lang="ru-RU" smtClean="0"/>
              <a:t>Текст слайда</a:t>
            </a:r>
          </a:p>
          <a:p>
            <a:pPr lvl="4"/>
            <a:r>
              <a:rPr lang="ru-RU" smtClean="0"/>
              <a:t>Текст слайда</a:t>
            </a:r>
            <a:endParaRPr lang="ru-RU" dirty="0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>
                    <a:lumMod val="95000"/>
                    <a:lumOff val="5000"/>
                  </a:schemeClr>
                </a:solidFill>
              </a:defRPr>
            </a:lvl1pPr>
          </a:lstStyle>
          <a:p>
            <a:fld id="{E0F31559-10BF-4FA3-BEBC-50ADB22BFF21}" type="datetimeFigureOut">
              <a:rPr lang="ru-RU" smtClean="0"/>
              <a:pPr/>
              <a:t>24.04.2022 вс</a:t>
            </a:fld>
            <a:endParaRPr lang="ru-RU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0A07D05D-D326-4878-A62F-E3CD402CB142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lang="ru-RU" sz="4400" b="1" kern="1200" cap="all" spc="200" baseline="0">
          <a:ln w="0"/>
          <a:gradFill flip="none">
            <a:gsLst>
              <a:gs pos="0">
                <a:schemeClr val="accent1">
                  <a:tint val="75000"/>
                  <a:shade val="75000"/>
                  <a:satMod val="170000"/>
                </a:schemeClr>
              </a:gs>
              <a:gs pos="49000">
                <a:schemeClr val="accent1">
                  <a:tint val="88000"/>
                  <a:shade val="65000"/>
                  <a:satMod val="172000"/>
                </a:schemeClr>
              </a:gs>
              <a:gs pos="50000">
                <a:schemeClr val="accent1">
                  <a:shade val="65000"/>
                  <a:satMod val="130000"/>
                </a:schemeClr>
              </a:gs>
              <a:gs pos="92000">
                <a:schemeClr val="accent1">
                  <a:shade val="50000"/>
                  <a:satMod val="120000"/>
                </a:schemeClr>
              </a:gs>
              <a:gs pos="100000">
                <a:schemeClr val="accent1">
                  <a:shade val="48000"/>
                  <a:satMod val="120000"/>
                </a:schemeClr>
              </a:gs>
            </a:gsLst>
            <a:lin ang="5400000"/>
          </a:gradFill>
          <a:effectLst>
            <a:glow rad="139700">
              <a:schemeClr val="bg1">
                <a:alpha val="40000"/>
              </a:schemeClr>
            </a:glo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 ?><Relationships xmlns="http://schemas.openxmlformats.org/package/2006/relationships"><Relationship Id="rId3" Target="../media/image3.jpeg" Type="http://schemas.openxmlformats.org/officeDocument/2006/relationships/image"/><Relationship Id="rId2" Target="../media/image2.jpeg" Type="http://schemas.openxmlformats.org/officeDocument/2006/relationships/image"/><Relationship Id="rId1" Target="../slideLayouts/slideLayout2.xml" Type="http://schemas.openxmlformats.org/officeDocument/2006/relationships/slideLayout"/><Relationship Id="rId4" Target="../media/image4.jpeg" Type="http://schemas.openxmlformats.org/officeDocument/2006/relationships/image"/></Relationships>
</file>

<file path=ppt/slides/_rels/slide3.xml.rels><?xml version="1.0" encoding="UTF-8" standalone="yes" ?><Relationships xmlns="http://schemas.openxmlformats.org/package/2006/relationships"><Relationship Id="rId3" Target="../media/image6.jpeg" Type="http://schemas.openxmlformats.org/officeDocument/2006/relationships/image"/><Relationship Id="rId2" Target="../media/image5.jpeg" Type="http://schemas.openxmlformats.org/officeDocument/2006/relationships/image"/><Relationship Id="rId1" Target="../slideLayouts/slideLayout2.xml" Type="http://schemas.openxmlformats.org/officeDocument/2006/relationships/slideLayout"/><Relationship Id="rId4" Target="../media/image7.jpeg" Type="http://schemas.openxmlformats.org/officeDocument/2006/relationships/image"/></Relationships>
</file>

<file path=ppt/slides/_rels/slide4.xml.rels><?xml version="1.0" encoding="UTF-8" standalone="yes" ?><Relationships xmlns="http://schemas.openxmlformats.org/package/2006/relationships"><Relationship Id="rId3" Target="../media/image9.jpeg" Type="http://schemas.openxmlformats.org/officeDocument/2006/relationships/image"/><Relationship Id="rId2" Target="../media/image8.jpeg" Type="http://schemas.openxmlformats.org/officeDocument/2006/relationships/image"/><Relationship Id="rId1" Target="../slideLayouts/slideLayout2.xml" Type="http://schemas.openxmlformats.org/officeDocument/2006/relationships/slideLayout"/><Relationship Id="rId4" Target="../media/image10.jpeg" Type="http://schemas.openxmlformats.org/officeDocument/2006/relationships/image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 ?><Relationships xmlns="http://schemas.openxmlformats.org/package/2006/relationships"><Relationship Id="rId3" Target="../media/image13.jpeg" Type="http://schemas.openxmlformats.org/officeDocument/2006/relationships/image"/><Relationship Id="rId2" Target="../media/image12.png" Type="http://schemas.openxmlformats.org/officeDocument/2006/relationships/image"/><Relationship Id="rId1" Target="../slideLayouts/slideLayout2.xml" Type="http://schemas.openxmlformats.org/officeDocument/2006/relationships/slideLayout"/></Relationships>
</file>

<file path=ppt/slides/_rels/slide7.xml.rels><?xml version="1.0" encoding="UTF-8" standalone="yes" ?><Relationships xmlns="http://schemas.openxmlformats.org/package/2006/relationships"><Relationship Id="rId3" Target="../media/image15.png" Type="http://schemas.openxmlformats.org/officeDocument/2006/relationships/image"/><Relationship Id="rId2" Target="../media/image14.png" Type="http://schemas.openxmlformats.org/officeDocument/2006/relationships/image"/><Relationship Id="rId1" Target="../slideLayouts/slideLayout2.xml" Type="http://schemas.openxmlformats.org/officeDocument/2006/relationships/slideLayout"/><Relationship Id="rId4" Target="../media/image16.jpeg" Type="http://schemas.openxmlformats.org/officeDocument/2006/relationships/image"/></Relationships>
</file>

<file path=ppt/slides/_rels/slide8.xml.rels><?xml version="1.0" encoding="UTF-8" standalone="yes" ?><Relationships xmlns="http://schemas.openxmlformats.org/package/2006/relationships"><Relationship Id="rId2" Target="../media/image17.jpeg" Type="http://schemas.openxmlformats.org/officeDocument/2006/relationships/image"/><Relationship Id="rId1" Target="../slideLayouts/slideLayout2.xml" Type="http://schemas.openxmlformats.org/officeDocument/2006/relationships/slideLayout"/></Relationships>
</file>

<file path=ppt/slides/_rels/slide9.xml.rels><?xml version="1.0" encoding="UTF-8" standalone="yes" ?><Relationships xmlns="http://schemas.openxmlformats.org/package/2006/relationships"><Relationship Id="rId2" Target="../media/image18.jpeg" Type="http://schemas.openxmlformats.org/officeDocument/2006/relationships/image"/><Relationship Id="rId1" Target="../slideLayouts/slideLayout2.xml" Type="http://schemas.openxmlformats.org/officeDocument/2006/relationships/slideLayout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1.xml.rels><?xml version="1.0" encoding="UTF-8" standalone="yes" ?><Relationships xmlns="http://schemas.openxmlformats.org/package/2006/relationships"><Relationship Id="rId2" Target="../media/image22.jpeg" Type="http://schemas.openxmlformats.org/officeDocument/2006/relationships/image"/><Relationship Id="rId1" Target="../slideLayouts/slideLayout2.xml" Type="http://schemas.openxmlformats.org/officeDocument/2006/relationships/slideLayout"/></Relationships>
</file>

<file path=ppt/slides/_rels/slide12.xml.rels><?xml version="1.0" encoding="UTF-8" standalone="yes" ?><Relationships xmlns="http://schemas.openxmlformats.org/package/2006/relationships"><Relationship Id="rId2" Target="../media/image23.jpeg" Type="http://schemas.openxmlformats.org/officeDocument/2006/relationships/image"/><Relationship Id="rId1" Target="../slideLayouts/slideLayout2.xml" Type="http://schemas.openxmlformats.org/officeDocument/2006/relationships/slideLayout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116632"/>
            <a:ext cx="8352928" cy="2880320"/>
          </a:xfrm>
        </p:spPr>
        <p:txBody>
          <a:bodyPr>
            <a:normAutofit/>
          </a:bodyPr>
          <a:lstStyle/>
          <a:p>
            <a:r>
              <a:rPr lang="ru-RU" sz="6000" dirty="0" smtClean="0">
                <a:solidFill>
                  <a:srgbClr val="C00000"/>
                </a:solidFill>
              </a:rPr>
              <a:t>«Бросим </a:t>
            </a:r>
            <a:r>
              <a:rPr lang="ru-RU" sz="6000" dirty="0">
                <a:solidFill>
                  <a:srgbClr val="C00000"/>
                </a:solidFill>
              </a:rPr>
              <a:t>природе спасательный </a:t>
            </a:r>
            <a:r>
              <a:rPr lang="ru-RU" sz="6000" dirty="0" smtClean="0">
                <a:solidFill>
                  <a:srgbClr val="C00000"/>
                </a:solidFill>
              </a:rPr>
              <a:t>круг»</a:t>
            </a:r>
            <a:endParaRPr lang="ru-RU" sz="6000" dirty="0">
              <a:solidFill>
                <a:srgbClr val="C0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39552" y="5805264"/>
            <a:ext cx="849694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000" b="1" i="1" dirty="0">
                <a:solidFill>
                  <a:srgbClr val="002060"/>
                </a:solidFill>
                <a:latin typeface="inherit"/>
              </a:rPr>
              <a:t>Не будем… слишком обольщаться нашими победами над природой. За каждую такую победу она мстит</a:t>
            </a:r>
            <a:r>
              <a:rPr lang="ru-RU" sz="2000" dirty="0">
                <a:solidFill>
                  <a:srgbClr val="002060"/>
                </a:solidFill>
                <a:latin typeface="Lato"/>
              </a:rPr>
              <a:t> (</a:t>
            </a:r>
            <a:r>
              <a:rPr lang="ru-RU" sz="2000" dirty="0" err="1">
                <a:solidFill>
                  <a:srgbClr val="002060"/>
                </a:solidFill>
                <a:latin typeface="Lato"/>
              </a:rPr>
              <a:t>Ф.Энгельс</a:t>
            </a:r>
            <a:r>
              <a:rPr lang="ru-RU" sz="2000" dirty="0">
                <a:solidFill>
                  <a:srgbClr val="002060"/>
                </a:solidFill>
                <a:latin typeface="Lato"/>
              </a:rPr>
              <a:t>).</a:t>
            </a:r>
            <a:endParaRPr lang="ru-RU" sz="2000" dirty="0">
              <a:solidFill>
                <a:srgbClr val="00206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860032" y="3948754"/>
            <a:ext cx="4502727" cy="1856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Подготовила:</a:t>
            </a:r>
          </a:p>
          <a:p>
            <a:pPr algn="ctr"/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читель начальных классов </a:t>
            </a:r>
          </a:p>
          <a:p>
            <a:pPr algn="ctr"/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МБОУ «</a:t>
            </a:r>
            <a:r>
              <a:rPr lang="ru-RU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Плодовская</a:t>
            </a:r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СОШ»</a:t>
            </a:r>
          </a:p>
          <a:p>
            <a:pPr algn="ctr"/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Исаева Ирина Александровна</a:t>
            </a:r>
            <a:endParaRPr lang="ru-RU" sz="20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 algn="l" fontAlgn="base">
              <a:spcBef>
                <a:spcPct val="20000"/>
              </a:spcBef>
              <a:spcAft>
                <a:spcPct val="0"/>
              </a:spcAft>
              <a:buClr>
                <a:srgbClr val="94C600"/>
              </a:buClr>
              <a:buSzPct val="100000"/>
            </a:pPr>
            <a:r>
              <a:rPr lang="ru-RU" sz="4000" cap="none" spc="0" dirty="0" smtClean="0">
                <a:ln>
                  <a:noFill/>
                </a:ln>
                <a:solidFill>
                  <a:srgbClr val="C00000"/>
                </a:solidFill>
                <a:effectLst/>
                <a:latin typeface="Candara"/>
              </a:rPr>
              <a:t>Почему нужно охранять природу?</a:t>
            </a:r>
            <a:endParaRPr lang="ru-RU" sz="4000" cap="none" spc="0" dirty="0">
              <a:ln>
                <a:noFill/>
              </a:ln>
              <a:solidFill>
                <a:srgbClr val="C00000"/>
              </a:solidFill>
              <a:effectLst/>
              <a:latin typeface="Candara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ru-RU" dirty="0" smtClean="0">
                <a:solidFill>
                  <a:schemeClr val="accent3">
                    <a:lumMod val="50000"/>
                  </a:schemeClr>
                </a:solidFill>
              </a:rPr>
              <a:t>Природа даёт человеку:</a:t>
            </a:r>
          </a:p>
          <a:p>
            <a:pPr lvl="0" fontAlgn="base">
              <a:spcAft>
                <a:spcPct val="0"/>
              </a:spcAft>
              <a:buClr>
                <a:srgbClr val="94C600"/>
              </a:buClr>
              <a:buSzPct val="100000"/>
              <a:buFont typeface="Wingdings" panose="05000000000000000000" pitchFamily="2" charset="2"/>
              <a:buChar char="§"/>
            </a:pP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Candara"/>
              </a:rPr>
              <a:t>Воздух.</a:t>
            </a:r>
          </a:p>
          <a:p>
            <a:pPr lvl="0" fontAlgn="base">
              <a:spcAft>
                <a:spcPct val="0"/>
              </a:spcAft>
              <a:buClr>
                <a:srgbClr val="94C600"/>
              </a:buClr>
              <a:buSzPct val="100000"/>
              <a:buFont typeface="Wingdings" panose="05000000000000000000" pitchFamily="2" charset="2"/>
              <a:buChar char="§"/>
            </a:pP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Candara"/>
              </a:rPr>
              <a:t>Вода.</a:t>
            </a:r>
          </a:p>
          <a:p>
            <a:pPr lvl="0" fontAlgn="base">
              <a:spcAft>
                <a:spcPct val="0"/>
              </a:spcAft>
              <a:buClr>
                <a:srgbClr val="94C600"/>
              </a:buClr>
              <a:buSzPct val="100000"/>
              <a:buFont typeface="Wingdings" panose="05000000000000000000" pitchFamily="2" charset="2"/>
              <a:buChar char="§"/>
            </a:pP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Candara"/>
              </a:rPr>
              <a:t>Пища.</a:t>
            </a:r>
          </a:p>
          <a:p>
            <a:pPr lvl="0" fontAlgn="base">
              <a:spcAft>
                <a:spcPct val="0"/>
              </a:spcAft>
              <a:buClr>
                <a:srgbClr val="94C600"/>
              </a:buClr>
              <a:buSzPct val="100000"/>
              <a:buFont typeface="Wingdings" panose="05000000000000000000" pitchFamily="2" charset="2"/>
              <a:buChar char="§"/>
            </a:pP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Candara"/>
              </a:rPr>
              <a:t>Одежда.</a:t>
            </a:r>
          </a:p>
          <a:p>
            <a:pPr lvl="0" fontAlgn="base">
              <a:spcAft>
                <a:spcPct val="0"/>
              </a:spcAft>
              <a:buClr>
                <a:srgbClr val="94C600"/>
              </a:buClr>
              <a:buSzPct val="100000"/>
              <a:buFont typeface="Wingdings" panose="05000000000000000000" pitchFamily="2" charset="2"/>
              <a:buChar char="§"/>
            </a:pP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Candara"/>
              </a:rPr>
              <a:t>Жилище.</a:t>
            </a:r>
          </a:p>
          <a:p>
            <a:pPr lvl="0" fontAlgn="base">
              <a:spcAft>
                <a:spcPct val="0"/>
              </a:spcAft>
              <a:buClr>
                <a:srgbClr val="94C600"/>
              </a:buClr>
              <a:buSzPct val="100000"/>
              <a:buFont typeface="Wingdings" panose="05000000000000000000" pitchFamily="2" charset="2"/>
              <a:buChar char="§"/>
            </a:pP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Candara"/>
              </a:rPr>
              <a:t>Отдых.</a:t>
            </a:r>
          </a:p>
          <a:p>
            <a:endParaRPr lang="ru-RU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93087" y="4772987"/>
            <a:ext cx="3249450" cy="2085013"/>
          </a:xfrm>
          <a:prstGeom prst="rect">
            <a:avLst/>
          </a:prstGeom>
        </p:spPr>
      </p:pic>
      <p:sp>
        <p:nvSpPr>
          <p:cNvPr id="5" name="AutoShape 2" descr="https://avatars.mds.yandex.net/get-pdb/1043578/b3b3eff3-2084-4545-8a6c-c52684902940/s1200?webp=fals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43140" y="1179377"/>
            <a:ext cx="3599397" cy="224962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67000" y="3062151"/>
            <a:ext cx="3810000" cy="254317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85184" y="3794227"/>
            <a:ext cx="3976769" cy="2556494"/>
          </a:xfrm>
          <a:prstGeom prst="rect">
            <a:avLst/>
          </a:prstGeom>
        </p:spPr>
      </p:pic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07155" y="968613"/>
            <a:ext cx="3673105" cy="236128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19872" y="2443260"/>
            <a:ext cx="3487774" cy="2242141"/>
          </a:xfrm>
          <a:prstGeom prst="rect">
            <a:avLst/>
          </a:prstGeom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457200" y="0"/>
            <a:ext cx="8229600" cy="108775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ru-RU" sz="4400" b="1" kern="1200" cap="all" spc="200" baseline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bg1">
                      <a:alpha val="4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 smtClean="0">
                <a:solidFill>
                  <a:srgbClr val="C00000"/>
                </a:solidFill>
              </a:rPr>
              <a:t>Природе грозит опасность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11" name="AutoShape 2" descr="Ð­ÐºÐ¾Ð»Ð¾Ð³Ð¸ÑÐµÑÐºÐ°Ñ Ð¿ÑÐ¾Ð±Ð»ÐµÐ¼Ð°: ÑÐ»ÐµÐºÑÑÐ¾Ð½Ð½ÑÐµ Ð¾ÑÑÐ¾Ð´Ñ."/>
          <p:cNvSpPr>
            <a:spLocks noChangeAspect="1" noChangeArrowheads="1"/>
          </p:cNvSpPr>
          <p:nvPr/>
        </p:nvSpPr>
        <p:spPr bwMode="auto">
          <a:xfrm>
            <a:off x="755576" y="2895433"/>
            <a:ext cx="2376264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" name="AutoShape 2" descr="Ð­ÐºÐ¾Ð»Ð¾Ð³Ð¸ÑÐµÑÐºÐ°Ñ Ð¿ÑÐ¾Ð±Ð»ÐµÐ¼Ð°: ÑÐ»ÐµÐºÑÑÐ¾Ð½Ð½ÑÐµ Ð¾ÑÑÐ¾Ð´Ñ."/>
          <p:cNvSpPr>
            <a:spLocks noChangeAspect="1" noChangeArrowheads="1"/>
          </p:cNvSpPr>
          <p:nvPr/>
        </p:nvSpPr>
        <p:spPr bwMode="auto">
          <a:xfrm>
            <a:off x="6012160" y="655127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" name="AutoShape 2" descr="Ð­ÐºÐ¾Ð»Ð¾Ð³Ð¸ÑÐµÑÐºÐ°Ñ Ð¿ÑÐ¾Ð±Ð»ÐµÐ¼Ð°: ÑÐ»ÐµÐºÑÑÐ¾Ð½Ð½ÑÐµ Ð¾ÑÑÐ¾Ð´Ñ."/>
          <p:cNvSpPr>
            <a:spLocks noChangeAspect="1" noChangeArrowheads="1"/>
          </p:cNvSpPr>
          <p:nvPr/>
        </p:nvSpPr>
        <p:spPr bwMode="auto">
          <a:xfrm>
            <a:off x="323428" y="3259529"/>
            <a:ext cx="2912855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ru-RU" sz="2000" b="1" dirty="0" smtClean="0">
                <a:solidFill>
                  <a:srgbClr val="C00000"/>
                </a:solidFill>
              </a:rPr>
              <a:t>Пластиковые отходы</a:t>
            </a:r>
            <a:endParaRPr lang="ru-RU" sz="2000" b="1" dirty="0">
              <a:solidFill>
                <a:srgbClr val="C00000"/>
              </a:solidFill>
            </a:endParaRPr>
          </a:p>
        </p:txBody>
      </p:sp>
      <p:sp>
        <p:nvSpPr>
          <p:cNvPr id="14" name="AutoShape 2" descr="Ð­ÐºÐ¾Ð»Ð¾Ð³Ð¸ÑÐµÑÐºÐ°Ñ Ð¿ÑÐ¾Ð±Ð»ÐµÐ¼Ð°: ÑÐ»ÐµÐºÑÑÐ¾Ð½Ð½ÑÐµ Ð¾ÑÑÐ¾Ð´Ñ."/>
          <p:cNvSpPr>
            <a:spLocks noChangeAspect="1" noChangeArrowheads="1"/>
          </p:cNvSpPr>
          <p:nvPr/>
        </p:nvSpPr>
        <p:spPr bwMode="auto">
          <a:xfrm>
            <a:off x="5580112" y="6260582"/>
            <a:ext cx="3456384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5" name="AutoShape 2" descr="Ð­ÐºÐ¾Ð»Ð¾Ð³Ð¸ÑÐµÑÐºÐ°Ñ Ð¿ÑÐ¾Ð±Ð»ÐµÐ¼Ð°: ÑÐ»ÐµÐºÑÑÐ¾Ð½Ð½ÑÐµ Ð¾ÑÑÐ¾Ð´Ñ."/>
          <p:cNvSpPr>
            <a:spLocks noChangeAspect="1" noChangeArrowheads="1"/>
          </p:cNvSpPr>
          <p:nvPr/>
        </p:nvSpPr>
        <p:spPr bwMode="auto">
          <a:xfrm>
            <a:off x="1564432" y="5317976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6" name="AutoShape 2" descr="Ð­ÐºÐ¾Ð»Ð¾Ð³Ð¸ÑÐµÑÐºÐ°Ñ Ð¿ÑÐ¾Ð±Ð»ÐµÐ¼Ð°: ÑÐ»ÐµÐºÑÑÐ¾Ð½Ð½ÑÐµ Ð¾ÑÑÐ¾Ð´Ñ."/>
          <p:cNvSpPr>
            <a:spLocks noChangeAspect="1" noChangeArrowheads="1"/>
          </p:cNvSpPr>
          <p:nvPr/>
        </p:nvSpPr>
        <p:spPr bwMode="auto">
          <a:xfrm>
            <a:off x="1412032" y="5165576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5364088" y="6345025"/>
            <a:ext cx="324036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C00000"/>
                </a:solidFill>
                <a:latin typeface="Tahoma" panose="020B0604030504040204" pitchFamily="34" charset="0"/>
              </a:rPr>
              <a:t>Электронные отходы</a:t>
            </a:r>
            <a:endParaRPr lang="ru-RU" sz="2000" b="1" i="0" dirty="0">
              <a:solidFill>
                <a:srgbClr val="C00000"/>
              </a:solidFill>
              <a:effectLst/>
              <a:latin typeface="Tahoma" panose="020B0604030504040204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3963849" y="2086771"/>
            <a:ext cx="269638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rgbClr val="C00000"/>
                </a:solidFill>
                <a:latin typeface="Tahoma" panose="020B0604030504040204" pitchFamily="34" charset="0"/>
              </a:rPr>
              <a:t> </a:t>
            </a:r>
            <a:r>
              <a:rPr lang="ru-RU" sz="2000" b="1" dirty="0">
                <a:solidFill>
                  <a:srgbClr val="C00000"/>
                </a:solidFill>
                <a:latin typeface="Tahoma" panose="020B0604030504040204" pitchFamily="34" charset="0"/>
              </a:rPr>
              <a:t>Разливы нефти</a:t>
            </a:r>
            <a:endParaRPr lang="ru-RU" sz="2000" b="1" i="0" dirty="0">
              <a:solidFill>
                <a:srgbClr val="C00000"/>
              </a:solidFill>
              <a:effectLst/>
              <a:latin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34948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Что делать для защиты природы?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4498380"/>
            <a:ext cx="3753315" cy="2289522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755576" y="3880653"/>
            <a:ext cx="5274073" cy="6610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Aft>
                <a:spcPct val="0"/>
              </a:spcAft>
              <a:buClr>
                <a:srgbClr val="94C600"/>
              </a:buClr>
              <a:buSzPct val="100000"/>
            </a:pPr>
            <a:r>
              <a:rPr lang="ru-RU" b="1" dirty="0">
                <a:solidFill>
                  <a:srgbClr val="C00000"/>
                </a:solidFill>
                <a:latin typeface="Candara"/>
              </a:rPr>
              <a:t>Использовать новые виды </a:t>
            </a:r>
            <a:endParaRPr lang="ru-RU" b="1" dirty="0" smtClean="0">
              <a:solidFill>
                <a:srgbClr val="C00000"/>
              </a:solidFill>
              <a:latin typeface="Candara"/>
            </a:endParaRPr>
          </a:p>
          <a:p>
            <a:pPr lvl="0" fontAlgn="base">
              <a:spcAft>
                <a:spcPct val="0"/>
              </a:spcAft>
              <a:buClr>
                <a:srgbClr val="94C600"/>
              </a:buClr>
              <a:buSzPct val="100000"/>
            </a:pPr>
            <a:r>
              <a:rPr lang="ru-RU" b="1" dirty="0" smtClean="0">
                <a:solidFill>
                  <a:srgbClr val="C00000"/>
                </a:solidFill>
                <a:latin typeface="Candara"/>
              </a:rPr>
              <a:t>энергии(</a:t>
            </a:r>
            <a:r>
              <a:rPr lang="ru-RU" b="1" dirty="0" err="1" smtClean="0">
                <a:solidFill>
                  <a:srgbClr val="C00000"/>
                </a:solidFill>
                <a:latin typeface="Candara"/>
              </a:rPr>
              <a:t>ветер,солнце</a:t>
            </a:r>
            <a:r>
              <a:rPr lang="ru-RU" b="1" dirty="0">
                <a:solidFill>
                  <a:srgbClr val="C00000"/>
                </a:solidFill>
                <a:latin typeface="Candara"/>
              </a:rPr>
              <a:t>).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7500" y="2924944"/>
            <a:ext cx="3604667" cy="2403111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5868144" y="5517233"/>
            <a:ext cx="218428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Aft>
                <a:spcPct val="0"/>
              </a:spcAft>
              <a:buClr>
                <a:srgbClr val="94C600"/>
              </a:buClr>
              <a:buSzPct val="100000"/>
            </a:pPr>
            <a:r>
              <a:rPr lang="ru-RU" b="1" dirty="0">
                <a:solidFill>
                  <a:srgbClr val="C00000"/>
                </a:solidFill>
                <a:latin typeface="Candara"/>
              </a:rPr>
              <a:t>Сажать </a:t>
            </a:r>
            <a:r>
              <a:rPr lang="ru-RU" b="1" dirty="0" smtClean="0">
                <a:solidFill>
                  <a:srgbClr val="C00000"/>
                </a:solidFill>
                <a:latin typeface="Candara"/>
              </a:rPr>
              <a:t>деревья</a:t>
            </a:r>
          </a:p>
          <a:p>
            <a:pPr lvl="0" fontAlgn="base">
              <a:spcAft>
                <a:spcPct val="0"/>
              </a:spcAft>
              <a:buClr>
                <a:srgbClr val="94C600"/>
              </a:buClr>
              <a:buSzPct val="100000"/>
            </a:pPr>
            <a:r>
              <a:rPr lang="ru-RU" b="1" dirty="0" smtClean="0">
                <a:solidFill>
                  <a:srgbClr val="C00000"/>
                </a:solidFill>
                <a:latin typeface="Candara"/>
              </a:rPr>
              <a:t> </a:t>
            </a:r>
            <a:r>
              <a:rPr lang="ru-RU" b="1" dirty="0">
                <a:solidFill>
                  <a:srgbClr val="C00000"/>
                </a:solidFill>
                <a:latin typeface="Candara"/>
              </a:rPr>
              <a:t>и кустарники.</a:t>
            </a: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199" y="1566656"/>
            <a:ext cx="3970786" cy="2304379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4857500" y="1692610"/>
            <a:ext cx="218681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Aft>
                <a:spcPct val="0"/>
              </a:spcAft>
              <a:buClr>
                <a:srgbClr val="94C600"/>
              </a:buClr>
              <a:buSzPct val="100000"/>
            </a:pPr>
            <a:r>
              <a:rPr lang="ru-RU" b="1" dirty="0">
                <a:solidFill>
                  <a:srgbClr val="C00000"/>
                </a:solidFill>
                <a:latin typeface="Candara"/>
              </a:rPr>
              <a:t>Очищать выбросы </a:t>
            </a:r>
            <a:endParaRPr lang="ru-RU" b="1" dirty="0" smtClean="0">
              <a:solidFill>
                <a:srgbClr val="C00000"/>
              </a:solidFill>
              <a:latin typeface="Candara"/>
            </a:endParaRPr>
          </a:p>
          <a:p>
            <a:pPr lvl="0" fontAlgn="base">
              <a:spcAft>
                <a:spcPct val="0"/>
              </a:spcAft>
              <a:buClr>
                <a:srgbClr val="94C600"/>
              </a:buClr>
              <a:buSzPct val="100000"/>
            </a:pPr>
            <a:r>
              <a:rPr lang="ru-RU" b="1" dirty="0" smtClean="0">
                <a:solidFill>
                  <a:srgbClr val="C00000"/>
                </a:solidFill>
                <a:latin typeface="Candara"/>
              </a:rPr>
              <a:t>заводов </a:t>
            </a:r>
            <a:r>
              <a:rPr lang="ru-RU" b="1" dirty="0">
                <a:solidFill>
                  <a:srgbClr val="C00000"/>
                </a:solidFill>
                <a:latin typeface="Candara"/>
              </a:rPr>
              <a:t>(фильтры).</a:t>
            </a:r>
          </a:p>
        </p:txBody>
      </p:sp>
    </p:spTree>
    <p:extLst>
      <p:ext uri="{BB962C8B-B14F-4D97-AF65-F5344CB8AC3E}">
        <p14:creationId xmlns:p14="http://schemas.microsoft.com/office/powerpoint/2010/main" val="33228780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0070C0"/>
                </a:solidFill>
              </a:rPr>
              <a:t>Как охранять воду?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90647" y="1403629"/>
            <a:ext cx="8229600" cy="4525963"/>
          </a:xfrm>
        </p:spPr>
        <p:txBody>
          <a:bodyPr/>
          <a:lstStyle/>
          <a:p>
            <a:r>
              <a:rPr lang="ru-RU" b="1" dirty="0">
                <a:solidFill>
                  <a:srgbClr val="C00000"/>
                </a:solidFill>
              </a:rPr>
              <a:t>Не сбрасывать в реки отходы.</a:t>
            </a:r>
          </a:p>
          <a:p>
            <a:r>
              <a:rPr lang="ru-RU" b="1" dirty="0">
                <a:solidFill>
                  <a:srgbClr val="C00000"/>
                </a:solidFill>
              </a:rPr>
              <a:t>Не загрязнять водоёмы мусором.</a:t>
            </a:r>
          </a:p>
          <a:p>
            <a:r>
              <a:rPr lang="ru-RU" b="1" dirty="0">
                <a:solidFill>
                  <a:srgbClr val="C00000"/>
                </a:solidFill>
              </a:rPr>
              <a:t>Строить очистные  сооружения на заводах.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4008" y="3569802"/>
            <a:ext cx="5011177" cy="3488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6742073"/>
      </p:ext>
    </p:extLst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dirty="0" lang="ru-RU">
                <a:solidFill>
                  <a:srgbClr val="00B050"/>
                </a:solidFill>
              </a:rPr>
              <a:t>Как охранять почвы?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b="1" dirty="0" lang="ru-RU">
                <a:solidFill>
                  <a:srgbClr val="C00000"/>
                </a:solidFill>
              </a:rPr>
              <a:t>Удобрять почву перегноем.</a:t>
            </a:r>
          </a:p>
          <a:p>
            <a:r>
              <a:rPr b="1" dirty="0" lang="ru-RU">
                <a:solidFill>
                  <a:srgbClr val="C00000"/>
                </a:solidFill>
              </a:rPr>
              <a:t>Не закапывать в землю ядовитые отходы.</a:t>
            </a:r>
          </a:p>
          <a:p>
            <a:r>
              <a:rPr b="1" dirty="0" lang="ru-RU">
                <a:solidFill>
                  <a:srgbClr val="C00000"/>
                </a:solidFill>
              </a:rPr>
              <a:t>Не сжигать мусор.</a:t>
            </a:r>
          </a:p>
          <a:p>
            <a:endParaRPr b="1" dirty="0" lang="ru-RU">
              <a:solidFill>
                <a:srgbClr val="C000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b="-78" r="-38"/>
          <a:stretch/>
        </p:blipFill>
        <p:spPr>
          <a:xfrm>
            <a:off x="457200" y="3833515"/>
            <a:ext cx="4291993" cy="306896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84806" y="3762705"/>
            <a:ext cx="3107675" cy="2988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74251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Как охранять растения?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600200"/>
            <a:ext cx="9324528" cy="5257800"/>
          </a:xfrm>
        </p:spPr>
        <p:txBody>
          <a:bodyPr/>
          <a:lstStyle/>
          <a:p>
            <a:r>
              <a:rPr lang="ru-RU" b="1" dirty="0">
                <a:solidFill>
                  <a:srgbClr val="C00000"/>
                </a:solidFill>
              </a:rPr>
              <a:t>Занести в Красную книгу редкие виды растений.</a:t>
            </a:r>
          </a:p>
          <a:p>
            <a:r>
              <a:rPr lang="ru-RU" b="1" dirty="0">
                <a:solidFill>
                  <a:srgbClr val="C00000"/>
                </a:solidFill>
              </a:rPr>
              <a:t>Сажать деревья и кустарники.</a:t>
            </a:r>
          </a:p>
          <a:p>
            <a:r>
              <a:rPr lang="ru-RU" b="1" dirty="0">
                <a:solidFill>
                  <a:srgbClr val="C00000"/>
                </a:solidFill>
              </a:rPr>
              <a:t>Беречь лес от пожаров.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27097" y="2204864"/>
            <a:ext cx="2597431" cy="337908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027529"/>
            <a:ext cx="3660678" cy="283047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23928" y="4486959"/>
            <a:ext cx="3510376" cy="219398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</p:pic>
    </p:spTree>
    <p:extLst>
      <p:ext uri="{BB962C8B-B14F-4D97-AF65-F5344CB8AC3E}">
        <p14:creationId xmlns:p14="http://schemas.microsoft.com/office/powerpoint/2010/main" val="30665154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435280" cy="2146250"/>
          </a:xfrm>
        </p:spPr>
        <p:txBody>
          <a:bodyPr>
            <a:normAutofit/>
          </a:bodyPr>
          <a:lstStyle/>
          <a:p>
            <a:r>
              <a:rPr lang="ru-RU" sz="2000" cap="none" spc="0" dirty="0">
                <a:ln>
                  <a:noFill/>
                </a:ln>
                <a:solidFill>
                  <a:srgbClr val="C00000"/>
                </a:solidFill>
                <a:effectLst/>
                <a:latin typeface="Candara"/>
              </a:rPr>
              <a:t>Примерно 250 лет назад один путешественник обнаружил в море, у восточных берегов России, огромных, неповоротливых животных, мирно жующих подводные растения. Этих животных назвали </a:t>
            </a:r>
            <a:r>
              <a:rPr lang="ru-RU" sz="2000" i="1" cap="none" spc="0" dirty="0">
                <a:ln>
                  <a:noFill/>
                </a:ln>
                <a:solidFill>
                  <a:srgbClr val="C00000"/>
                </a:solidFill>
                <a:effectLst/>
                <a:latin typeface="Candara"/>
              </a:rPr>
              <a:t>морскими коровами.</a:t>
            </a:r>
            <a:r>
              <a:rPr lang="ru-RU" sz="2000" cap="none" spc="0" dirty="0">
                <a:ln>
                  <a:noFill/>
                </a:ln>
                <a:solidFill>
                  <a:srgbClr val="C00000"/>
                </a:solidFill>
                <a:effectLst/>
                <a:latin typeface="Candara"/>
              </a:rPr>
              <a:t> На них стали охотиться. Доверчивые звери не боялись людей, подплывали близко к лодкам. И люди безжалостно убивали их… Прошло 27 лет, и морские коровы навсегда исчезли</a:t>
            </a:r>
            <a:r>
              <a:rPr lang="ru-RU" sz="1600" b="0" cap="none" spc="0" dirty="0">
                <a:ln>
                  <a:noFill/>
                </a:ln>
                <a:solidFill>
                  <a:srgbClr val="FFFFFF"/>
                </a:solidFill>
                <a:effectLst/>
                <a:latin typeface="Candara"/>
              </a:rPr>
              <a:t>.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63888" y="3573016"/>
            <a:ext cx="5445306" cy="3057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18313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cap="none" spc="0" dirty="0">
                <a:ln>
                  <a:noFill/>
                </a:ln>
                <a:solidFill>
                  <a:srgbClr val="C00000"/>
                </a:solidFill>
                <a:effectLst/>
                <a:latin typeface="Candara"/>
              </a:rPr>
              <a:t>Многие бабочки, такие, как западноафриканская бабочка-совка, почти исчезли, потому что люди коллекционировали их, а так же потому, что были уничтожены те дикие места, где они обычно жили.</a:t>
            </a:r>
            <a:endParaRPr lang="ru-RU" sz="2000" dirty="0">
              <a:solidFill>
                <a:srgbClr val="C0000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15616" y="1628800"/>
            <a:ext cx="7459768" cy="4968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2879033"/>
      </p:ext>
    </p:extLst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dirty="0" lang="ru-RU">
                <a:effectLst>
                  <a:outerShdw algn="tl" blurRad="38100" dir="2700000" dist="38100">
                    <a:srgbClr val="000000"/>
                  </a:outerShdw>
                </a:effectLst>
              </a:rPr>
              <a:t>Как охранять животных?</a:t>
            </a:r>
            <a:endParaRPr dirty="0"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199"/>
            <a:ext cx="8229600" cy="4525963"/>
          </a:xfrm>
        </p:spPr>
        <p:txBody>
          <a:bodyPr/>
          <a:lstStyle/>
          <a:p>
            <a:r>
              <a:rPr b="1" dirty="0" lang="ru-RU">
                <a:solidFill>
                  <a:srgbClr val="C00000"/>
                </a:solidFill>
              </a:rPr>
              <a:t>Занести в Красную книгу редкие виды животных.</a:t>
            </a:r>
          </a:p>
          <a:p>
            <a:r>
              <a:rPr b="1" dirty="0" lang="ru-RU">
                <a:solidFill>
                  <a:srgbClr val="C00000"/>
                </a:solidFill>
              </a:rPr>
              <a:t>Создавать заповедники.</a:t>
            </a:r>
          </a:p>
          <a:p>
            <a:r>
              <a:rPr b="1" dirty="0" lang="ru-RU">
                <a:solidFill>
                  <a:srgbClr val="C00000"/>
                </a:solidFill>
              </a:rPr>
              <a:t>Запретить охоту на редких животных.</a:t>
            </a:r>
          </a:p>
          <a:p>
            <a:endParaRPr b="1" dirty="0" lang="ru-RU">
              <a:solidFill>
                <a:srgbClr val="C000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3633" y="4077072"/>
            <a:ext cx="2320919" cy="187220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99792" y="4437112"/>
            <a:ext cx="3380236" cy="256824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/>
          <a:srcRect b="4" r="-365"/>
          <a:stretch/>
        </p:blipFill>
        <p:spPr>
          <a:xfrm>
            <a:off x="5903640" y="3789040"/>
            <a:ext cx="3240360" cy="2245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99526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C00000"/>
                </a:solidFill>
              </a:rPr>
              <a:t>Берегите природу!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24744"/>
            <a:ext cx="8363272" cy="5001419"/>
          </a:xfrm>
        </p:spPr>
        <p:txBody>
          <a:bodyPr/>
          <a:lstStyle/>
          <a:p>
            <a:r>
              <a:rPr lang="ru-RU" b="1" dirty="0">
                <a:solidFill>
                  <a:srgbClr val="C00000"/>
                </a:solidFill>
              </a:rPr>
              <a:t>Охранять природу-значит охранять Родину!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08" y="1747622"/>
            <a:ext cx="6768752" cy="5076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8884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7544" y="332656"/>
            <a:ext cx="8320963" cy="6176314"/>
          </a:xfrm>
        </p:spPr>
      </p:pic>
    </p:spTree>
    <p:extLst>
      <p:ext uri="{BB962C8B-B14F-4D97-AF65-F5344CB8AC3E}">
        <p14:creationId xmlns:p14="http://schemas.microsoft.com/office/powerpoint/2010/main" val="1291368771"/>
      </p:ext>
    </p:extLst>
  </p:cSld>
  <p:clrMapOvr>
    <a:masterClrMapping/>
  </p:clrMapOvr>
</p:sld>
</file>

<file path=ppt/theme/theme1.xml><?xml version="1.0" encoding="utf-8"?>
<a:theme xmlns:a="http://schemas.openxmlformats.org/drawingml/2006/main" name="30008558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30008558</Template>
  <TotalTime>77</TotalTime>
  <Words>282</Words>
  <Application>Microsoft Office PowerPoint</Application>
  <PresentationFormat>Экран (4:3)</PresentationFormat>
  <Paragraphs>45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21" baseType="lpstr">
      <vt:lpstr>Arial</vt:lpstr>
      <vt:lpstr>Calibri</vt:lpstr>
      <vt:lpstr>Candara</vt:lpstr>
      <vt:lpstr>inherit</vt:lpstr>
      <vt:lpstr>Lato</vt:lpstr>
      <vt:lpstr>Tahoma</vt:lpstr>
      <vt:lpstr>Times New Roman</vt:lpstr>
      <vt:lpstr>Wingdings</vt:lpstr>
      <vt:lpstr>30008558</vt:lpstr>
      <vt:lpstr>«Бросим природе спасательный круг»</vt:lpstr>
      <vt:lpstr>Почему нужно охранять природу?</vt:lpstr>
      <vt:lpstr>Презентация PowerPoint</vt:lpstr>
      <vt:lpstr>Что делать для защиты природы?</vt:lpstr>
      <vt:lpstr>Как охранять воду?</vt:lpstr>
      <vt:lpstr>Как охранять почвы?</vt:lpstr>
      <vt:lpstr>Как охранять растения?</vt:lpstr>
      <vt:lpstr>Примерно 250 лет назад один путешественник обнаружил в море, у восточных берегов России, огромных, неповоротливых животных, мирно жующих подводные растения. Этих животных назвали морскими коровами. На них стали охотиться. Доверчивые звери не боялись людей, подплывали близко к лодкам. И люди безжалостно убивали их… Прошло 27 лет, и морские коровы навсегда исчезли.</vt:lpstr>
      <vt:lpstr>Многие бабочки, такие, как западноафриканская бабочка-совка, почти исчезли, потому что люди коллекционировали их, а так же потому, что были уничтожены те дикие места, где они обычно жили.</vt:lpstr>
      <vt:lpstr>Как охранять животных?</vt:lpstr>
      <vt:lpstr>Берегите природу!</vt:lpstr>
      <vt:lpstr>Презентация PowerPoint</vt:lpstr>
    </vt:vector>
  </TitlesOfParts>
  <Company>Дом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Заголовок слайда</dc:title>
  <dc:creator>Ирина</dc:creator>
  <cp:lastModifiedBy>Пользователь</cp:lastModifiedBy>
  <cp:revision>19</cp:revision>
  <dcterms:created xsi:type="dcterms:W3CDTF">2010-01-26T16:54:18Z</dcterms:created>
  <dcterms:modified xsi:type="dcterms:W3CDTF">2022-04-24T18:32:14Z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NXPowerLiteLastOptimized" pid="2">
    <vt:lpwstr>1967188</vt:lpwstr>
  </property>
  <property fmtid="{D5CDD505-2E9C-101B-9397-08002B2CF9AE}" name="NXPowerLiteSettings" pid="3">
    <vt:lpwstr>F7000400038000</vt:lpwstr>
  </property>
  <property fmtid="{D5CDD505-2E9C-101B-9397-08002B2CF9AE}" name="NXPowerLiteVersion" pid="4">
    <vt:lpwstr>S9.1.4</vt:lpwstr>
  </property>
  <property fmtid="{D5CDD505-2E9C-101B-9397-08002B2CF9AE}" name="_TemplateID" pid="5">
    <vt:lpwstr>TC300085581049</vt:lpwstr>
  </property>
</Properties>
</file>