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4"/>
  </p:notesMasterIdLst>
  <p:sldIdLst>
    <p:sldId id="299" r:id="rId2"/>
    <p:sldId id="377" r:id="rId3"/>
    <p:sldId id="350" r:id="rId4"/>
    <p:sldId id="351" r:id="rId5"/>
    <p:sldId id="352" r:id="rId6"/>
    <p:sldId id="349" r:id="rId7"/>
    <p:sldId id="339" r:id="rId8"/>
    <p:sldId id="328" r:id="rId9"/>
    <p:sldId id="374" r:id="rId10"/>
    <p:sldId id="348" r:id="rId11"/>
    <p:sldId id="354" r:id="rId12"/>
    <p:sldId id="333" r:id="rId13"/>
    <p:sldId id="379" r:id="rId14"/>
    <p:sldId id="311" r:id="rId15"/>
    <p:sldId id="375" r:id="rId16"/>
    <p:sldId id="359" r:id="rId17"/>
    <p:sldId id="364" r:id="rId18"/>
    <p:sldId id="380" r:id="rId19"/>
    <p:sldId id="316" r:id="rId20"/>
    <p:sldId id="321" r:id="rId21"/>
    <p:sldId id="366" r:id="rId22"/>
    <p:sldId id="336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DejaVu Sans" pitchFamily="34" charset="0"/>
        <a:cs typeface="DejaVu Sans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DejaVu Sans" pitchFamily="34" charset="0"/>
        <a:cs typeface="DejaVu Sans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DejaVu Sans" pitchFamily="34" charset="0"/>
        <a:cs typeface="DejaVu Sans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DejaVu Sans" pitchFamily="34" charset="0"/>
        <a:cs typeface="DejaVu Sans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DejaVu Sans" pitchFamily="34" charset="0"/>
        <a:cs typeface="DejaVu Sans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DejaVu Sans" pitchFamily="34" charset="0"/>
        <a:cs typeface="DejaVu Sans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DejaVu Sans" pitchFamily="34" charset="0"/>
        <a:cs typeface="DejaVu Sans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DejaVu Sans" pitchFamily="34" charset="0"/>
        <a:cs typeface="DejaVu Sans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DejaVu Sans" pitchFamily="34" charset="0"/>
        <a:cs typeface="DejaVu Sans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00CC00"/>
    <a:srgbClr val="006600"/>
    <a:srgbClr val="009900"/>
    <a:srgbClr val="FFFF66"/>
    <a:srgbClr val="CCFF33"/>
    <a:srgbClr val="99FF33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533" autoAdjust="0"/>
  </p:normalViewPr>
  <p:slideViewPr>
    <p:cSldViewPr>
      <p:cViewPr>
        <p:scale>
          <a:sx n="114" d="100"/>
          <a:sy n="114" d="100"/>
        </p:scale>
        <p:origin x="-155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09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3E345F2C-5F1C-4EA2-A19C-CC363C1AC7C2}" type="datetimeFigureOut">
              <a:rPr lang="ru-RU"/>
              <a:pPr>
                <a:defRPr/>
              </a:pPr>
              <a:t>04.04.2022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1087304-622D-4EEB-B599-B6D2E6F6F5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8497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EB4D80-781A-4129-BE97-8652005FAA8A}" type="datetimeFigureOut">
              <a:rPr lang="ru-RU"/>
              <a:pPr>
                <a:defRPr/>
              </a:pPr>
              <a:t>04.04.2022</a:t>
            </a:fld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8F6959-9BB7-4257-8488-6C83F8FD9B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37D065-E309-4F58-92D3-0BDB2342B7CD}" type="datetimeFigureOut">
              <a:rPr lang="ru-RU"/>
              <a:pPr>
                <a:defRPr/>
              </a:pPr>
              <a:t>04.04.2022</a:t>
            </a:fld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78B125-FDD2-4D12-AAC1-5DE4C5F709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A77319-44AE-40A3-A800-155D0EE363B2}" type="datetimeFigureOut">
              <a:rPr lang="ru-RU"/>
              <a:pPr>
                <a:defRPr/>
              </a:pPr>
              <a:t>04.04.2022</a:t>
            </a:fld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D6E329-1A45-41B4-82C4-96B7F0B76C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B6B8CA-15D4-45AF-9A22-9824EB9C608E}" type="datetimeFigureOut">
              <a:rPr lang="ru-RU"/>
              <a:pPr>
                <a:defRPr/>
              </a:pPr>
              <a:t>04.04.2022</a:t>
            </a:fld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C98B2A-CBB0-432F-932E-525C1F2A61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E78822-3F4F-4103-95F7-F142754A5074}" type="datetimeFigureOut">
              <a:rPr lang="ru-RU"/>
              <a:pPr>
                <a:defRPr/>
              </a:pPr>
              <a:t>04.04.2022</a:t>
            </a:fld>
            <a:endParaRPr lang="ru-RU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45703D-6CBB-418D-B538-562A77E61C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292C40-7EC0-47A5-B238-365DED09289E}" type="datetimeFigureOut">
              <a:rPr lang="ru-RU"/>
              <a:pPr>
                <a:defRPr/>
              </a:pPr>
              <a:t>04.04.2022</a:t>
            </a:fld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E25619-E937-4FAD-BD4C-C22FDF8AE6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275277-AFCD-4DB0-ABC1-8C7D7FBE217D}" type="datetimeFigureOut">
              <a:rPr lang="ru-RU"/>
              <a:pPr>
                <a:defRPr/>
              </a:pPr>
              <a:t>04.04.2022</a:t>
            </a:fld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983758-C218-410E-AEEF-3F501BE48D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0627C6-06B2-4321-9E16-F048416C65F1}" type="datetimeFigureOut">
              <a:rPr lang="ru-RU"/>
              <a:pPr>
                <a:defRPr/>
              </a:pPr>
              <a:t>04.04.2022</a:t>
            </a:fld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EF47FA-AD17-453A-B2A8-01EE342261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71765F-82AA-4ABD-9149-252B43646646}" type="datetimeFigureOut">
              <a:rPr lang="ru-RU"/>
              <a:pPr>
                <a:defRPr/>
              </a:pPr>
              <a:t>04.04.2022</a:t>
            </a:fld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0E3D24-52E7-4B92-B8B8-F76BF2EB8A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C85672-582F-41DE-A0E1-A8DD3E09BDD5}" type="datetimeFigureOut">
              <a:rPr lang="ru-RU"/>
              <a:pPr>
                <a:defRPr/>
              </a:pPr>
              <a:t>04.04.2022</a:t>
            </a:fld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9BD699-7212-4E6C-992F-C0BCADD665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8E9B09-2733-44E5-A6BF-5E966E533552}" type="datetimeFigureOut">
              <a:rPr lang="ru-RU"/>
              <a:pPr>
                <a:defRPr/>
              </a:pPr>
              <a:t>04.04.2022</a:t>
            </a:fld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7C77FB-71D7-4BF6-B36B-F536CEF836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8013" cy="143351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351621-C4CD-4727-93FB-CDEDD879366B}" type="datetimeFigureOut">
              <a:rPr lang="ru-RU"/>
              <a:pPr>
                <a:defRPr/>
              </a:pPr>
              <a:t>04.04.2022</a:t>
            </a:fld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A8613E-01EC-43E7-9C6E-2E0CE52FAA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CC00"/>
            </a:gs>
            <a:gs pos="100000">
              <a:srgbClr val="FFFF66"/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Четвертый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E0442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696A4C11-BBB0-4BAC-BCF1-B8B9A41861B7}" type="datetimeFigureOut">
              <a:rPr lang="ru-RU"/>
              <a:pPr>
                <a:defRPr/>
              </a:pPr>
              <a:t>04.04.2022</a:t>
            </a:fld>
            <a:endParaRPr lang="ru-RU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4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E0442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E0442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76DDB345-B388-44DB-834C-AC31108FF2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4" r:id="rId1"/>
    <p:sldLayoutId id="2147483885" r:id="rId2"/>
    <p:sldLayoutId id="2147483886" r:id="rId3"/>
    <p:sldLayoutId id="2147483887" r:id="rId4"/>
    <p:sldLayoutId id="2147483888" r:id="rId5"/>
    <p:sldLayoutId id="2147483889" r:id="rId6"/>
    <p:sldLayoutId id="2147483890" r:id="rId7"/>
    <p:sldLayoutId id="2147483891" r:id="rId8"/>
    <p:sldLayoutId id="2147483892" r:id="rId9"/>
    <p:sldLayoutId id="2147483893" r:id="rId10"/>
    <p:sldLayoutId id="2147483894" r:id="rId11"/>
    <p:sldLayoutId id="2147483895" r:id="rId12"/>
  </p:sldLayoutIdLst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pitchFamily="34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pitchFamily="34" charset="0"/>
        <a:defRPr sz="4400">
          <a:solidFill>
            <a:srgbClr val="000000"/>
          </a:solidFill>
          <a:latin typeface="Arial" charset="0"/>
          <a:ea typeface="DejaVu Sans" charset="0"/>
          <a:cs typeface="DejaVu Sans" charset="0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pitchFamily="34" charset="0"/>
        <a:defRPr sz="4400">
          <a:solidFill>
            <a:srgbClr val="000000"/>
          </a:solidFill>
          <a:latin typeface="Arial" charset="0"/>
          <a:ea typeface="DejaVu Sans" charset="0"/>
          <a:cs typeface="DejaVu Sans" charset="0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pitchFamily="34" charset="0"/>
        <a:defRPr sz="4400">
          <a:solidFill>
            <a:srgbClr val="000000"/>
          </a:solidFill>
          <a:latin typeface="Arial" charset="0"/>
          <a:ea typeface="DejaVu Sans" charset="0"/>
          <a:cs typeface="DejaVu Sans" charset="0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pitchFamily="34" charset="0"/>
        <a:defRPr sz="4400">
          <a:solidFill>
            <a:srgbClr val="000000"/>
          </a:solidFill>
          <a:latin typeface="Arial" charset="0"/>
          <a:ea typeface="DejaVu Sans" charset="0"/>
          <a:cs typeface="DejaVu Sans" charset="0"/>
        </a:defRPr>
      </a:lvl5pPr>
      <a:lvl6pPr marL="457200"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DejaVu Sans" charset="0"/>
          <a:cs typeface="DejaVu Sans" charset="0"/>
        </a:defRPr>
      </a:lvl6pPr>
      <a:lvl7pPr marL="914400"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DejaVu Sans" charset="0"/>
          <a:cs typeface="DejaVu Sans" charset="0"/>
        </a:defRPr>
      </a:lvl7pPr>
      <a:lvl8pPr marL="1371600"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DejaVu Sans" charset="0"/>
          <a:cs typeface="DejaVu Sans" charset="0"/>
        </a:defRPr>
      </a:lvl8pPr>
      <a:lvl9pPr marL="1828800" algn="ctr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Arial" charset="0"/>
        <a:defRPr sz="4400">
          <a:solidFill>
            <a:srgbClr val="000000"/>
          </a:solidFill>
          <a:latin typeface="Arial" charset="0"/>
          <a:ea typeface="DejaVu Sans" charset="0"/>
          <a:cs typeface="DejaVu Sans" charset="0"/>
        </a:defRPr>
      </a:lvl9pPr>
    </p:titleStyle>
    <p:bodyStyle>
      <a:lvl1pPr marL="341313" indent="-341313" algn="l" defTabSz="449263" rtl="0" eaLnBrk="0" fontAlgn="base" hangingPunct="0">
        <a:lnSpc>
          <a:spcPct val="93000"/>
        </a:lnSpc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pitchFamily="34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1363" indent="-284163" algn="l" defTabSz="449263" rtl="0" eaLnBrk="0" fontAlgn="base" hangingPunct="0">
        <a:lnSpc>
          <a:spcPct val="93000"/>
        </a:lnSpc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pitchFamily="34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pitchFamily="34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pitchFamily="34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pitchFamily="34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>
        <a:lnSpc>
          <a:spcPct val="93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260648"/>
            <a:ext cx="849694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Муниципальное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казенное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дошкольное образовательное учреждение Детский сад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бщеразвивающего вида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р.п.Таловая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«Воспитание безопасного поведения детей в природе в ходе организованной деятельности»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                  </a:t>
            </a:r>
          </a:p>
          <a:p>
            <a:pPr algn="ctr"/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воспитатель: Короткова С.Ю.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 smtClean="0"/>
          </a:p>
          <a:p>
            <a:pPr algn="ctr"/>
            <a:r>
              <a:rPr lang="ru-RU" sz="2000" b="1" dirty="0" smtClean="0"/>
              <a:t>                                                     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1306173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235594"/>
            <a:ext cx="80648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0000"/>
                </a:solidFill>
                <a:latin typeface="Georgia" pitchFamily="18" charset="0"/>
              </a:rPr>
              <a:t>Актуальность проблемы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99592" y="1268760"/>
            <a:ext cx="684076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Человек постоянно находится во взаимодействии с окружающей средой, поэтому не менее важно и воспитания у ребенка бережного отношения к природе и ее обитателям. Каждый человек - и взрослый, и ребенок - в любой момент может оказаться в чрезвычайной ситуации. Даже самая обычная обстановка станет опасной, если не знать правил поведения в природе. В таких ситуациях самыми беззащитными оказываются дошкольники. Следовательно, обучение детей основам безопасного поведения в природе является актуальной педагогической проблемой, в решении которой должны принимать участие не только педагоги, но и родители. С  первых  лет  жизни  любознательность  ребёнка,  его  активность  в  вопросах познания  окружающего  мира,  поощряемая  взрослыми,  порой  становится  весьма небезопасной для него.</a:t>
            </a:r>
          </a:p>
        </p:txBody>
      </p:sp>
    </p:spTree>
    <p:extLst>
      <p:ext uri="{BB962C8B-B14F-4D97-AF65-F5344CB8AC3E}">
        <p14:creationId xmlns:p14="http://schemas.microsoft.com/office/powerpoint/2010/main" val="1854231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Налетова\БЕЗОПАСНОСТЬ ГРУППЫ\46722270.pn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9E3"/>
              </a:clrFrom>
              <a:clrTo>
                <a:srgbClr val="FFF9E3">
                  <a:alpha val="0"/>
                </a:srgbClr>
              </a:clrTo>
            </a:clrChange>
          </a:blip>
          <a:srcRect t="13530"/>
          <a:stretch>
            <a:fillRect/>
          </a:stretch>
        </p:blipFill>
        <p:spPr bwMode="auto">
          <a:xfrm>
            <a:off x="4967536" y="555429"/>
            <a:ext cx="4176464" cy="386478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67544" y="54868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ru-RU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0343" y="116632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sz="2800" b="1" dirty="0">
              <a:latin typeface="Monotype Corsiva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548681"/>
            <a:ext cx="439248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Работа по воспитанию безопасного поведения детей в природе должна носить системный характер.  Это  непрерывный  процесс,  начинающийся  с  раннего  возраста, продолжающийся в системе дошкольного и школьного образования. Актуальность проблемы  связана  еще  и  с  тем,  что  у  детей  отсутствует  свойственная  взрослым защитная психологическая реакция на опасность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4509120"/>
            <a:ext cx="86409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Организацию деятельности по воспитанию навыков безопасного поведения у детей  нужно  начинать  с  выявления  уровня  их  знаний  и  интересов,  степени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сформированности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практических  умений  и  навыков.  Результаты  обследования позволяют определить цели, задачи и пути работы по данному направлению.</a:t>
            </a:r>
          </a:p>
        </p:txBody>
      </p:sp>
    </p:spTree>
    <p:extLst>
      <p:ext uri="{BB962C8B-B14F-4D97-AF65-F5344CB8AC3E}">
        <p14:creationId xmlns:p14="http://schemas.microsoft.com/office/powerpoint/2010/main" val="181614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-171400"/>
            <a:ext cx="871296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4400" b="1" dirty="0" smtClean="0">
                <a:solidFill>
                  <a:schemeClr val="tx2"/>
                </a:solidFill>
              </a:rPr>
              <a:t>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3200" dirty="0"/>
              <a:t>Цель  работы  по  воспитанию  навыков  безопасного  поведения  у  </a:t>
            </a:r>
            <a:r>
              <a:rPr lang="ru-RU" sz="3200" dirty="0" smtClean="0"/>
              <a:t>детей в природе: дать </a:t>
            </a:r>
            <a:r>
              <a:rPr lang="ru-RU" sz="3200" dirty="0"/>
              <a:t>каждому ребёнку основные </a:t>
            </a:r>
            <a:r>
              <a:rPr lang="ru-RU" sz="3200" dirty="0" smtClean="0"/>
              <a:t>понятия опасных </a:t>
            </a:r>
            <a:r>
              <a:rPr lang="ru-RU" sz="3200" dirty="0"/>
              <a:t>для жизни ситуаций и особенностей поведения в них, </a:t>
            </a:r>
            <a:r>
              <a:rPr lang="ru-RU" sz="3200" dirty="0" smtClean="0"/>
              <a:t>сформировать </a:t>
            </a:r>
            <a:r>
              <a:rPr lang="ru-RU" sz="3200" dirty="0"/>
              <a:t>у детей навыки осознанного безопасного поведения.</a:t>
            </a:r>
          </a:p>
          <a:p>
            <a:pPr algn="ctr"/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Памятки для детей &quot;Безопасное поведение в природе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4365104"/>
            <a:ext cx="2736305" cy="2160241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Правила поведения на природе / Открытый уро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437112"/>
            <a:ext cx="2581364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114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0"/>
            <a:ext cx="891179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Задачи в работе с детьми: </a:t>
            </a:r>
          </a:p>
          <a:p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Формировать </a:t>
            </a:r>
            <a:r>
              <a:rPr lang="ru-RU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 дошкольников представления об опасных и вредных факторах</a:t>
            </a:r>
            <a:endParaRPr lang="ru-RU" sz="36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Воспитывать </a:t>
            </a:r>
            <a:r>
              <a:rPr lang="ru-RU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навыки адекватного поведения в различных </a:t>
            </a:r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ситуациях в природе</a:t>
            </a:r>
          </a:p>
          <a:p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Развивать </a:t>
            </a:r>
            <a:r>
              <a:rPr lang="ru-RU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потребность и желание приобретать новые знания о правилах безопасного поведения</a:t>
            </a:r>
            <a:endParaRPr lang="ru-RU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Учить </a:t>
            </a:r>
            <a:r>
              <a:rPr lang="ru-RU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детей пользоваться полученными знаниями на практике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83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9826" y="692696"/>
            <a:ext cx="8136904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tabLst>
                <a:tab pos="457200" algn="l"/>
              </a:tabLst>
            </a:pP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решения таких задач в первую очередь был разработан методический инструментарий: </a:t>
            </a:r>
          </a:p>
          <a:p>
            <a:pPr marL="457200" lvl="0" indent="-457200">
              <a:buFont typeface="Arial" pitchFamily="34" charset="0"/>
              <a:buChar char="•"/>
              <a:tabLst>
                <a:tab pos="457200" algn="l"/>
              </a:tabLst>
            </a:pP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составлен перспективный план </a:t>
            </a:r>
          </a:p>
          <a:p>
            <a:pPr marL="457200" lvl="0" indent="-457200">
              <a:buFont typeface="Arial" pitchFamily="34" charset="0"/>
              <a:buChar char="•"/>
              <a:tabLst>
                <a:tab pos="457200" algn="l"/>
              </a:tabLst>
            </a:pP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подобраны конспекты занятий, экскурсий, прогулок, бесед</a:t>
            </a:r>
          </a:p>
          <a:p>
            <a:pPr marL="457200" lvl="0" indent="-457200">
              <a:buFont typeface="Arial" pitchFamily="34" charset="0"/>
              <a:buChar char="•"/>
              <a:tabLst>
                <a:tab pos="457200" algn="l"/>
              </a:tabLst>
            </a:pP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составлены картотеки игр, загадок, моделирующих ситуаций, тренингов</a:t>
            </a:r>
          </a:p>
          <a:p>
            <a:pPr marL="457200" lvl="0" indent="-457200">
              <a:buFont typeface="Arial" pitchFamily="34" charset="0"/>
              <a:buChar char="•"/>
              <a:tabLst>
                <a:tab pos="457200" algn="l"/>
              </a:tabLst>
            </a:pP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разработан диагностический пакет</a:t>
            </a:r>
          </a:p>
          <a:p>
            <a:pPr marL="457200" lvl="0" indent="-457200">
              <a:buFont typeface="Arial" pitchFamily="34" charset="0"/>
              <a:buChar char="•"/>
              <a:tabLst>
                <a:tab pos="457200" algn="l"/>
              </a:tabLst>
            </a:pP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составлен план работы с родителями</a:t>
            </a:r>
            <a:endParaRPr lang="ru-RU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>
              <a:tabLst>
                <a:tab pos="457200" algn="l"/>
              </a:tabLst>
            </a:pPr>
            <a:endParaRPr lang="ru-RU" sz="24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288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916832"/>
            <a:ext cx="8156005" cy="713432"/>
          </a:xfrm>
        </p:spPr>
        <p:txBody>
          <a:bodyPr/>
          <a:lstStyle/>
          <a:p>
            <a:pPr lvl="0" defTabSz="9144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6000" b="1" kern="1200" baseline="30000" dirty="0" smtClean="0">
                <a:solidFill>
                  <a:prstClr val="black"/>
                </a:solidFill>
                <a:latin typeface="Bahnschrift SemiBold" pitchFamily="34" charset="0"/>
                <a:ea typeface="Times New Roman"/>
                <a:cs typeface="Times New Roman"/>
              </a:rPr>
              <a:t/>
            </a:r>
            <a:br>
              <a:rPr lang="ru-RU" sz="6000" b="1" kern="1200" baseline="30000" dirty="0" smtClean="0">
                <a:solidFill>
                  <a:prstClr val="black"/>
                </a:solidFill>
                <a:latin typeface="Bahnschrift SemiBold" pitchFamily="34" charset="0"/>
                <a:ea typeface="Times New Roman"/>
                <a:cs typeface="Times New Roman"/>
              </a:rPr>
            </a:br>
            <a:endParaRPr lang="ru-RU" dirty="0">
              <a:latin typeface="Bahnschrift SemiBold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6954" y="87890"/>
            <a:ext cx="8792926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Мой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опыт  работы создан  на основе программы Н.Н. Авдеевой, О.Л. Князевой, Р.Б. </a:t>
            </a:r>
            <a:r>
              <a:rPr lang="ru-RU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Стеркиной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«Основы безопасности детей дошкольного возраста», </a:t>
            </a:r>
            <a:endParaRPr lang="ru-RU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методических </a:t>
            </a: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пособий </a:t>
            </a: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К.Ю</a:t>
            </a: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Белой «Как обеспечить безопасность дошкольника</a:t>
            </a: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»,</a:t>
            </a:r>
          </a:p>
          <a:p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Т.А</a:t>
            </a: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Шорыгина «Беседы об основах безопасности»,</a:t>
            </a:r>
          </a:p>
          <a:p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Т.Г</a:t>
            </a: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Хромцовой</a:t>
            </a: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«Правила поведения в природе для дошкольников»</a:t>
            </a: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0993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0"/>
            <a:ext cx="8228013" cy="2580332"/>
          </a:xfrm>
        </p:spPr>
        <p:txBody>
          <a:bodyPr/>
          <a:lstStyle/>
          <a:p>
            <a:pPr algn="l"/>
            <a:r>
              <a:rPr lang="ru-RU" sz="2400" b="1" dirty="0" smtClean="0">
                <a:latin typeface="Bahnschrift SemiCondensed" pitchFamily="34" charset="0"/>
              </a:rPr>
              <a:t> </a:t>
            </a:r>
            <a:endParaRPr lang="ru-RU" sz="2400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99592" y="764704"/>
            <a:ext cx="777686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4000" b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40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Основные направления работы </a:t>
            </a:r>
            <a:r>
              <a:rPr lang="ru-RU" sz="40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едутся по следующим разделам </a:t>
            </a:r>
            <a:r>
              <a:rPr lang="ru-RU" sz="4000" dirty="0"/>
              <a:t/>
            </a:r>
            <a:br>
              <a:rPr lang="ru-RU" sz="4000" dirty="0"/>
            </a:b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582258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75" y="6715125"/>
            <a:ext cx="1285875" cy="1428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95936" y="3214686"/>
            <a:ext cx="16882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Georgia" pitchFamily="18" charset="0"/>
              </a:rPr>
              <a:t>Жизнь без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Georgia" pitchFamily="18" charset="0"/>
              </a:rPr>
              <a:t>опасности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Стрелка вправо 4"/>
          <p:cNvSpPr/>
          <p:nvPr/>
        </p:nvSpPr>
        <p:spPr>
          <a:xfrm rot="17902522">
            <a:off x="4637113" y="2579282"/>
            <a:ext cx="990984" cy="59751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Стрелка вправо 5"/>
          <p:cNvSpPr/>
          <p:nvPr/>
        </p:nvSpPr>
        <p:spPr>
          <a:xfrm rot="13995039">
            <a:off x="3616545" y="2599572"/>
            <a:ext cx="990984" cy="59751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Стрелка вправо 6"/>
          <p:cNvSpPr/>
          <p:nvPr/>
        </p:nvSpPr>
        <p:spPr>
          <a:xfrm rot="10800000">
            <a:off x="3143240" y="3571876"/>
            <a:ext cx="990984" cy="59751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Стрелка вправо 7"/>
          <p:cNvSpPr/>
          <p:nvPr/>
        </p:nvSpPr>
        <p:spPr>
          <a:xfrm rot="8010402">
            <a:off x="3253760" y="4354796"/>
            <a:ext cx="990984" cy="59751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Стрелка вправо 8"/>
          <p:cNvSpPr/>
          <p:nvPr/>
        </p:nvSpPr>
        <p:spPr>
          <a:xfrm rot="2465841">
            <a:off x="5021892" y="4397732"/>
            <a:ext cx="990984" cy="59751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10" name="Стрелка вправо 9"/>
          <p:cNvSpPr/>
          <p:nvPr/>
        </p:nvSpPr>
        <p:spPr>
          <a:xfrm rot="21002318">
            <a:off x="5426135" y="3442897"/>
            <a:ext cx="990984" cy="50275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35509" y="411934"/>
            <a:ext cx="1533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Georgia" pitchFamily="18" charset="0"/>
              </a:rPr>
              <a:t>Охрана природы 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84858" y="230292"/>
            <a:ext cx="22442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Georgia" pitchFamily="18" charset="0"/>
              </a:rPr>
              <a:t>Взаимосвязь и взаимодействие в природе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084168" y="4437394"/>
            <a:ext cx="31309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Georgia" pitchFamily="18" charset="0"/>
              </a:rPr>
              <a:t>Контакты с насекомыми и животными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907824" y="2214554"/>
            <a:ext cx="33073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latin typeface="Georgia" pitchFamily="18" charset="0"/>
              </a:rPr>
              <a:t>Лекарственные и ядовитые </a:t>
            </a:r>
          </a:p>
          <a:p>
            <a:pPr algn="ctr"/>
            <a:r>
              <a:rPr lang="ru-RU" sz="1600" b="1" dirty="0" smtClean="0">
                <a:latin typeface="Georgia" pitchFamily="18" charset="0"/>
              </a:rPr>
              <a:t>растения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650" y="5120013"/>
            <a:ext cx="1947793" cy="12985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TextBox 15"/>
          <p:cNvSpPr txBox="1"/>
          <p:nvPr/>
        </p:nvSpPr>
        <p:spPr>
          <a:xfrm flipH="1">
            <a:off x="1221022" y="4532740"/>
            <a:ext cx="21828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Georgia" pitchFamily="18" charset="0"/>
              </a:rPr>
              <a:t>Съедобные и не съедобные грибы    </a:t>
            </a:r>
            <a:endParaRPr lang="ru-RU" sz="1400" b="1" dirty="0">
              <a:latin typeface="Georgia" pitchFamily="18" charset="0"/>
            </a:endParaRPr>
          </a:p>
        </p:txBody>
      </p:sp>
      <p:sp>
        <p:nvSpPr>
          <p:cNvPr id="23" name="Стрелка вправо 22"/>
          <p:cNvSpPr/>
          <p:nvPr/>
        </p:nvSpPr>
        <p:spPr>
          <a:xfrm rot="5603154">
            <a:off x="4103795" y="4407520"/>
            <a:ext cx="990984" cy="59751"/>
          </a:xfrm>
          <a:prstGeom prst="rightArrow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84717" y="4883305"/>
            <a:ext cx="20954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Меры безопасности на воде</a:t>
            </a:r>
            <a:endParaRPr lang="ru-RU" sz="1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437226" y="2214554"/>
            <a:ext cx="34027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srgbClr val="000000"/>
                </a:solidFill>
                <a:latin typeface="Georgia" pitchFamily="18" charset="0"/>
              </a:rPr>
              <a:t>Правила поведения и безопасности </a:t>
            </a:r>
            <a:r>
              <a:rPr lang="ru-RU" sz="1200" b="1">
                <a:solidFill>
                  <a:srgbClr val="000000"/>
                </a:solidFill>
                <a:latin typeface="Georgia" pitchFamily="18" charset="0"/>
              </a:rPr>
              <a:t>детей </a:t>
            </a:r>
            <a:r>
              <a:rPr lang="ru-RU" sz="1200" b="1" smtClean="0">
                <a:solidFill>
                  <a:srgbClr val="000000"/>
                </a:solidFill>
                <a:latin typeface="Georgia" pitchFamily="18" charset="0"/>
              </a:rPr>
              <a:t> </a:t>
            </a:r>
            <a:r>
              <a:rPr lang="ru-RU" sz="1200" b="1" dirty="0">
                <a:solidFill>
                  <a:srgbClr val="000000"/>
                </a:solidFill>
                <a:latin typeface="Georgia" pitchFamily="18" charset="0"/>
              </a:rPr>
              <a:t>в зимне-весенний период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4445" y="782376"/>
            <a:ext cx="1978794" cy="14030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6" y="595099"/>
            <a:ext cx="1519008" cy="1563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" name="Рисунок 29" descr="Лекарственные травы - 22991-1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21" y="2767926"/>
            <a:ext cx="2071320" cy="1539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0303" y="4996163"/>
            <a:ext cx="1981200" cy="14571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6287" y="5144915"/>
            <a:ext cx="1904897" cy="13170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819" y="2860885"/>
            <a:ext cx="2027423" cy="16569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666110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1619672" y="476673"/>
            <a:ext cx="68407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Принципы организации работы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AutoShape 19"/>
          <p:cNvSpPr>
            <a:spLocks noChangeArrowheads="1"/>
          </p:cNvSpPr>
          <p:nvPr/>
        </p:nvSpPr>
        <p:spPr bwMode="auto">
          <a:xfrm>
            <a:off x="1174696" y="1124744"/>
            <a:ext cx="288032" cy="7620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395536" y="2071409"/>
            <a:ext cx="14401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Принцип полноты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 flipH="1">
            <a:off x="4737558" y="3212976"/>
            <a:ext cx="1944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ru-RU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" name="AutoShape 17"/>
          <p:cNvSpPr>
            <a:spLocks noChangeArrowheads="1"/>
          </p:cNvSpPr>
          <p:nvPr/>
        </p:nvSpPr>
        <p:spPr bwMode="auto">
          <a:xfrm>
            <a:off x="2483768" y="1337975"/>
            <a:ext cx="381000" cy="1944216"/>
          </a:xfrm>
          <a:prstGeom prst="downArrow">
            <a:avLst>
              <a:gd name="adj1" fmla="val 50000"/>
              <a:gd name="adj2" fmla="val 1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1475656" y="3365661"/>
            <a:ext cx="18518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Принцип интеграции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23" name="AutoShape 20"/>
          <p:cNvSpPr>
            <a:spLocks noChangeArrowheads="1"/>
          </p:cNvSpPr>
          <p:nvPr/>
        </p:nvSpPr>
        <p:spPr bwMode="auto">
          <a:xfrm>
            <a:off x="4427984" y="1052736"/>
            <a:ext cx="381000" cy="7620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3491880" y="1857018"/>
            <a:ext cx="19442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Принцип </a:t>
            </a:r>
          </a:p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системност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и</a:t>
            </a: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4932040" y="3374725"/>
            <a:ext cx="204759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Принцип преемственности взаимодействия с ребенком в условиях дошкольного учреждения и в семье. </a:t>
            </a: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6" name="AutoShape 17"/>
          <p:cNvSpPr>
            <a:spLocks noChangeArrowheads="1"/>
          </p:cNvSpPr>
          <p:nvPr/>
        </p:nvSpPr>
        <p:spPr bwMode="auto">
          <a:xfrm>
            <a:off x="5879974" y="2573146"/>
            <a:ext cx="360040" cy="864096"/>
          </a:xfrm>
          <a:prstGeom prst="downArrow">
            <a:avLst>
              <a:gd name="adj1" fmla="val 50000"/>
              <a:gd name="adj2" fmla="val 1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251520" y="1997082"/>
            <a:ext cx="1728192" cy="115212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1393487" y="3397856"/>
            <a:ext cx="2016224" cy="151216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4883692" y="3437242"/>
            <a:ext cx="2352604" cy="338437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3471558" y="1814736"/>
            <a:ext cx="2088232" cy="142744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AutoShape 17"/>
          <p:cNvSpPr>
            <a:spLocks noChangeArrowheads="1"/>
          </p:cNvSpPr>
          <p:nvPr/>
        </p:nvSpPr>
        <p:spPr bwMode="auto">
          <a:xfrm>
            <a:off x="3851920" y="4265334"/>
            <a:ext cx="360040" cy="864096"/>
          </a:xfrm>
          <a:prstGeom prst="downArrow">
            <a:avLst>
              <a:gd name="adj1" fmla="val 50000"/>
              <a:gd name="adj2" fmla="val 1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695810" y="5301208"/>
            <a:ext cx="2041748" cy="119074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2689656" y="5302938"/>
            <a:ext cx="21873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Times New Roman" pitchFamily="18" charset="0"/>
              </a:rPr>
              <a:t>Принцип наглядности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6386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0" grpId="0" animBg="1"/>
      <p:bldP spid="23" grpId="0" animBg="1"/>
      <p:bldP spid="36" grpId="0" animBg="1"/>
      <p:bldP spid="4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4"/>
          <p:cNvSpPr/>
          <p:nvPr/>
        </p:nvSpPr>
        <p:spPr>
          <a:xfrm>
            <a:off x="3487997" y="1681960"/>
            <a:ext cx="969703" cy="2892568"/>
          </a:xfrm>
          <a:custGeom>
            <a:avLst/>
            <a:gdLst>
              <a:gd name="connsiteX0" fmla="*/ 3348 w 969703"/>
              <a:gd name="connsiteY0" fmla="*/ 385831 h 2892568"/>
              <a:gd name="connsiteX1" fmla="*/ 148821 w 969703"/>
              <a:gd name="connsiteY1" fmla="*/ 198795 h 2892568"/>
              <a:gd name="connsiteX2" fmla="*/ 969703 w 969703"/>
              <a:gd name="connsiteY2" fmla="*/ 2827695 h 28925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69703" h="2892568">
                <a:moveTo>
                  <a:pt x="3348" y="385831"/>
                </a:moveTo>
                <a:cubicBezTo>
                  <a:pt x="-4445" y="88824"/>
                  <a:pt x="-12238" y="-208182"/>
                  <a:pt x="148821" y="198795"/>
                </a:cubicBezTo>
                <a:cubicBezTo>
                  <a:pt x="309880" y="605772"/>
                  <a:pt x="708199" y="3345509"/>
                  <a:pt x="969703" y="2827695"/>
                </a:cubicBezTo>
              </a:path>
            </a:pathLst>
          </a:custGeo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91680" y="692696"/>
            <a:ext cx="56886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  и   приёмы</a:t>
            </a:r>
            <a:endParaRPr lang="ru-RU" sz="4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Овальная выноска 26"/>
          <p:cNvSpPr/>
          <p:nvPr/>
        </p:nvSpPr>
        <p:spPr bwMode="auto">
          <a:xfrm>
            <a:off x="160494" y="3645024"/>
            <a:ext cx="1927230" cy="792088"/>
          </a:xfrm>
          <a:prstGeom prst="wedgeEllipseCallout">
            <a:avLst>
              <a:gd name="adj1" fmla="val 84136"/>
              <a:gd name="adj2" fmla="val -339184"/>
            </a:avLst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Практические</a:t>
            </a:r>
          </a:p>
        </p:txBody>
      </p:sp>
      <p:sp>
        <p:nvSpPr>
          <p:cNvPr id="28" name="Овальная выноска 27"/>
          <p:cNvSpPr/>
          <p:nvPr/>
        </p:nvSpPr>
        <p:spPr bwMode="auto">
          <a:xfrm>
            <a:off x="1115616" y="4771708"/>
            <a:ext cx="1944216" cy="993097"/>
          </a:xfrm>
          <a:prstGeom prst="wedgeEllipseCallout">
            <a:avLst>
              <a:gd name="adj1" fmla="val 65105"/>
              <a:gd name="adj2" fmla="val -374391"/>
            </a:avLst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Наглядные</a:t>
            </a:r>
          </a:p>
        </p:txBody>
      </p:sp>
      <p:sp>
        <p:nvSpPr>
          <p:cNvPr id="29" name="Овальная выноска 28"/>
          <p:cNvSpPr/>
          <p:nvPr/>
        </p:nvSpPr>
        <p:spPr bwMode="auto">
          <a:xfrm>
            <a:off x="3449905" y="4589483"/>
            <a:ext cx="1793912" cy="855741"/>
          </a:xfrm>
          <a:prstGeom prst="wedgeEllipseCallout">
            <a:avLst>
              <a:gd name="adj1" fmla="val 10486"/>
              <a:gd name="adj2" fmla="val -397349"/>
            </a:avLst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buNone/>
              <a:tabLst/>
            </a:pPr>
            <a:r>
              <a:rPr kumimoji="0" lang="ru-RU" sz="1600" b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Игровые</a:t>
            </a:r>
          </a:p>
        </p:txBody>
      </p:sp>
      <p:sp>
        <p:nvSpPr>
          <p:cNvPr id="30" name="Овальная выноска 29"/>
          <p:cNvSpPr/>
          <p:nvPr/>
        </p:nvSpPr>
        <p:spPr bwMode="auto">
          <a:xfrm>
            <a:off x="6932809" y="4653137"/>
            <a:ext cx="2051554" cy="902844"/>
          </a:xfrm>
          <a:prstGeom prst="wedgeEllipseCallout">
            <a:avLst>
              <a:gd name="adj1" fmla="val -54691"/>
              <a:gd name="adj2" fmla="val -410123"/>
            </a:avLst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Метод проектной деятельности</a:t>
            </a:r>
          </a:p>
        </p:txBody>
      </p:sp>
      <p:pic>
        <p:nvPicPr>
          <p:cNvPr id="32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563" y="548680"/>
            <a:ext cx="1576489" cy="135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Картинки по запросу прозрачные картинки животных бабочек и птиц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9368" y="774266"/>
            <a:ext cx="1638436" cy="907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Овальная выноска 33"/>
          <p:cNvSpPr/>
          <p:nvPr/>
        </p:nvSpPr>
        <p:spPr bwMode="auto">
          <a:xfrm>
            <a:off x="5076056" y="5368761"/>
            <a:ext cx="1649896" cy="792088"/>
          </a:xfrm>
          <a:prstGeom prst="wedgeEllipseCallout">
            <a:avLst>
              <a:gd name="adj1" fmla="val -743"/>
              <a:gd name="adj2" fmla="val -540412"/>
            </a:avLst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Словесные</a:t>
            </a:r>
          </a:p>
        </p:txBody>
      </p:sp>
    </p:spTree>
    <p:extLst>
      <p:ext uri="{BB962C8B-B14F-4D97-AF65-F5344CB8AC3E}">
        <p14:creationId xmlns:p14="http://schemas.microsoft.com/office/powerpoint/2010/main" val="175858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9480" y="141933"/>
            <a:ext cx="8352928" cy="1245542"/>
          </a:xfrm>
        </p:spPr>
        <p:txBody>
          <a:bodyPr/>
          <a:lstStyle/>
          <a:p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Формы </a:t>
            </a:r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организации деятельности детей</a:t>
            </a:r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ru-RU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sz="32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endParaRPr lang="ru-RU" sz="2400" dirty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01858"/>
            <a:ext cx="7632848" cy="5956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450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664" y="620688"/>
            <a:ext cx="604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itchFamily="18" charset="0"/>
              </a:rPr>
              <a:t>Инновационные технологии используемые в работе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75656" y="1772816"/>
            <a:ext cx="439352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Мультфильмы:  </a:t>
            </a:r>
          </a:p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«Щенячий патруль»</a:t>
            </a:r>
          </a:p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«Уроки тётушки Совы»</a:t>
            </a:r>
          </a:p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«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Спасик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его друзья»</a:t>
            </a:r>
          </a:p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«Безопасность на воде»</a:t>
            </a:r>
          </a:p>
          <a:p>
            <a:endParaRPr lang="ru-RU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Интерактивные игры:</a:t>
            </a:r>
          </a:p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«Помоги пчелкам собрать мёд»</a:t>
            </a:r>
          </a:p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«Одеваемся на прогулку в лес»</a:t>
            </a:r>
          </a:p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«Что можно – что нельзя!»</a:t>
            </a:r>
          </a:p>
        </p:txBody>
      </p:sp>
      <p:pic>
        <p:nvPicPr>
          <p:cNvPr id="5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96391" flipH="1">
            <a:off x="5147667" y="1383557"/>
            <a:ext cx="2126561" cy="185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71600" y="55892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7" name="Picture 2" descr="Картинки по запросу прозрачные картинки животных бабочек и птиц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33408">
            <a:off x="647173" y="4957790"/>
            <a:ext cx="2179289" cy="1314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7514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43608" y="260648"/>
            <a:ext cx="748883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atin typeface="Monotype Corsiva" pitchFamily="66" charset="0"/>
              </a:rPr>
              <a:t>       </a:t>
            </a:r>
            <a:r>
              <a:rPr lang="ru-RU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Настольно </a:t>
            </a:r>
            <a:r>
              <a:rPr lang="ru-RU" sz="32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печатные игры </a:t>
            </a:r>
            <a:endParaRPr lang="ru-RU" sz="3200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Основы безопасности», «Прогулка по </a:t>
            </a: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городу», </a:t>
            </a: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«Хорошо – плохо», </a:t>
            </a: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«Подбери листочек», «Подбери картинку», «Растения», «Съедобное и не съедобное», «Как избежать неприятностей», «Лото»</a:t>
            </a: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220221"/>
            <a:ext cx="3744416" cy="227891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Рисунок 5" descr="I:\фото развив среда\IMG_20181124_105504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42" b="8684"/>
          <a:stretch/>
        </p:blipFill>
        <p:spPr bwMode="auto">
          <a:xfrm>
            <a:off x="5295632" y="4220221"/>
            <a:ext cx="3020783" cy="241922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54238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87824" y="1527506"/>
            <a:ext cx="59786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71800" y="260648"/>
            <a:ext cx="3059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Проектная деятельность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55776" y="737685"/>
            <a:ext cx="36359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Проект «</a:t>
            </a:r>
            <a:r>
              <a:rPr lang="ru-RU" b="1" dirty="0" err="1" smtClean="0">
                <a:solidFill>
                  <a:schemeClr val="accent6">
                    <a:lumMod val="75000"/>
                  </a:schemeClr>
                </a:solidFill>
              </a:rPr>
              <a:t>Эколята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 -дошколята»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" name="Рисунок 5" descr="I:\экология\фото эколята\IMG_20190417_10465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129" y="922351"/>
            <a:ext cx="1581150" cy="21082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 descr="I:\экология\фото день земли\IMG_20190423_09323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274" y="1266104"/>
            <a:ext cx="2574032" cy="293725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" name="Рисунок 9" descr="I:\экология\фото день земли\IMG_20190423_09280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6906" y="1107017"/>
            <a:ext cx="2805533" cy="309634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2" name="Рисунок 11" descr="I:\экология\фото день земли\IMG_20190422_093115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24" y="3581936"/>
            <a:ext cx="2042160" cy="272415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4" name="Рисунок 13" descr="I:\экология\фото день земли\IMG_20190422_094451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360805"/>
            <a:ext cx="2376264" cy="230855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6" name="Рисунок 15" descr="I:\экология\фото эколята\IMG_20190412_104621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056" y="4432812"/>
            <a:ext cx="2342515" cy="216454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05830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19672" y="332656"/>
            <a:ext cx="64807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/>
                <a:ea typeface="Times New Roman"/>
              </a:rPr>
              <a:t> </a:t>
            </a:r>
            <a:endParaRPr lang="ru-RU" sz="28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771800" y="332656"/>
            <a:ext cx="2693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Прогулки и экскурсии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Admin\Desktop\фото04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55876"/>
            <a:ext cx="2476872" cy="27171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I:\рисование рябинка\фото04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2064" y="807617"/>
            <a:ext cx="2878247" cy="283740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\Desktop\играем зимой\фото047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55" y="3890163"/>
            <a:ext cx="2683078" cy="244769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dmin\Desktop\играем зимой\IMG_20200116_11502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10" y="4062714"/>
            <a:ext cx="2994612" cy="21025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087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187624" y="29815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Продуктивная деятельность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3559" y="548731"/>
            <a:ext cx="67847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Рисование «Лекарственные растения»     </a:t>
            </a:r>
          </a:p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Аппликация «Съедобные и несъедобные грибы»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I:\поделки детей\IMG_20180606_163912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07" b="12696"/>
          <a:stretch/>
        </p:blipFill>
        <p:spPr bwMode="auto">
          <a:xfrm>
            <a:off x="71500" y="1509641"/>
            <a:ext cx="2232248" cy="237626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I:\поделки детей\IMG_20180309_110802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8" t="8573" b="-2540"/>
          <a:stretch/>
        </p:blipFill>
        <p:spPr bwMode="auto">
          <a:xfrm>
            <a:off x="5508104" y="1484784"/>
            <a:ext cx="3142878" cy="223224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31640" y="45811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0" name="Рисунок 9" descr="C:\Users\sergei\Desktop\ФОТО ИЮЛЬ август\IMG_20200728_191038.jpg"/>
          <p:cNvPicPr/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304607" y="1472179"/>
            <a:ext cx="2843457" cy="274891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5" descr="G:\проект по без. в природе\Проект\проект фото\IMG_015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155" y="4149080"/>
            <a:ext cx="3236912" cy="22733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4" name="Picture 4" descr="G:\проект по без. в природе\Проект\проект фото\IMG_0158.jpg"/>
          <p:cNvPicPr>
            <a:picLocks noGrp="1"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79" y="4365104"/>
            <a:ext cx="3286125" cy="232092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58926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404664"/>
            <a:ext cx="8064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Вся эта работа не может быть реализована без  организации предметно-развивающей среды в группе. </a:t>
            </a:r>
          </a:p>
        </p:txBody>
      </p:sp>
      <p:pic>
        <p:nvPicPr>
          <p:cNvPr id="2050" name="Picture 2" descr="I:\фото развив среда\IMG_20181124_1054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96752"/>
            <a:ext cx="2931790" cy="504056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I:\фото развив среда\IMG_20181124_1055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51705"/>
            <a:ext cx="3833523" cy="288135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 descr="I:\фото развив среда\IMG_20211109_111846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1039"/>
          <a:stretch/>
        </p:blipFill>
        <p:spPr bwMode="auto">
          <a:xfrm>
            <a:off x="3760465" y="4221087"/>
            <a:ext cx="2343150" cy="210216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1" name="Рисунок 10" descr="I:\фото развив среда\IMG_20181124_105634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221088"/>
            <a:ext cx="2371090" cy="233362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35290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016" y="0"/>
            <a:ext cx="9145016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dirty="0">
              <a:latin typeface="Monotype Corsiva" pitchFamily="66" charset="0"/>
            </a:endParaRPr>
          </a:p>
          <a:p>
            <a:pPr algn="ctr"/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Задачи в работе с родителями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Знакомить </a:t>
            </a: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родителей с работой </a:t>
            </a: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МКДОУ </a:t>
            </a: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воспитанию безопасного поведения </a:t>
            </a: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детей </a:t>
            </a: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природе   </a:t>
            </a: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   безопасности жизнедеятельности;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Повышать образовательный уровень </a:t>
            </a: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знаний родителей по </a:t>
            </a: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данной проблеме;</a:t>
            </a:r>
            <a:endParaRPr lang="ru-RU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Воспитывать </a:t>
            </a: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 родителей ответственность за сохранение здоровья и </a:t>
            </a: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безопасность  детей, их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эмоциональное благополучие. </a:t>
            </a:r>
          </a:p>
          <a:p>
            <a:endParaRPr lang="ru-RU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761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564904"/>
            <a:ext cx="8228013" cy="1433512"/>
          </a:xfrm>
        </p:spPr>
        <p:txBody>
          <a:bodyPr/>
          <a:lstStyle/>
          <a:p>
            <a:r>
              <a:rPr lang="ru-RU" sz="5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Формы работы с родителями</a:t>
            </a:r>
            <a:br>
              <a:rPr lang="ru-RU" sz="5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800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информационно – аналитическ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ие</a:t>
            </a:r>
            <a:b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досуговые</a:t>
            </a:r>
            <a:b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познавательные</a:t>
            </a:r>
            <a:b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наглядно -информационные</a:t>
            </a: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59632" y="1268760"/>
            <a:ext cx="71287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-.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86856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5363" name="Picture 3" descr="D:\User\Рабочий стол\DSCN509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174617" y="620688"/>
            <a:ext cx="3691310" cy="265649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312" y="3933057"/>
            <a:ext cx="4896544" cy="26642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6" name="Picture 2" descr="I:\фото развив среда\IMG_20181106_15541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3960440" cy="33843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321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7303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2945</TotalTime>
  <Words>647</Words>
  <Application>Microsoft Office PowerPoint</Application>
  <PresentationFormat>Экран (4:3)</PresentationFormat>
  <Paragraphs>90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 </vt:lpstr>
      <vt:lpstr>Презентация PowerPoint</vt:lpstr>
      <vt:lpstr>Презентация PowerPoint</vt:lpstr>
      <vt:lpstr>Презентация PowerPoint</vt:lpstr>
      <vt:lpstr>   Формы организации деятельности детей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Формы работы с родителями  информационно – аналитические  досуговые  познавательные  наглядно -информационные </vt:lpstr>
      <vt:lpstr>Презентация PowerPoint</vt:lpstr>
      <vt:lpstr>Презентация PowerPoint</vt:lpstr>
    </vt:vector>
  </TitlesOfParts>
  <Company>*****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Актуальность работы по ОБЖ в дошкольных учреждениях</dc:title>
  <dc:creator>***</dc:creator>
  <cp:lastModifiedBy>Admin</cp:lastModifiedBy>
  <cp:revision>300</cp:revision>
  <dcterms:created xsi:type="dcterms:W3CDTF">2009-11-18T06:17:39Z</dcterms:created>
  <dcterms:modified xsi:type="dcterms:W3CDTF">2022-04-04T06:09:07Z</dcterms:modified>
</cp:coreProperties>
</file>