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87" r:id="rId2"/>
    <p:sldId id="295" r:id="rId3"/>
    <p:sldId id="258" r:id="rId4"/>
    <p:sldId id="285" r:id="rId5"/>
    <p:sldId id="290" r:id="rId6"/>
    <p:sldId id="289" r:id="rId7"/>
    <p:sldId id="286" r:id="rId8"/>
    <p:sldId id="288" r:id="rId9"/>
    <p:sldId id="292" r:id="rId10"/>
    <p:sldId id="293" r:id="rId11"/>
    <p:sldId id="291" r:id="rId12"/>
    <p:sldId id="282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6699"/>
    <a:srgbClr val="0099CC"/>
    <a:srgbClr val="99CCFF"/>
    <a:srgbClr val="3399FF"/>
    <a:srgbClr val="66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64" d="100"/>
          <a:sy n="64" d="100"/>
        </p:scale>
        <p:origin x="-15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A47FFD-F5F8-48DC-8677-39F0C92A2DBD}" type="datetimeFigureOut">
              <a:rPr lang="ru-RU" smtClean="0"/>
              <a:pPr/>
              <a:t>13.10.2022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B2CC2C-5A90-40D1-9502-17B6E3D704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8996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E6302-F125-4576-BF68-479D048B3B0A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141B5-2468-4115-912E-553C787D97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0281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4865C-400A-4B09-BF45-5BDF0596CCCC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547E5-23D6-429B-B5EA-308DFB32E9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15638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573BC-2BF8-415A-8AA7-0392E9647660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34668-5FC1-44CD-871D-1EBB49101F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83303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8403F-70ED-4754-B38C-7B29072FEF2D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47E95-8D5F-47C1-BCE8-1D04421BEA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324175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D1C8A-9502-437A-BB4C-75BFC5B63943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DE2F1-3C74-4BA6-96A6-F4A9AB021C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01267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242B1-B3D6-4800-9B18-810BC15A5283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99C2A-D328-4792-809B-AC35B6283F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10092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A0A4C-13E6-4C62-8051-5D70374E9F0C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F3358-D533-42EF-927F-83552A0D2A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91533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2BB3B-D864-4ED8-8C00-1E941B8ADB30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FB70B-5D27-4A81-9D3E-5908930324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57090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A16EC-9B73-44A3-AF44-CC7CCCC6D494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C259B-3F56-436D-A3E4-50DB50275E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0096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72AA8-EE8C-4BB5-BF70-30E133AF4F3B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8A868-1A5A-4482-AC20-49DA588BE9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45897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A3007-71E6-4E74-B2CB-C90DBE30BD0F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8C3E6-BA4C-45BE-938D-961C0892B8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268354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81D9BAE-26EB-40AE-A6AB-5CF322AF9F03}" type="datetimeFigureOut">
              <a:rPr lang="ru-RU"/>
              <a:pPr>
                <a:defRPr/>
              </a:pPr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B287BBB-4C09-4A0B-A6BA-A766932C10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Объект 2"/>
          <p:cNvSpPr>
            <a:spLocks noGrp="1"/>
          </p:cNvSpPr>
          <p:nvPr>
            <p:ph idx="4294967295"/>
          </p:nvPr>
        </p:nvSpPr>
        <p:spPr>
          <a:xfrm>
            <a:off x="683568" y="1196753"/>
            <a:ext cx="7546032" cy="2808312"/>
          </a:xfrm>
        </p:spPr>
        <p:txBody>
          <a:bodyPr/>
          <a:lstStyle/>
          <a:p>
            <a:pPr algn="ctr">
              <a:buNone/>
            </a:pP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«Народные традиции в играх как средство патриотического</a:t>
            </a:r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воспитания дошкольников.»</a:t>
            </a:r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charset="0"/>
              <a:buNone/>
            </a:pP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Font typeface="Arial" charset="0"/>
              <a:buNone/>
            </a:pPr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0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hangingPunct="0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детский сад №9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hangingPunct="0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образования Каневской район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s://www.culture.ru/storage/images/9ab49917b34d4961d6a1c41040c85ce4/78c8869fa41275155fc716abb1a21adf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05064"/>
            <a:ext cx="3572339" cy="2679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923928" y="5229200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4365104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Мастер-класс для педагогов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05188"/>
            <a:ext cx="9144000" cy="63401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Ознакомление с традициями и историей Кубани детей старшего дошкольного возраста посредством народных игр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Мы живем в мире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компьютеров,роботов,открытий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в то же время потерян интерес к народным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сказкам,играм.Наши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дети все больше увлечены  западными мультфильмами и играми .У детей огромное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крличество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игрушек, которые не несут в себе художественного смысла и выражения. Поэтому и отношение  к игрушкам у детей спонтанное: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порвал,поломал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 забросил.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Между тем мы  учим  детей   бережно относится  к своей истории и традициям.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Свои первые представления о культуре и ее истории дети получают при знакомстве с народными играми.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Очень редко сегодня играют в народные игры ,они постепенно исчезают из детства.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Мы,педагоги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дошкольных организаций, помним, что народные игры являются национальным богатством, стараемся сохранить их в дошкольном детстве.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В детских подвижных играх можно проследить и обрядовые традиции и социальную жизнь.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Проследив за игрой «Краски» или «Горшки», мы видим имитацию покупок на ярмарке. Играющие ведут диалог покупателя 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продавца,а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бег является финалом игры.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А вот когда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пошла мода на галантность, появилась игра «Я садовником родился. В ней проявляется чувство   влюбленности.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Игры построены по принципу диалогичности и динамики, комичности воображаемых ситуаций ,необходимости быстроты и верной реакции.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В старину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многоие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деревни были расположены по берегам рек, озер. Дети наблюдали  как   рыбаки ловили рыбу сетями или удочками , крестьяне трудились на полях. Это отразилось в играх «Удочка» и «Рыбаки и рыбки».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Старшие дети  передавали правила подвижных игр младшим, каждое поколение детей придумывало свои подвижные игры.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Актуальностью  темы является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то,что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народные игры почти исчезают сегодня из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детства,современные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дошкольники отдают предпочтение просмотру мультфильмов ,занятиям с конструкторами, компьютерным играм и другим малоподвижным видам деятельности. Роль педагога  научить играть детей  в народные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игры.Вы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,наверное, все помните как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девченки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играли в игру «Резинка», когда различные фигуры  выполнялись с помощью натянутой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резинки.Участники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игры выполняли такие движения, что можно было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позавидовать.Сейчас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играют в эту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игру.А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давайте вспомним и научим! Я думаю,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девченкам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нашим  понравится!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111115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Народные игры  оказывают   большое   влияние   на   воспитание      характера детей ,   развивают   нравственные   чувства,   укрепляют   ребёнка физически  ,   создают определённый   духовный   настрой,   интерес   к   народному   творчеству.  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111115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 успехом  можно  использовать в работе с детьми различные игры. Хочу предложить вам, коллеги , вспомнить игры в которые играли мы в детстве </a:t>
            </a:r>
            <a:r>
              <a:rPr lang="ru-RU" sz="1200" dirty="0" smtClean="0">
                <a:solidFill>
                  <a:srgbClr val="11111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,может быть , научите и своих детей в них играть</a:t>
            </a:r>
            <a:r>
              <a:rPr lang="ru-RU" sz="1200" dirty="0" smtClean="0">
                <a:solidFill>
                  <a:srgbClr val="11111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Подводя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итоги, мы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понимаем-что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бы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народные игры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стали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актуальны и интересны в настоящее время необходима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системе методов и средств, учитывающая  возрастные особенности и интересы детей. Народные игры является одним из средств патриотического воспитания дошкольников.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Объект 2"/>
          <p:cNvSpPr>
            <a:spLocks noGrp="1"/>
          </p:cNvSpPr>
          <p:nvPr>
            <p:ph idx="4294967295"/>
          </p:nvPr>
        </p:nvSpPr>
        <p:spPr>
          <a:xfrm>
            <a:off x="0" y="1219200"/>
            <a:ext cx="8229600" cy="3001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Font typeface="Arial" charset="0"/>
              <a:buNone/>
            </a:pPr>
            <a:endParaRPr lang="ru-RU" dirty="0" smtClean="0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41" name="Picture 1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32656"/>
            <a:ext cx="3456384" cy="2704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2760533"/>
            <a:ext cx="9144000" cy="35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«Чтобы сделать ребёнка умным  и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рассудительным, сделайте его крепким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 здоровым: пусть он работает,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действует, бегает, кричит, пусть он находиться 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 постоянном движении».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                    Жан Жак Русо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s://avatars.mds.yandex.net/get-pdb/1649807/e1867185-f84b-4e33-9cf3-16f9bae8e9c9/s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501008"/>
            <a:ext cx="4680520" cy="3038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Picture 6" descr="https://m.keng.ru/upload/resize_cache/iblock/334/900_900_1/334d6c0d4ded5e95f5d9b69b4fee82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32656"/>
            <a:ext cx="2304256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4" name="Picture 8" descr="https://kubnews.ru/upload/iblock/cc4/cc481c7a49ef4262d817c8a6bc254f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80928"/>
            <a:ext cx="3312368" cy="2478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6" name="Picture 10" descr="https://ru.fishki.net/picsw/042011/29/bonus/igrushki/015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32656"/>
            <a:ext cx="2088232" cy="2298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8" name="Picture 12" descr="https://i.pinimg.com/originals/bb/7c/92/bb7c92328e2a4bd12a6e9de101d729ef.jpg"/>
          <p:cNvPicPr>
            <a:picLocks noChangeAspect="1" noChangeArrowheads="1"/>
          </p:cNvPicPr>
          <p:nvPr/>
        </p:nvPicPr>
        <p:blipFill>
          <a:blip r:embed="rId6" cstate="print"/>
          <a:srcRect l="30870" t="13339" r="8675"/>
          <a:stretch>
            <a:fillRect/>
          </a:stretch>
        </p:blipFill>
        <p:spPr bwMode="auto">
          <a:xfrm>
            <a:off x="2267744" y="476672"/>
            <a:ext cx="2193676" cy="212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0" name="Picture 14" descr="https://newsbuzz.ru/wp-content/uploads/2017/01/zufpz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260648"/>
            <a:ext cx="2097712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2" name="Picture 16" descr="https://user32265.clients-cdnnow.ru/originalStorage/post/d3/27/79/d6/d32779d6.jpg"/>
          <p:cNvPicPr>
            <a:picLocks noChangeAspect="1" noChangeArrowheads="1"/>
          </p:cNvPicPr>
          <p:nvPr/>
        </p:nvPicPr>
        <p:blipFill>
          <a:blip r:embed="rId8" cstate="print"/>
          <a:srcRect l="30017" r="12172"/>
          <a:stretch>
            <a:fillRect/>
          </a:stretch>
        </p:blipFill>
        <p:spPr bwMode="auto">
          <a:xfrm>
            <a:off x="2483768" y="4454844"/>
            <a:ext cx="1988875" cy="2403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Объект 2"/>
          <p:cNvSpPr>
            <a:spLocks noGrp="1"/>
          </p:cNvSpPr>
          <p:nvPr>
            <p:ph idx="4294967295"/>
          </p:nvPr>
        </p:nvSpPr>
        <p:spPr>
          <a:xfrm>
            <a:off x="0" y="1340768"/>
            <a:ext cx="8229600" cy="3001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Font typeface="Arial" charset="0"/>
              <a:buNone/>
            </a:pPr>
            <a:endParaRPr lang="ru-RU" dirty="0" smtClean="0"/>
          </a:p>
        </p:txBody>
      </p:sp>
      <p:pic>
        <p:nvPicPr>
          <p:cNvPr id="8194" name="Picture 2" descr="https://avatars.mds.yandex.net/get-pdb/770122/ec9f146f-4272-425a-a70a-fcc5abfa8dfe/s1200"/>
          <p:cNvPicPr>
            <a:picLocks noChangeAspect="1" noChangeArrowheads="1"/>
          </p:cNvPicPr>
          <p:nvPr/>
        </p:nvPicPr>
        <p:blipFill>
          <a:blip r:embed="rId2" cstate="print"/>
          <a:srcRect t="3111" r="14849" b="9794"/>
          <a:stretch>
            <a:fillRect/>
          </a:stretch>
        </p:blipFill>
        <p:spPr bwMode="auto">
          <a:xfrm>
            <a:off x="5508104" y="332656"/>
            <a:ext cx="3285365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https://i.pinimg.com/736x/19/70/44/1970441ab518162272af3857ff032b8c--antique-toys-vintage-toy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2736304" cy="2721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 descr="https://i.pinimg.com/736x/10/9a/47/109a47d3f36850f1ddf91113cd381883--terra-cotta-girl-doll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88640"/>
            <a:ext cx="2110122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0" name="Picture 8" descr="https://avatars.mds.yandex.net/get-pdb/224463/e438984a-c5cc-4aca-b91f-949f990b0fdf/s12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38095" y="4797152"/>
            <a:ext cx="2458041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2" name="Picture 10" descr="https://avatars.mds.yandex.net/get-pdb/881477/f0b02088-52c6-4564-9453-cbc965251175/s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2852936"/>
            <a:ext cx="3266915" cy="2458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4" name="Picture 12" descr="http://baik-info.ru/sites/default/files/1539202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2780928"/>
            <a:ext cx="3528392" cy="2503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Объект 2"/>
          <p:cNvSpPr>
            <a:spLocks noGrp="1"/>
          </p:cNvSpPr>
          <p:nvPr>
            <p:ph idx="4294967295"/>
          </p:nvPr>
        </p:nvSpPr>
        <p:spPr>
          <a:xfrm>
            <a:off x="0" y="1219200"/>
            <a:ext cx="8229600" cy="3001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Font typeface="Arial" charset="0"/>
              <a:buNone/>
            </a:pPr>
            <a:endParaRPr lang="ru-RU" dirty="0" smtClean="0"/>
          </a:p>
        </p:txBody>
      </p:sp>
      <p:pic>
        <p:nvPicPr>
          <p:cNvPr id="7170" name="Picture 2" descr="https://www.maam.ru/upload/blogs/detsad-13928922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4004611" cy="2660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http://www.ostromisla.ru/_mod_files/ce_images/news/x_471cb4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140968"/>
            <a:ext cx="4536504" cy="3402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http://azbukavsem.ru/image/cache/catalog/g-p/zolotie-vorota/zolotie-vorota-1-680x480.jpg"/>
          <p:cNvPicPr>
            <a:picLocks noChangeAspect="1" noChangeArrowheads="1"/>
          </p:cNvPicPr>
          <p:nvPr/>
        </p:nvPicPr>
        <p:blipFill>
          <a:blip r:embed="rId4" cstate="print"/>
          <a:srcRect l="13889" r="14959"/>
          <a:stretch>
            <a:fillRect/>
          </a:stretch>
        </p:blipFill>
        <p:spPr bwMode="auto">
          <a:xfrm>
            <a:off x="395536" y="3140968"/>
            <a:ext cx="3746716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6" name="Picture 8" descr="http://vizhusuper.ru/wp-content/uploads/2019/03/%D0%BF%D0%BE%D0%B4%D0%B2%D0%B8%D0%B6%D0%BD%D1%8B%D0%B5-%D0%B8%D0%B3%D1%80%D1%8B.jpg"/>
          <p:cNvPicPr>
            <a:picLocks noChangeAspect="1" noChangeArrowheads="1"/>
          </p:cNvPicPr>
          <p:nvPr/>
        </p:nvPicPr>
        <p:blipFill>
          <a:blip r:embed="rId5" cstate="print"/>
          <a:srcRect t="17442" r="9302"/>
          <a:stretch>
            <a:fillRect/>
          </a:stretch>
        </p:blipFill>
        <p:spPr bwMode="auto">
          <a:xfrm>
            <a:off x="4860032" y="381892"/>
            <a:ext cx="4032448" cy="2447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Объект 2"/>
          <p:cNvSpPr>
            <a:spLocks noGrp="1"/>
          </p:cNvSpPr>
          <p:nvPr>
            <p:ph idx="4294967295"/>
          </p:nvPr>
        </p:nvSpPr>
        <p:spPr>
          <a:xfrm>
            <a:off x="0" y="1219200"/>
            <a:ext cx="8229600" cy="3001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Font typeface="Arial" charset="0"/>
              <a:buNone/>
            </a:pPr>
            <a:endParaRPr lang="ru-RU" dirty="0" smtClean="0"/>
          </a:p>
        </p:txBody>
      </p:sp>
      <p:pic>
        <p:nvPicPr>
          <p:cNvPr id="6146" name="Picture 2" descr="https://b1.culture.ru/c/4206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88640"/>
            <a:ext cx="5219140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D:\дети\август\SDC10212.JPG"/>
          <p:cNvPicPr>
            <a:picLocks noChangeAspect="1" noChangeArrowheads="1"/>
          </p:cNvPicPr>
          <p:nvPr/>
        </p:nvPicPr>
        <p:blipFill>
          <a:blip r:embed="rId3" cstate="print"/>
          <a:srcRect l="2751" r="18500" b="12201"/>
          <a:stretch>
            <a:fillRect/>
          </a:stretch>
        </p:blipFill>
        <p:spPr bwMode="auto">
          <a:xfrm>
            <a:off x="5004048" y="3717032"/>
            <a:ext cx="3756254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D:\дети\Новая папка\100SSCAM\SDC10341.JPG"/>
          <p:cNvPicPr>
            <a:picLocks noChangeAspect="1" noChangeArrowheads="1"/>
          </p:cNvPicPr>
          <p:nvPr/>
        </p:nvPicPr>
        <p:blipFill>
          <a:blip r:embed="rId4" cstate="print"/>
          <a:srcRect l="10626" t="19550" r="11413" b="11151"/>
          <a:stretch>
            <a:fillRect/>
          </a:stretch>
        </p:blipFill>
        <p:spPr bwMode="auto">
          <a:xfrm>
            <a:off x="0" y="3761656"/>
            <a:ext cx="4644516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Объект 2"/>
          <p:cNvSpPr>
            <a:spLocks noGrp="1"/>
          </p:cNvSpPr>
          <p:nvPr>
            <p:ph idx="4294967295"/>
          </p:nvPr>
        </p:nvSpPr>
        <p:spPr>
          <a:xfrm>
            <a:off x="0" y="1219200"/>
            <a:ext cx="8229600" cy="3001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Font typeface="Arial" charset="0"/>
              <a:buNone/>
            </a:pPr>
            <a:endParaRPr lang="ru-RU" dirty="0" smtClean="0"/>
          </a:p>
        </p:txBody>
      </p:sp>
      <p:pic>
        <p:nvPicPr>
          <p:cNvPr id="4098" name="Picture 2" descr="https://ds02.infourok.ru/uploads/ex/10fa/00077781-d54d8ad2/hello_html_m5e583f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608512" cy="3400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http://taratorim.ru/gallery/doshkolnik-a18/sabantuy-sorevnovaniya-sadik-balkysh-i7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563634"/>
            <a:ext cx="4392488" cy="3294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https://im0-tub-ru.yandex.net/i?id=583efb54aee1d4807fa7f2a469a6b833-srl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32656"/>
            <a:ext cx="3779912" cy="2833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Объект 2"/>
          <p:cNvSpPr>
            <a:spLocks noGrp="1"/>
          </p:cNvSpPr>
          <p:nvPr>
            <p:ph idx="4294967295"/>
          </p:nvPr>
        </p:nvSpPr>
        <p:spPr>
          <a:xfrm>
            <a:off x="0" y="1219200"/>
            <a:ext cx="8229600" cy="3001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Font typeface="Arial" charset="0"/>
              <a:buNone/>
            </a:pPr>
            <a:endParaRPr lang="ru-RU" dirty="0" smtClean="0"/>
          </a:p>
        </p:txBody>
      </p:sp>
      <p:pic>
        <p:nvPicPr>
          <p:cNvPr id="3076" name="Picture 4" descr="https://sch1195.mskobr.ru/files/news/19_july/%D1%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04664"/>
            <a:ext cx="6016666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https://www.i-igrushki.ru/upload/medialibrary/0aa/0aa417208c32c5f5e8d979bc9c875ac6.jpg"/>
          <p:cNvPicPr>
            <a:picLocks noChangeAspect="1" noChangeArrowheads="1"/>
          </p:cNvPicPr>
          <p:nvPr/>
        </p:nvPicPr>
        <p:blipFill>
          <a:blip r:embed="rId3" cstate="print"/>
          <a:srcRect r="9445" b="16115"/>
          <a:stretch>
            <a:fillRect/>
          </a:stretch>
        </p:blipFill>
        <p:spPr bwMode="auto">
          <a:xfrm>
            <a:off x="4644008" y="3789040"/>
            <a:ext cx="4211960" cy="2883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https://heaclub.ru/tim/7c3bfb01abda61aee368b10be095a670/podvizhnie-igri-v-pomeshenii.jpg"/>
          <p:cNvPicPr>
            <a:picLocks noChangeAspect="1" noChangeArrowheads="1"/>
          </p:cNvPicPr>
          <p:nvPr/>
        </p:nvPicPr>
        <p:blipFill>
          <a:blip r:embed="rId4" cstate="print"/>
          <a:srcRect l="16633" t="17908" r="10840" b="13016"/>
          <a:stretch>
            <a:fillRect/>
          </a:stretch>
        </p:blipFill>
        <p:spPr bwMode="auto">
          <a:xfrm>
            <a:off x="251520" y="3933056"/>
            <a:ext cx="4307145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темы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выражается в том, что в формировании разносторонней  развитой личности ребёнка подвижным играм отводится важнейшее место. 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852936"/>
            <a:ext cx="87129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игре ребёнок упражняются в самых разнообразных движениях:</a:t>
            </a:r>
          </a:p>
          <a:p>
            <a:pPr algn="ctr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Беге</a:t>
            </a:r>
          </a:p>
          <a:p>
            <a:pPr lvl="0" algn="ctr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Прыжках</a:t>
            </a:r>
          </a:p>
          <a:p>
            <a:pPr algn="ctr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Метание</a:t>
            </a:r>
          </a:p>
          <a:p>
            <a:pPr lvl="0" algn="ctr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Бросках</a:t>
            </a:r>
          </a:p>
          <a:p>
            <a:pPr lvl="0" algn="ctr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Передача и ловля мяча</a:t>
            </a:r>
          </a:p>
          <a:p>
            <a:pPr lvl="0" algn="ctr" eaLnBrk="0" hangingPunct="0"/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Увёртывании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т.д.</a:t>
            </a:r>
            <a:endParaRPr lang="ru-RU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Объект 2"/>
          <p:cNvSpPr>
            <a:spLocks noGrp="1"/>
          </p:cNvSpPr>
          <p:nvPr>
            <p:ph idx="4294967295"/>
          </p:nvPr>
        </p:nvSpPr>
        <p:spPr>
          <a:xfrm>
            <a:off x="0" y="1219200"/>
            <a:ext cx="8229600" cy="3001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Font typeface="Arial" charset="0"/>
              <a:buNone/>
            </a:pPr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04664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Русские народные подвижные игры не должны быть забыты. Они дадут положительные результаты тогда, когда исполнят своё главное назначение – доставят детям удовольствие и радость, а не будут учебным занятием.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914400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65920" y="2492896"/>
            <a:ext cx="7520880" cy="223224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444444"/>
                </a:solidFill>
                <a:latin typeface="Times New Roman"/>
                <a:ea typeface="Times New Roman"/>
              </a:rPr>
              <a:t> </a:t>
            </a:r>
            <a:r>
              <a:rPr lang="ru-RU" sz="4400" b="1" dirty="0" smtClean="0">
                <a:solidFill>
                  <a:srgbClr val="C00000"/>
                </a:solidFill>
                <a:ea typeface="Times New Roman"/>
              </a:rPr>
              <a:t>СПАСИБО ЗА ВНИМАНИЕ!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84758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507</Words>
  <Application>Microsoft Office PowerPoint</Application>
  <PresentationFormat>Экран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94</cp:revision>
  <dcterms:modified xsi:type="dcterms:W3CDTF">2022-10-13T05:42:16Z</dcterms:modified>
</cp:coreProperties>
</file>