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64" r:id="rId17"/>
    <p:sldId id="265" r:id="rId18"/>
    <p:sldId id="283" r:id="rId19"/>
    <p:sldId id="274" r:id="rId20"/>
    <p:sldId id="275" r:id="rId21"/>
    <p:sldId id="276" r:id="rId22"/>
    <p:sldId id="277" r:id="rId23"/>
    <p:sldId id="282" r:id="rId24"/>
    <p:sldId id="278" r:id="rId25"/>
    <p:sldId id="279" r:id="rId26"/>
    <p:sldId id="280" r:id="rId27"/>
    <p:sldId id="281" r:id="rId28"/>
    <p:sldId id="266" r:id="rId2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>
      <p:cViewPr varScale="1">
        <p:scale>
          <a:sx n="68" d="100"/>
          <a:sy n="68" d="100"/>
        </p:scale>
        <p:origin x="780" y="6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3204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Характеристика умерших по причинам</a:t>
            </a:r>
            <a:r>
              <a:rPr lang="ru-RU" baseline="0" dirty="0"/>
              <a:t> смерти, 2016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FB1-4820-9049-60D439B643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3B0-48D1-8EAF-35BE580B9D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3B0-48D1-8EAF-35BE580B9D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3B0-48D1-8EAF-35BE580B9D6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3B0-48D1-8EAF-35BE580B9D6E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FB1-4820-9049-60D439B64364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7FB1-4820-9049-60D439B643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От болезней органов пищеварения</c:v>
                </c:pt>
                <c:pt idx="1">
                  <c:v>От болезней органов дыхания</c:v>
                </c:pt>
                <c:pt idx="2">
                  <c:v>От новообразований</c:v>
                </c:pt>
                <c:pt idx="3">
                  <c:v>От инфекционных заболеваний</c:v>
                </c:pt>
                <c:pt idx="4">
                  <c:v>От несчастных случаев, травм, отравлений</c:v>
                </c:pt>
                <c:pt idx="5">
                  <c:v>От болезней системы кровообращения</c:v>
                </c:pt>
                <c:pt idx="6">
                  <c:v>От других причин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5</c:v>
                </c:pt>
                <c:pt idx="2">
                  <c:v>17</c:v>
                </c:pt>
                <c:pt idx="3">
                  <c:v>1</c:v>
                </c:pt>
                <c:pt idx="4">
                  <c:v>19</c:v>
                </c:pt>
                <c:pt idx="5">
                  <c:v>50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B1-4820-9049-60D439B6436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A50CBC-8F27-4571-9CF4-87917B3DA01C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E861E8E-D392-497B-BB21-122DD7C27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353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871763A-5E33-45E3-A8F2-56DFE0C2155C}" type="datetime1">
              <a:rPr lang="ru-RU" noProof="0" smtClean="0"/>
              <a:t>13.12.2017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55D449-B875-4B8D-8E66-224D27E54C9A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499799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573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39540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661485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22612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50375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59451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911288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85090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33771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6198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20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038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93576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22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88951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758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74442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6084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37735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9429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7609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45730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58222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6225" y="1828800"/>
            <a:ext cx="4098175" cy="3177380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5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225" y="5181600"/>
            <a:ext cx="4098175" cy="685800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pic>
        <p:nvPicPr>
          <p:cNvPr id="7" name="Рисунок 6" descr="Линия электрокардиограммы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688" y="-1"/>
            <a:ext cx="700013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EFEAE4-C28C-4D92-9EE7-D62CEDC101DF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 descr="Прямоугольник"/>
          <p:cNvSpPr/>
          <p:nvPr/>
        </p:nvSpPr>
        <p:spPr>
          <a:xfrm>
            <a:off x="9982200" y="0"/>
            <a:ext cx="22098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058399" y="457201"/>
            <a:ext cx="2057401" cy="5943600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457200"/>
            <a:ext cx="9067800" cy="5943599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5976BF-C51C-4515-9E22-BF2015252BD8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242D3C-8192-478D-9985-D3160EF3F3C3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 descr="Прямоугольник"/>
          <p:cNvSpPr/>
          <p:nvPr/>
        </p:nvSpPr>
        <p:spPr>
          <a:xfrm>
            <a:off x="265112" y="228600"/>
            <a:ext cx="116586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828800"/>
            <a:ext cx="7772400" cy="3177380"/>
          </a:xfrm>
        </p:spPr>
        <p:txBody>
          <a:bodyPr rtlCol="0" anchor="b">
            <a:normAutofit/>
          </a:bodyPr>
          <a:lstStyle>
            <a:lvl1pPr rtl="0">
              <a:lnSpc>
                <a:spcPct val="80000"/>
              </a:lnSpc>
              <a:defRPr sz="54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6800" y="5181600"/>
            <a:ext cx="7772400" cy="685800"/>
          </a:xfrm>
        </p:spPr>
        <p:txBody>
          <a:bodyPr rtlCol="0">
            <a:normAutofit/>
          </a:bodyPr>
          <a:lstStyle>
            <a:lvl1pPr marL="0" indent="0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825624"/>
            <a:ext cx="4800600" cy="457517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4"/>
            <a:ext cx="4800600" cy="457517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6D9427-7660-4399-80F6-CD7B8B8E5C35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828799"/>
            <a:ext cx="4800600" cy="762000"/>
          </a:xfrm>
        </p:spPr>
        <p:txBody>
          <a:bodyPr rtlCol="0"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6800" y="2590799"/>
            <a:ext cx="4800600" cy="381003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828799"/>
            <a:ext cx="4800600" cy="762000"/>
          </a:xfrm>
        </p:spPr>
        <p:txBody>
          <a:bodyPr rtlCol="0"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590799"/>
            <a:ext cx="4800600" cy="381003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980393-315E-4AB9-9FE2-63E995E945C8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D32718-8B06-4985-8D7D-9E16F3F044C8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115AB6-67B4-4D7E-9378-C270C29E4245}" type="datetime1">
              <a:rPr lang="ru-RU" smtClean="0"/>
              <a:t>13.12.2017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 descr="Прямоугольник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 descr="Прямоугольник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2700" y="3200400"/>
            <a:ext cx="3932237" cy="1752600"/>
          </a:xfrm>
        </p:spPr>
        <p:txBody>
          <a:bodyPr rtlCol="0" anchor="b">
            <a:normAutofit/>
          </a:bodyPr>
          <a:lstStyle>
            <a:lvl1pPr rtl="0"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57201"/>
            <a:ext cx="5943600" cy="5943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2699" y="5029200"/>
            <a:ext cx="3932237" cy="1371600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 descr="Прямоугольник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 descr="Прямоугольник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5240" y="3200400"/>
            <a:ext cx="3932237" cy="1752600"/>
          </a:xfrm>
        </p:spPr>
        <p:txBody>
          <a:bodyPr rtlCol="0" anchor="b">
            <a:normAutofit/>
          </a:bodyPr>
          <a:lstStyle>
            <a:lvl1pPr rtl="0"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idx="1"/>
          </p:nvPr>
        </p:nvSpPr>
        <p:spPr>
          <a:xfrm>
            <a:off x="1" y="0"/>
            <a:ext cx="7008810" cy="6857999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5240" y="5029200"/>
            <a:ext cx="3932237" cy="1374648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асная полоса" descr="Красная полоса"/>
          <p:cNvSpPr/>
          <p:nvPr/>
        </p:nvSpPr>
        <p:spPr>
          <a:xfrm>
            <a:off x="1" y="1"/>
            <a:ext cx="12188824" cy="1524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91440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6800" y="6481760"/>
            <a:ext cx="78486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067800" y="6465885"/>
            <a:ext cx="10668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3FDB9577-6D70-481F-BBF8-A759884E5182}" type="datetime1">
              <a:rPr lang="ru-RU" noProof="0" smtClean="0"/>
              <a:t>13.12.2017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481760"/>
            <a:ext cx="8382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68680" indent="-182563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6225" y="3717032"/>
            <a:ext cx="4098175" cy="1577180"/>
          </a:xfrm>
        </p:spPr>
        <p:txBody>
          <a:bodyPr rtlCol="0"/>
          <a:lstStyle/>
          <a:p>
            <a:pPr algn="ctr" rtl="0"/>
            <a:r>
              <a:rPr lang="ru-RU" dirty="0"/>
              <a:t>Биология и ОБЖ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225" y="5517232"/>
            <a:ext cx="4098175" cy="685800"/>
          </a:xfrm>
        </p:spPr>
        <p:txBody>
          <a:bodyPr rtlCol="0"/>
          <a:lstStyle/>
          <a:p>
            <a:pPr algn="ctr" rtl="0"/>
            <a:r>
              <a:rPr lang="ru-RU" dirty="0">
                <a:solidFill>
                  <a:sysClr val="windowText" lastClr="000000"/>
                </a:solidFill>
              </a:rPr>
              <a:t>Квиташ </a:t>
            </a:r>
            <a:r>
              <a:rPr lang="ru-RU" dirty="0" err="1">
                <a:solidFill>
                  <a:sysClr val="windowText" lastClr="000000"/>
                </a:solidFill>
              </a:rPr>
              <a:t>к.с</a:t>
            </a:r>
            <a:r>
              <a:rPr lang="ru-RU" dirty="0">
                <a:solidFill>
                  <a:sysClr val="windowText" lastClr="000000"/>
                </a:solidFill>
              </a:rPr>
              <a:t>., Исаков Е.Г.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F38A02-4FC5-4545-B0C0-D396E142CA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82655"/>
            <a:ext cx="1944216" cy="383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Ишемическая болезнь сердца (ИБС)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5E2625C-9867-487E-ADB9-8D0D54610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534" y="1844824"/>
            <a:ext cx="5848932" cy="4679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008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Стенокардия (грудная жаба)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B6FF49-CF3D-42C6-B2C7-C81037804D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0"/>
          <a:stretch/>
        </p:blipFill>
        <p:spPr>
          <a:xfrm>
            <a:off x="2680138" y="1772816"/>
            <a:ext cx="6831724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85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Инфаркт миокарда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кни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9592409-FE65-4DB9-8E48-D361A541E5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413" y="1772816"/>
            <a:ext cx="460117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746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Ишемический инсульт (инфаркт мозга)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4516EAF8-668C-445E-9164-5BC93F6675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679" y="1772816"/>
            <a:ext cx="6234641" cy="4716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0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Тахикардия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0A7C5C0-5A34-4585-AC70-C458753D5B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888" y="1916832"/>
            <a:ext cx="8760223" cy="4403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11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Аритмия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6B1DEF-5133-4157-B6B7-C83BE2EC3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5" y="1772816"/>
            <a:ext cx="9073009" cy="4536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887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ебо, внутренний, оранжевы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42A9437-AB39-4012-80DA-234F6DF98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2577718" cy="33123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9A184A-6454-40C4-A8B6-A485571E84D9}"/>
              </a:ext>
            </a:extLst>
          </p:cNvPr>
          <p:cNvSpPr txBox="1"/>
          <p:nvPr/>
        </p:nvSpPr>
        <p:spPr>
          <a:xfrm>
            <a:off x="3863752" y="476672"/>
            <a:ext cx="763284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Сердце – мышечный насос</a:t>
            </a:r>
          </a:p>
          <a:p>
            <a:pPr algn="r"/>
            <a:r>
              <a:rPr lang="ru-RU" sz="2600" dirty="0"/>
              <a:t>Никогда не отдыхает.</a:t>
            </a:r>
          </a:p>
          <a:p>
            <a:r>
              <a:rPr lang="ru-RU" sz="2600" dirty="0"/>
              <a:t>От рожденья и до смерти</a:t>
            </a:r>
          </a:p>
          <a:p>
            <a:pPr algn="r"/>
            <a:r>
              <a:rPr lang="ru-RU" sz="2600" dirty="0"/>
              <a:t>Нашу кровь качает.</a:t>
            </a:r>
          </a:p>
          <a:p>
            <a:r>
              <a:rPr lang="ru-RU" sz="2600" dirty="0"/>
              <a:t>Отдых в меру, крепкий сон,</a:t>
            </a:r>
          </a:p>
          <a:p>
            <a:pPr algn="r"/>
            <a:r>
              <a:rPr lang="ru-RU" sz="2600" dirty="0"/>
              <a:t>Спорт и физкультура,</a:t>
            </a:r>
          </a:p>
          <a:p>
            <a:r>
              <a:rPr lang="ru-RU" sz="2600" dirty="0"/>
              <a:t>Сердце бьется как часы, стройная фигура</a:t>
            </a:r>
          </a:p>
          <a:p>
            <a:pPr algn="r"/>
            <a:r>
              <a:rPr lang="ru-RU" sz="2600" dirty="0"/>
              <a:t>Будешь ты всегда здоров</a:t>
            </a:r>
          </a:p>
          <a:p>
            <a:r>
              <a:rPr lang="ru-RU" sz="2600" dirty="0"/>
              <a:t>Без больниц и докторов.</a:t>
            </a:r>
          </a:p>
          <a:p>
            <a:pPr algn="r"/>
            <a:r>
              <a:rPr lang="ru-RU" sz="2600" b="1" dirty="0">
                <a:solidFill>
                  <a:srgbClr val="C00000"/>
                </a:solidFill>
              </a:rPr>
              <a:t>Алкоголь, табак, наркотик,</a:t>
            </a:r>
          </a:p>
          <a:p>
            <a:r>
              <a:rPr lang="ru-RU" sz="2600" b="1" dirty="0">
                <a:solidFill>
                  <a:srgbClr val="C00000"/>
                </a:solidFill>
              </a:rPr>
              <a:t>Стресс, перееданье</a:t>
            </a:r>
            <a:r>
              <a:rPr lang="ru-RU" sz="2600" dirty="0"/>
              <a:t> – </a:t>
            </a:r>
          </a:p>
          <a:p>
            <a:pPr algn="r"/>
            <a:r>
              <a:rPr lang="ru-RU" sz="2600" dirty="0"/>
              <a:t>Это сердцу страшный враг,</a:t>
            </a:r>
          </a:p>
          <a:p>
            <a:r>
              <a:rPr lang="ru-RU" sz="2600" dirty="0"/>
              <a:t>Просто наказанье.</a:t>
            </a:r>
          </a:p>
          <a:p>
            <a:pPr algn="r"/>
            <a:r>
              <a:rPr lang="ru-RU" sz="2600" dirty="0"/>
              <a:t>Если ты здоровью враг,</a:t>
            </a:r>
          </a:p>
          <a:p>
            <a:r>
              <a:rPr lang="ru-RU" sz="2600" dirty="0"/>
              <a:t>То живи на свете так.</a:t>
            </a:r>
          </a:p>
        </p:txBody>
      </p:sp>
    </p:spTree>
    <p:extLst>
      <p:ext uri="{BB962C8B-B14F-4D97-AF65-F5344CB8AC3E}">
        <p14:creationId xmlns:p14="http://schemas.microsoft.com/office/powerpoint/2010/main" val="10018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050" y="1124744"/>
            <a:ext cx="3932237" cy="1752600"/>
          </a:xfrm>
        </p:spPr>
        <p:txBody>
          <a:bodyPr rtlCol="0">
            <a:normAutofit/>
          </a:bodyPr>
          <a:lstStyle/>
          <a:p>
            <a:pPr algn="ctr"/>
            <a:r>
              <a:rPr lang="ru-RU" sz="7200" dirty="0"/>
              <a:t>ПУЛЬС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77D10B7-8CD9-4A5D-9415-EA1A18DA4A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3083"/>
            <a:ext cx="5943600" cy="397183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2699" y="3789040"/>
            <a:ext cx="3932237" cy="261176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dirty="0"/>
              <a:t>ЧАСТОТА ПУЛЬСА</a:t>
            </a:r>
          </a:p>
          <a:p>
            <a:pPr algn="ctr" rtl="0"/>
            <a:r>
              <a:rPr lang="ru-RU" sz="3200" dirty="0"/>
              <a:t> (СЕРДЕЧНЫХ СОКРАЩЕНИЙ)</a:t>
            </a:r>
          </a:p>
        </p:txBody>
      </p:sp>
    </p:spTree>
    <p:extLst>
      <p:ext uri="{BB962C8B-B14F-4D97-AF65-F5344CB8AC3E}">
        <p14:creationId xmlns:p14="http://schemas.microsoft.com/office/powerpoint/2010/main" val="291474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6B73DC-6207-4A23-8425-D478A69D3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videoplayback (4)">
            <a:hlinkClick r:id="" action="ppaction://media"/>
            <a:extLst>
              <a:ext uri="{FF2B5EF4-FFF2-40B4-BE49-F238E27FC236}">
                <a16:creationId xmlns:a16="http://schemas.microsoft.com/office/drawing/2014/main" id="{46AA1E44-3540-45B9-81C4-2B2FBECFB72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828800"/>
            <a:ext cx="6096000" cy="4572000"/>
          </a:xfrm>
        </p:spPr>
      </p:pic>
    </p:spTree>
    <p:extLst>
      <p:ext uri="{BB962C8B-B14F-4D97-AF65-F5344CB8AC3E}">
        <p14:creationId xmlns:p14="http://schemas.microsoft.com/office/powerpoint/2010/main" val="33422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99220"/>
            <a:ext cx="10657184" cy="1325563"/>
          </a:xfrm>
        </p:spPr>
        <p:txBody>
          <a:bodyPr rtlCol="0"/>
          <a:lstStyle/>
          <a:p>
            <a:pPr algn="ctr"/>
            <a:r>
              <a:rPr lang="ru-RU" dirty="0"/>
              <a:t>Влияние алкоголя и курения на сердечно-сосудистую систему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9DF58D-8E93-481F-AF29-777AD5837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88839"/>
            <a:ext cx="7672288" cy="4478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EBB92A-3541-448D-97B7-13242BF6A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690" y="2297095"/>
            <a:ext cx="4158254" cy="343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396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/>
              <a:t>СЕРДЦЕ</a:t>
            </a:r>
          </a:p>
        </p:txBody>
      </p:sp>
      <p:pic>
        <p:nvPicPr>
          <p:cNvPr id="5" name="Объект 4" descr="Изображение выглядит как небо, внутренний, оранжевы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2A724780-522D-42B9-B4C1-C41065AFD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1801543"/>
            <a:ext cx="3600400" cy="4626513"/>
          </a:xfrm>
        </p:spPr>
      </p:pic>
      <p:pic>
        <p:nvPicPr>
          <p:cNvPr id="3" name="02661">
            <a:hlinkClick r:id="" action="ppaction://media"/>
            <a:extLst>
              <a:ext uri="{FF2B5EF4-FFF2-40B4-BE49-F238E27FC236}">
                <a16:creationId xmlns:a16="http://schemas.microsoft.com/office/drawing/2014/main" id="{0EC7B662-B710-4BAF-9279-991154872C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99220"/>
            <a:ext cx="10657184" cy="1325563"/>
          </a:xfrm>
        </p:spPr>
        <p:txBody>
          <a:bodyPr rtlCol="0"/>
          <a:lstStyle/>
          <a:p>
            <a:pPr algn="ctr"/>
            <a:r>
              <a:rPr lang="ru-RU" dirty="0"/>
              <a:t>Влияние пищи на сердечно-сосудистую систему</a:t>
            </a:r>
          </a:p>
        </p:txBody>
      </p:sp>
      <p:pic>
        <p:nvPicPr>
          <p:cNvPr id="5" name="Рисунок 4" descr="Изображение выглядит как внутренний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FB92A3D-AA2F-442E-9386-0BD0888EEF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531" y="1700808"/>
            <a:ext cx="5036937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7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00C0A8-D4DF-4295-B6D5-678C10A04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957" y="599805"/>
            <a:ext cx="6358086" cy="565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5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99220"/>
            <a:ext cx="10657184" cy="1325563"/>
          </a:xfrm>
        </p:spPr>
        <p:txBody>
          <a:bodyPr rtlCol="0"/>
          <a:lstStyle/>
          <a:p>
            <a:pPr algn="ctr"/>
            <a:r>
              <a:rPr lang="ru-RU" dirty="0"/>
              <a:t>Виды кровотечений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29086B-1E7E-4074-A2AE-4DAEA84FEA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9288112" cy="459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E9C047-ECC9-47E6-BEB1-6AFDAE545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Виды кровотечений. Первая помощь при кровотечениях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819B15C-98E5-493B-946D-F9A88E9306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1112638"/>
              </p:ext>
            </p:extLst>
          </p:nvPr>
        </p:nvGraphicFramePr>
        <p:xfrm>
          <a:off x="551384" y="1700808"/>
          <a:ext cx="11017224" cy="510561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295255979"/>
                    </a:ext>
                  </a:extLst>
                </a:gridCol>
                <a:gridCol w="5213333">
                  <a:extLst>
                    <a:ext uri="{9D8B030D-6E8A-4147-A177-3AD203B41FA5}">
                      <a16:colId xmlns:a16="http://schemas.microsoft.com/office/drawing/2014/main" val="3456729420"/>
                    </a:ext>
                  </a:extLst>
                </a:gridCol>
                <a:gridCol w="4003691">
                  <a:extLst>
                    <a:ext uri="{9D8B030D-6E8A-4147-A177-3AD203B41FA5}">
                      <a16:colId xmlns:a16="http://schemas.microsoft.com/office/drawing/2014/main" val="3406245277"/>
                    </a:ext>
                  </a:extLst>
                </a:gridCol>
              </a:tblGrid>
              <a:tr h="583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Вид</a:t>
                      </a:r>
                      <a:r>
                        <a:rPr lang="ru-RU" sz="1700" dirty="0">
                          <a:effectLst/>
                        </a:rPr>
                        <a:t> кровотечения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 dirty="0">
                          <a:effectLst/>
                        </a:rPr>
                        <a:t>Характеристика кровотечения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>
                          <a:effectLst/>
                        </a:rPr>
                        <a:t>Меры первой помощи</a:t>
                      </a:r>
                      <a:endParaRPr lang="ru-RU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extLst>
                  <a:ext uri="{0D108BD9-81ED-4DB2-BD59-A6C34878D82A}">
                    <a16:rowId xmlns:a16="http://schemas.microsoft.com/office/drawing/2014/main" val="1662099997"/>
                  </a:ext>
                </a:extLst>
              </a:tr>
              <a:tr h="1199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>
                          <a:effectLst/>
                        </a:rPr>
                        <a:t>Капиллярное</a:t>
                      </a:r>
                      <a:endParaRPr lang="ru-RU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796394509"/>
                  </a:ext>
                </a:extLst>
              </a:tr>
              <a:tr h="9993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>
                          <a:effectLst/>
                        </a:rPr>
                        <a:t>Артериальное</a:t>
                      </a:r>
                      <a:endParaRPr lang="ru-RU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4165470354"/>
                  </a:ext>
                </a:extLst>
              </a:tr>
              <a:tr h="599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>
                          <a:effectLst/>
                        </a:rPr>
                        <a:t>Венозное</a:t>
                      </a:r>
                      <a:endParaRPr lang="ru-RU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770507432"/>
                  </a:ext>
                </a:extLst>
              </a:tr>
              <a:tr h="1676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>
                          <a:effectLst/>
                        </a:rPr>
                        <a:t>Внутреннее </a:t>
                      </a:r>
                      <a:endParaRPr lang="ru-RU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700" dirty="0">
                          <a:effectLst/>
                        </a:rPr>
                        <a:t> </a:t>
                      </a:r>
                      <a:endParaRPr lang="ru-RU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82416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77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E9C047-ECC9-47E6-BEB1-6AFDAE545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Виды кровотечений. Первая помощь при кровотечениях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819B15C-98E5-493B-946D-F9A88E9306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239877"/>
              </p:ext>
            </p:extLst>
          </p:nvPr>
        </p:nvGraphicFramePr>
        <p:xfrm>
          <a:off x="551384" y="1700808"/>
          <a:ext cx="11017224" cy="513009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295255979"/>
                    </a:ext>
                  </a:extLst>
                </a:gridCol>
                <a:gridCol w="5213333">
                  <a:extLst>
                    <a:ext uri="{9D8B030D-6E8A-4147-A177-3AD203B41FA5}">
                      <a16:colId xmlns:a16="http://schemas.microsoft.com/office/drawing/2014/main" val="3456729420"/>
                    </a:ext>
                  </a:extLst>
                </a:gridCol>
                <a:gridCol w="4003691">
                  <a:extLst>
                    <a:ext uri="{9D8B030D-6E8A-4147-A177-3AD203B41FA5}">
                      <a16:colId xmlns:a16="http://schemas.microsoft.com/office/drawing/2014/main" val="3406245277"/>
                    </a:ext>
                  </a:extLst>
                </a:gridCol>
              </a:tblGrid>
              <a:tr h="571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Вид кровотечения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Характеристика кровотечения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Меры первой помощи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 anchor="ctr"/>
                </a:tc>
                <a:extLst>
                  <a:ext uri="{0D108BD9-81ED-4DB2-BD59-A6C34878D82A}">
                    <a16:rowId xmlns:a16="http://schemas.microsoft.com/office/drawing/2014/main" val="1662099997"/>
                  </a:ext>
                </a:extLst>
              </a:tr>
              <a:tr h="12073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Капиллярное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Повреждение мелких кровеносных сосудов -  капилляров. Кровь выделяется по всей поверхности поврежденной ткани.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Рану промывают 3% раствором перекиси водорода, смазывают йодной настойкой или зеленкой. Затем накладывают чистую марлевую повязку.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796394509"/>
                  </a:ext>
                </a:extLst>
              </a:tr>
              <a:tr h="9634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Артериальное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Цвет крови алый и вытекает пульсирующей струей.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Необходимо крепко пережать сосуд выше места повреждения. Нажимают на точку пульса. Накладывают жгут на конечность.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4165470354"/>
                  </a:ext>
                </a:extLst>
              </a:tr>
              <a:tr h="71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Венозное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Темно-красный цвет крови, и вытекает она непрерывной струей.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Накладывают на рану стерильную салфетку, а затем тугую давящую повязку.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770507432"/>
                  </a:ext>
                </a:extLst>
              </a:tr>
              <a:tr h="1595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</a:rPr>
                        <a:t>Внутреннее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Кровь попадает в   полость организма (брюшную, грудную, черепную). Признаки: липкий, холодный пот, бледность, дыхание поверхностное, пульс частый и слабый.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Необходимо: </a:t>
                      </a:r>
                      <a:r>
                        <a:rPr lang="ru-RU" sz="1600" dirty="0" err="1">
                          <a:effectLst/>
                        </a:rPr>
                        <a:t>полусидячее</a:t>
                      </a:r>
                      <a:r>
                        <a:rPr lang="ru-RU" sz="1600" dirty="0">
                          <a:effectLst/>
                        </a:rPr>
                        <a:t> положение, полный покой, лед или холодная вода прикладывается к предполагаемому месту кровотечений. Срочно доставить к врачу.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98" marR="68498" marT="0" marB="0"/>
                </a:tc>
                <a:extLst>
                  <a:ext uri="{0D108BD9-81ED-4DB2-BD59-A6C34878D82A}">
                    <a16:rowId xmlns:a16="http://schemas.microsoft.com/office/drawing/2014/main" val="82416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2579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43C2610-A4E6-4E1E-BE41-54A013814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36079"/>
            <a:ext cx="9649072" cy="6291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197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196D3-544A-48EC-BC36-0FABDCF3E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Ответы к тесту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C3F042-72D7-4E85-A2E6-07EDF93D5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3600" dirty="0"/>
              <a:t>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Б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Б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871220-FD9C-41FF-8BEE-29E3C325B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826487"/>
            <a:ext cx="4415557" cy="441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3E4D3-371C-42BD-861E-4C9F17EC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E00508-5A3A-4D10-80AF-3F6EE56591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1923302"/>
            <a:ext cx="6557098" cy="4535438"/>
          </a:xfrm>
        </p:spPr>
      </p:pic>
    </p:spTree>
    <p:extLst>
      <p:ext uri="{BB962C8B-B14F-4D97-AF65-F5344CB8AC3E}">
        <p14:creationId xmlns:p14="http://schemas.microsoft.com/office/powerpoint/2010/main" val="76109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5240" y="952500"/>
            <a:ext cx="3932237" cy="1752600"/>
          </a:xfrm>
        </p:spPr>
        <p:txBody>
          <a:bodyPr rtlCol="0"/>
          <a:lstStyle/>
          <a:p>
            <a:r>
              <a:rPr lang="ru-RU" dirty="0"/>
              <a:t>Домашнее задание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646727-5F06-4CD8-90D6-33456FC2D99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3" r="26343"/>
          <a:stretch>
            <a:fillRect/>
          </a:stretch>
        </p:blipFill>
        <p:spPr>
          <a:xfrm>
            <a:off x="0" y="-1"/>
            <a:ext cx="6984000" cy="683372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5240" y="3212976"/>
            <a:ext cx="3932237" cy="3190872"/>
          </a:xfrm>
        </p:spPr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r>
              <a:rPr lang="ru-RU" sz="2400" dirty="0"/>
              <a:t>Составить кроссворд по теме «Органы кровообращения», в основе кроссворда слово «ЗДОРОВЬЕ»</a:t>
            </a:r>
          </a:p>
        </p:txBody>
      </p:sp>
    </p:spTree>
    <p:extLst>
      <p:ext uri="{BB962C8B-B14F-4D97-AF65-F5344CB8AC3E}">
        <p14:creationId xmlns:p14="http://schemas.microsoft.com/office/powerpoint/2010/main" val="30492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/>
              <a:t>ОРГАНЫ КРОВООБРАЩЕНИЯ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7C35A9B-B403-4FDB-8EC6-C927F65B0C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85" y="1765065"/>
            <a:ext cx="4744029" cy="4993715"/>
          </a:xfrm>
        </p:spPr>
      </p:pic>
    </p:spTree>
    <p:extLst>
      <p:ext uri="{BB962C8B-B14F-4D97-AF65-F5344CB8AC3E}">
        <p14:creationId xmlns:p14="http://schemas.microsoft.com/office/powerpoint/2010/main" val="192862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/>
              <a:t>Большой и малый круги кровообращения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B66E794-228F-4136-801E-CBA3EAD75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251" y="1700808"/>
            <a:ext cx="7767737" cy="4968552"/>
          </a:xfrm>
        </p:spPr>
      </p:pic>
    </p:spTree>
    <p:extLst>
      <p:ext uri="{BB962C8B-B14F-4D97-AF65-F5344CB8AC3E}">
        <p14:creationId xmlns:p14="http://schemas.microsoft.com/office/powerpoint/2010/main" val="273862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332656"/>
            <a:ext cx="7772400" cy="85710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600" u="sng" dirty="0"/>
              <a:t>Тема урока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D967078-E491-43FF-AAF8-10DBF63D5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095" y="1295548"/>
            <a:ext cx="10501808" cy="685800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Заболевания сердечно-сосудистой системы, их профилактика. Первая помощь при кровотечениях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BB3EF5-A9AA-4E92-8D10-1D9966161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86" y="3429000"/>
            <a:ext cx="2638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2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48680"/>
            <a:ext cx="10213776" cy="2160240"/>
          </a:xfrm>
        </p:spPr>
        <p:txBody>
          <a:bodyPr rtlCol="0">
            <a:normAutofit/>
          </a:bodyPr>
          <a:lstStyle/>
          <a:p>
            <a:r>
              <a:rPr lang="ru-RU" dirty="0"/>
              <a:t>У нас только одно сердце и только одна жизнь и необходимо заботится об этих сокровищах.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92344" y="2852936"/>
            <a:ext cx="2232248" cy="685800"/>
          </a:xfrm>
        </p:spPr>
        <p:txBody>
          <a:bodyPr rtlCol="0">
            <a:normAutofit/>
          </a:bodyPr>
          <a:lstStyle/>
          <a:p>
            <a:pPr rtl="0"/>
            <a:r>
              <a:rPr lang="ru-RU" sz="2400" dirty="0"/>
              <a:t>Г. </a:t>
            </a:r>
            <a:r>
              <a:rPr lang="ru-RU" sz="2400" dirty="0" err="1"/>
              <a:t>Бретт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6D1572-64B4-4295-B6FA-18866B4840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121688"/>
            <a:ext cx="4608512" cy="318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1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177D0956-DC29-4CE0-B84A-7324FE925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2BA7349-8BF9-43B7-952B-A7259DB8ADF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1" y="2315534"/>
            <a:ext cx="5457039" cy="3633745"/>
          </a:xfrm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F4B8C81-FE14-4A93-9216-E821EE1D1CA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2530413"/>
              </p:ext>
            </p:extLst>
          </p:nvPr>
        </p:nvGraphicFramePr>
        <p:xfrm>
          <a:off x="6096001" y="1700808"/>
          <a:ext cx="568563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3767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Гипертоническая болезнь (Гипертония)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игра, играет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9591527-7CF2-44E2-90B1-A9F53C985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844824"/>
            <a:ext cx="5760640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710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8557592" cy="1325563"/>
          </a:xfrm>
        </p:spPr>
        <p:txBody>
          <a:bodyPr rtlCol="0"/>
          <a:lstStyle/>
          <a:p>
            <a:pPr algn="ctr"/>
            <a:r>
              <a:rPr lang="ru-RU" dirty="0"/>
              <a:t>Гипотоническая болезнь (Гипотония)</a:t>
            </a:r>
          </a:p>
        </p:txBody>
      </p:sp>
      <p:pic>
        <p:nvPicPr>
          <p:cNvPr id="6" name="Рисунок 5" descr="Изображение выглядит как красный, внутренний, стен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AC57F63-0E6A-483C-91C2-426C88BB4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96650"/>
            <a:ext cx="1296144" cy="12924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1B5F07-0096-441C-91AC-73224811E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176" y="1844824"/>
            <a:ext cx="5841647" cy="4673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284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Медицинское оформление (16:9)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0152_TF02901024_TF02901024.potx" id="{D1BF71CF-48A8-4CA5-9536-5C6BD00C3639}" vid="{9DC5761E-4E24-4255-A17D-0FB3B0F56144}"/>
    </a:ext>
  </a:extLst>
</a:theme>
</file>

<file path=ppt/theme/theme2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tf02901024</Template>
  <TotalTime>875</TotalTime>
  <Words>380</Words>
  <Application>Microsoft Office PowerPoint</Application>
  <PresentationFormat>Широкоэкранный</PresentationFormat>
  <Paragraphs>98</Paragraphs>
  <Slides>28</Slides>
  <Notes>21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Franklin Gothic Medium</vt:lpstr>
      <vt:lpstr>Times New Roman</vt:lpstr>
      <vt:lpstr>Медицинское оформление (16:9)</vt:lpstr>
      <vt:lpstr>Биология и ОБЖ</vt:lpstr>
      <vt:lpstr>СЕРДЦЕ</vt:lpstr>
      <vt:lpstr>ОРГАНЫ КРОВООБРАЩЕНИЯ</vt:lpstr>
      <vt:lpstr>Большой и малый круги кровообращения</vt:lpstr>
      <vt:lpstr>Тема урока</vt:lpstr>
      <vt:lpstr>У нас только одно сердце и только одна жизнь и необходимо заботится об этих сокровищах.</vt:lpstr>
      <vt:lpstr> </vt:lpstr>
      <vt:lpstr>Гипертоническая болезнь (Гипертония)</vt:lpstr>
      <vt:lpstr>Гипотоническая болезнь (Гипотония)</vt:lpstr>
      <vt:lpstr>Ишемическая болезнь сердца (ИБС)</vt:lpstr>
      <vt:lpstr>Стенокардия (грудная жаба)</vt:lpstr>
      <vt:lpstr>Инфаркт миокарда</vt:lpstr>
      <vt:lpstr>Ишемический инсульт (инфаркт мозга)</vt:lpstr>
      <vt:lpstr>Тахикардия</vt:lpstr>
      <vt:lpstr>Аритмия</vt:lpstr>
      <vt:lpstr>Презентация PowerPoint</vt:lpstr>
      <vt:lpstr>ПУЛЬС</vt:lpstr>
      <vt:lpstr> </vt:lpstr>
      <vt:lpstr>Влияние алкоголя и курения на сердечно-сосудистую систему</vt:lpstr>
      <vt:lpstr>Влияние пищи на сердечно-сосудистую систему</vt:lpstr>
      <vt:lpstr>Презентация PowerPoint</vt:lpstr>
      <vt:lpstr>Виды кровотечений</vt:lpstr>
      <vt:lpstr>Виды кровотечений. Первая помощь при кровотечениях</vt:lpstr>
      <vt:lpstr>Виды кровотечений. Первая помощь при кровотечениях</vt:lpstr>
      <vt:lpstr>Презентация PowerPoint</vt:lpstr>
      <vt:lpstr>Ответы к тесту</vt:lpstr>
      <vt:lpstr>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Биология и ОБЖ</dc:title>
  <dc:creator>Константин Квиташ</dc:creator>
  <cp:lastModifiedBy>Константин Квиташ</cp:lastModifiedBy>
  <cp:revision>23</cp:revision>
  <dcterms:created xsi:type="dcterms:W3CDTF">2017-12-02T08:34:58Z</dcterms:created>
  <dcterms:modified xsi:type="dcterms:W3CDTF">2017-12-13T19:45:20Z</dcterms:modified>
</cp:coreProperties>
</file>