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4" r:id="rId4"/>
    <p:sldId id="260" r:id="rId5"/>
    <p:sldId id="258" r:id="rId6"/>
    <p:sldId id="275" r:id="rId7"/>
    <p:sldId id="265" r:id="rId8"/>
    <p:sldId id="266" r:id="rId9"/>
    <p:sldId id="267" r:id="rId10"/>
    <p:sldId id="268" r:id="rId11"/>
    <p:sldId id="269" r:id="rId12"/>
    <p:sldId id="277" r:id="rId13"/>
    <p:sldId id="276" r:id="rId14"/>
    <p:sldId id="278" r:id="rId15"/>
    <p:sldId id="279" r:id="rId16"/>
    <p:sldId id="280" r:id="rId17"/>
    <p:sldId id="261" r:id="rId18"/>
    <p:sldId id="28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4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4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7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0386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1.bin"/><Relationship Id="rId9" Type="http://schemas.openxmlformats.org/officeDocument/2006/relationships/oleObject" Target="../embeddings/oleObject16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oleObject" Target="../embeddings/oleObject29.bin"/><Relationship Id="rId3" Type="http://schemas.openxmlformats.org/officeDocument/2006/relationships/slide" Target="slide13.xml"/><Relationship Id="rId7" Type="http://schemas.openxmlformats.org/officeDocument/2006/relationships/oleObject" Target="../embeddings/oleObject25.bin"/><Relationship Id="rId12" Type="http://schemas.openxmlformats.org/officeDocument/2006/relationships/slide" Target="slide16.xml"/><Relationship Id="rId17" Type="http://schemas.openxmlformats.org/officeDocument/2006/relationships/slide" Target="slide18.xml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2.bin"/><Relationship Id="rId1" Type="http://schemas.openxmlformats.org/officeDocument/2006/relationships/vmlDrawing" Target="../drawings/vmlDrawing6.vml"/><Relationship Id="rId6" Type="http://schemas.openxmlformats.org/officeDocument/2006/relationships/slide" Target="slide14.xml"/><Relationship Id="rId11" Type="http://schemas.openxmlformats.org/officeDocument/2006/relationships/slide" Target="slide15.xml"/><Relationship Id="rId5" Type="http://schemas.openxmlformats.org/officeDocument/2006/relationships/oleObject" Target="../embeddings/oleObject24.bin"/><Relationship Id="rId15" Type="http://schemas.openxmlformats.org/officeDocument/2006/relationships/oleObject" Target="../embeddings/oleObject31.bin"/><Relationship Id="rId10" Type="http://schemas.openxmlformats.org/officeDocument/2006/relationships/oleObject" Target="../embeddings/oleObject28.bin"/><Relationship Id="rId4" Type="http://schemas.openxmlformats.org/officeDocument/2006/relationships/oleObject" Target="../embeddings/oleObject23.bin"/><Relationship Id="rId9" Type="http://schemas.openxmlformats.org/officeDocument/2006/relationships/oleObject" Target="../embeddings/oleObject27.bin"/><Relationship Id="rId14" Type="http://schemas.openxmlformats.org/officeDocument/2006/relationships/oleObject" Target="../embeddings/oleObject30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13" Type="http://schemas.openxmlformats.org/officeDocument/2006/relationships/oleObject" Target="../embeddings/oleObject43.bin"/><Relationship Id="rId18" Type="http://schemas.openxmlformats.org/officeDocument/2006/relationships/oleObject" Target="../embeddings/oleObject48.bin"/><Relationship Id="rId26" Type="http://schemas.openxmlformats.org/officeDocument/2006/relationships/oleObject" Target="../embeddings/oleObject56.bin"/><Relationship Id="rId3" Type="http://schemas.openxmlformats.org/officeDocument/2006/relationships/oleObject" Target="../embeddings/oleObject33.bin"/><Relationship Id="rId21" Type="http://schemas.openxmlformats.org/officeDocument/2006/relationships/oleObject" Target="../embeddings/oleObject51.bin"/><Relationship Id="rId7" Type="http://schemas.openxmlformats.org/officeDocument/2006/relationships/oleObject" Target="../embeddings/oleObject37.bin"/><Relationship Id="rId12" Type="http://schemas.openxmlformats.org/officeDocument/2006/relationships/oleObject" Target="../embeddings/oleObject42.bin"/><Relationship Id="rId17" Type="http://schemas.openxmlformats.org/officeDocument/2006/relationships/oleObject" Target="../embeddings/oleObject47.bin"/><Relationship Id="rId25" Type="http://schemas.openxmlformats.org/officeDocument/2006/relationships/oleObject" Target="../embeddings/oleObject55.bin"/><Relationship Id="rId33" Type="http://schemas.openxmlformats.org/officeDocument/2006/relationships/slide" Target="slide12.xml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6.bin"/><Relationship Id="rId20" Type="http://schemas.openxmlformats.org/officeDocument/2006/relationships/oleObject" Target="../embeddings/oleObject50.bin"/><Relationship Id="rId29" Type="http://schemas.openxmlformats.org/officeDocument/2006/relationships/oleObject" Target="../embeddings/oleObject59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6.bin"/><Relationship Id="rId11" Type="http://schemas.openxmlformats.org/officeDocument/2006/relationships/oleObject" Target="../embeddings/oleObject41.bin"/><Relationship Id="rId24" Type="http://schemas.openxmlformats.org/officeDocument/2006/relationships/oleObject" Target="../embeddings/oleObject54.bin"/><Relationship Id="rId32" Type="http://schemas.openxmlformats.org/officeDocument/2006/relationships/oleObject" Target="../embeddings/oleObject62.bin"/><Relationship Id="rId5" Type="http://schemas.openxmlformats.org/officeDocument/2006/relationships/oleObject" Target="../embeddings/oleObject35.bin"/><Relationship Id="rId15" Type="http://schemas.openxmlformats.org/officeDocument/2006/relationships/oleObject" Target="../embeddings/oleObject45.bin"/><Relationship Id="rId23" Type="http://schemas.openxmlformats.org/officeDocument/2006/relationships/oleObject" Target="../embeddings/oleObject53.bin"/><Relationship Id="rId28" Type="http://schemas.openxmlformats.org/officeDocument/2006/relationships/oleObject" Target="../embeddings/oleObject58.bin"/><Relationship Id="rId10" Type="http://schemas.openxmlformats.org/officeDocument/2006/relationships/oleObject" Target="../embeddings/oleObject40.bin"/><Relationship Id="rId19" Type="http://schemas.openxmlformats.org/officeDocument/2006/relationships/oleObject" Target="../embeddings/oleObject49.bin"/><Relationship Id="rId31" Type="http://schemas.openxmlformats.org/officeDocument/2006/relationships/oleObject" Target="../embeddings/oleObject61.bin"/><Relationship Id="rId4" Type="http://schemas.openxmlformats.org/officeDocument/2006/relationships/oleObject" Target="../embeddings/oleObject34.bin"/><Relationship Id="rId9" Type="http://schemas.openxmlformats.org/officeDocument/2006/relationships/oleObject" Target="../embeddings/oleObject39.bin"/><Relationship Id="rId14" Type="http://schemas.openxmlformats.org/officeDocument/2006/relationships/oleObject" Target="../embeddings/oleObject44.bin"/><Relationship Id="rId22" Type="http://schemas.openxmlformats.org/officeDocument/2006/relationships/oleObject" Target="../embeddings/oleObject52.bin"/><Relationship Id="rId27" Type="http://schemas.openxmlformats.org/officeDocument/2006/relationships/oleObject" Target="../embeddings/oleObject57.bin"/><Relationship Id="rId30" Type="http://schemas.openxmlformats.org/officeDocument/2006/relationships/oleObject" Target="../embeddings/oleObject60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8.bin"/><Relationship Id="rId13" Type="http://schemas.openxmlformats.org/officeDocument/2006/relationships/oleObject" Target="../embeddings/oleObject73.bin"/><Relationship Id="rId18" Type="http://schemas.openxmlformats.org/officeDocument/2006/relationships/slide" Target="slide12.xml"/><Relationship Id="rId3" Type="http://schemas.openxmlformats.org/officeDocument/2006/relationships/oleObject" Target="../embeddings/oleObject63.bin"/><Relationship Id="rId7" Type="http://schemas.openxmlformats.org/officeDocument/2006/relationships/oleObject" Target="../embeddings/oleObject67.bin"/><Relationship Id="rId12" Type="http://schemas.openxmlformats.org/officeDocument/2006/relationships/oleObject" Target="../embeddings/oleObject72.bin"/><Relationship Id="rId17" Type="http://schemas.openxmlformats.org/officeDocument/2006/relationships/oleObject" Target="../embeddings/oleObject77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6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66.bin"/><Relationship Id="rId11" Type="http://schemas.openxmlformats.org/officeDocument/2006/relationships/oleObject" Target="../embeddings/oleObject71.bin"/><Relationship Id="rId5" Type="http://schemas.openxmlformats.org/officeDocument/2006/relationships/oleObject" Target="../embeddings/oleObject65.bin"/><Relationship Id="rId15" Type="http://schemas.openxmlformats.org/officeDocument/2006/relationships/oleObject" Target="../embeddings/oleObject75.bin"/><Relationship Id="rId10" Type="http://schemas.openxmlformats.org/officeDocument/2006/relationships/oleObject" Target="../embeddings/oleObject70.bin"/><Relationship Id="rId4" Type="http://schemas.openxmlformats.org/officeDocument/2006/relationships/oleObject" Target="../embeddings/oleObject64.bin"/><Relationship Id="rId9" Type="http://schemas.openxmlformats.org/officeDocument/2006/relationships/oleObject" Target="../embeddings/oleObject69.bin"/><Relationship Id="rId14" Type="http://schemas.openxmlformats.org/officeDocument/2006/relationships/oleObject" Target="../embeddings/oleObject7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8.bin"/><Relationship Id="rId7" Type="http://schemas.openxmlformats.org/officeDocument/2006/relationships/slide" Target="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81.bin"/><Relationship Id="rId5" Type="http://schemas.openxmlformats.org/officeDocument/2006/relationships/oleObject" Target="../embeddings/oleObject80.bin"/><Relationship Id="rId4" Type="http://schemas.openxmlformats.org/officeDocument/2006/relationships/oleObject" Target="../embeddings/oleObject79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7.bin"/><Relationship Id="rId13" Type="http://schemas.openxmlformats.org/officeDocument/2006/relationships/oleObject" Target="../embeddings/oleObject92.bin"/><Relationship Id="rId3" Type="http://schemas.openxmlformats.org/officeDocument/2006/relationships/oleObject" Target="../embeddings/oleObject82.bin"/><Relationship Id="rId7" Type="http://schemas.openxmlformats.org/officeDocument/2006/relationships/oleObject" Target="../embeddings/oleObject86.bin"/><Relationship Id="rId12" Type="http://schemas.openxmlformats.org/officeDocument/2006/relationships/oleObject" Target="../embeddings/oleObject9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85.bin"/><Relationship Id="rId11" Type="http://schemas.openxmlformats.org/officeDocument/2006/relationships/oleObject" Target="../embeddings/oleObject90.bin"/><Relationship Id="rId5" Type="http://schemas.openxmlformats.org/officeDocument/2006/relationships/oleObject" Target="../embeddings/oleObject84.bin"/><Relationship Id="rId15" Type="http://schemas.openxmlformats.org/officeDocument/2006/relationships/slide" Target="slide12.xml"/><Relationship Id="rId10" Type="http://schemas.openxmlformats.org/officeDocument/2006/relationships/oleObject" Target="../embeddings/oleObject89.bin"/><Relationship Id="rId4" Type="http://schemas.openxmlformats.org/officeDocument/2006/relationships/oleObject" Target="../embeddings/oleObject83.bin"/><Relationship Id="rId9" Type="http://schemas.openxmlformats.org/officeDocument/2006/relationships/oleObject" Target="../embeddings/oleObject88.bin"/><Relationship Id="rId14" Type="http://schemas.openxmlformats.org/officeDocument/2006/relationships/oleObject" Target="../embeddings/oleObject93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oleObject" Target="../embeddings/oleObject9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96.bin"/><Relationship Id="rId5" Type="http://schemas.openxmlformats.org/officeDocument/2006/relationships/oleObject" Target="../embeddings/oleObject95.bin"/><Relationship Id="rId4" Type="http://schemas.openxmlformats.org/officeDocument/2006/relationships/oleObject" Target="../embeddings/oleObject94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829761"/>
          </a:xfrm>
        </p:spPr>
        <p:txBody>
          <a:bodyPr/>
          <a:lstStyle/>
          <a:p>
            <a:r>
              <a:rPr lang="ru-RU" dirty="0" smtClean="0"/>
              <a:t>Решение задач по теме «Параллельные прямые»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2276872"/>
            <a:ext cx="7772400" cy="1199704"/>
          </a:xfrm>
        </p:spPr>
        <p:txBody>
          <a:bodyPr/>
          <a:lstStyle/>
          <a:p>
            <a:r>
              <a:rPr lang="ru-RU" smtClean="0"/>
              <a:t>7 класс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411760" y="2348880"/>
            <a:ext cx="34563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>
                <a:latin typeface="Book Antiqua" pitchFamily="18" charset="0"/>
              </a:rPr>
              <a:t>“Умение решать задачи – такое же практическое искусство, как умение плавать или бегать на лыжах. Ему можно научиться только путем подражания или упражнения”.</a:t>
            </a:r>
            <a:endParaRPr lang="ru-RU" i="1" dirty="0" smtClean="0">
              <a:latin typeface="Book Antiqua" pitchFamily="18" charset="0"/>
            </a:endParaRPr>
          </a:p>
          <a:p>
            <a:pPr algn="r"/>
            <a:endParaRPr lang="ru-RU" b="1" i="1" dirty="0" smtClean="0">
              <a:latin typeface="Book Antiqua" pitchFamily="18" charset="0"/>
            </a:endParaRPr>
          </a:p>
          <a:p>
            <a:pPr algn="r"/>
            <a:r>
              <a:rPr lang="ru-RU" b="1" i="1" dirty="0" smtClean="0">
                <a:latin typeface="Book Antiqua" pitchFamily="18" charset="0"/>
              </a:rPr>
              <a:t>(Д. Пойа)</a:t>
            </a:r>
            <a:endParaRPr lang="ru-RU" i="1" dirty="0" smtClean="0">
              <a:latin typeface="Book Antiqua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427984" y="5517232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 </a:t>
            </a:r>
          </a:p>
          <a:p>
            <a:r>
              <a:rPr lang="ru-RU" dirty="0" smtClean="0"/>
              <a:t>Малышева Татьяна Александровна учитель математики </a:t>
            </a:r>
          </a:p>
          <a:p>
            <a:r>
              <a:rPr lang="ru-RU" dirty="0" smtClean="0"/>
              <a:t>МБОУ «</a:t>
            </a:r>
            <a:r>
              <a:rPr lang="ru-RU" dirty="0" err="1" smtClean="0"/>
              <a:t>Любегощская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500042"/>
            <a:ext cx="8001056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Bookman Old Style" pitchFamily="18" charset="0"/>
                <a:cs typeface="Times New Roman" pitchFamily="18" charset="0"/>
              </a:rPr>
              <a:t>Цель урока: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Bookman Old Style" pitchFamily="18" charset="0"/>
                <a:cs typeface="Times New Roman" pitchFamily="18" charset="0"/>
              </a:rPr>
              <a:t>Систематизация и совершенствование знаний и умений учащихся по теме: «</a:t>
            </a:r>
            <a:r>
              <a:rPr lang="ru-RU" sz="2400" dirty="0">
                <a:latin typeface="Bookman Old Style" pitchFamily="18" charset="0"/>
                <a:cs typeface="Times New Roman" pitchFamily="18" charset="0"/>
              </a:rPr>
              <a:t>П</a:t>
            </a:r>
            <a:r>
              <a:rPr lang="ru-RU" sz="2400" dirty="0" smtClean="0">
                <a:latin typeface="Bookman Old Style" pitchFamily="18" charset="0"/>
                <a:cs typeface="Times New Roman" pitchFamily="18" charset="0"/>
              </a:rPr>
              <a:t>араллельные прямые».</a:t>
            </a:r>
          </a:p>
          <a:p>
            <a:r>
              <a:rPr lang="ru-RU" sz="2400" dirty="0" smtClean="0">
                <a:latin typeface="Bookman Old Style" pitchFamily="18" charset="0"/>
                <a:cs typeface="Times New Roman" pitchFamily="18" charset="0"/>
              </a:rPr>
              <a:t>Задачи: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Bookman Old Style" pitchFamily="18" charset="0"/>
                <a:cs typeface="Times New Roman" pitchFamily="18" charset="0"/>
              </a:rPr>
              <a:t>Осмысление условий применения признаков и свойств параллельных прямых (научиться увидеть, когда в задаче нужно применить признак, а когда свойство);</a:t>
            </a:r>
          </a:p>
          <a:p>
            <a:pPr marL="457200" indent="-457200">
              <a:buAutoNum type="arabicPeriod"/>
            </a:pPr>
            <a:r>
              <a:rPr lang="ru-RU" sz="2400" dirty="0">
                <a:latin typeface="Bookman Old Style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  <a:cs typeface="Times New Roman" pitchFamily="18" charset="0"/>
              </a:rPr>
              <a:t>Развитие грамотной  математической речи, используя специальную терминологию;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Bookman Old Style" pitchFamily="18" charset="0"/>
                <a:cs typeface="Times New Roman" pitchFamily="18" charset="0"/>
              </a:rPr>
              <a:t>Формирование логического мышления.</a:t>
            </a:r>
          </a:p>
          <a:p>
            <a:endParaRPr lang="ru-RU" sz="2400" b="1" dirty="0" smtClean="0">
              <a:latin typeface="Bookman Old Style" pitchFamily="18" charset="0"/>
              <a:cs typeface="Times New Roman" pitchFamily="18" charset="0"/>
            </a:endParaRPr>
          </a:p>
          <a:p>
            <a:endParaRPr lang="ru-RU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39552" y="1124745"/>
            <a:ext cx="8229600" cy="43204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i="1" dirty="0" smtClean="0"/>
              <a:t>Какие прямые называются параллельными?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Повторение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628800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Две прямые на плоскости называются параллельными, если они не пересекаются.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евклид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80312" y="2132856"/>
            <a:ext cx="1368152" cy="18394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520" y="2276872"/>
            <a:ext cx="74168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b="1" i="1" dirty="0" smtClean="0"/>
              <a:t>Евклид (</a:t>
            </a:r>
            <a:r>
              <a:rPr lang="en-US" b="1" i="1" dirty="0" smtClean="0"/>
              <a:t>III</a:t>
            </a:r>
            <a:r>
              <a:rPr lang="ru-RU" b="1" i="1" dirty="0" smtClean="0"/>
              <a:t> век до нашей эры) в труде «Начала» приводит такое определение: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«Параллельные суть прямые, которые находятся в одной плоскости  и, будучи продолжены в обе стороны неограниченно, ни с той, ни с другой стороны между собой не встречаются».</a:t>
            </a:r>
          </a:p>
          <a:p>
            <a:endParaRPr lang="ru-RU" dirty="0"/>
          </a:p>
        </p:txBody>
      </p:sp>
      <p:pic>
        <p:nvPicPr>
          <p:cNvPr id="7" name="Рисунок 6" descr="M:\посидоний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4149081"/>
            <a:ext cx="115212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547664" y="4149080"/>
            <a:ext cx="7416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b="1" i="1" dirty="0" err="1" smtClean="0"/>
              <a:t>Посидоний</a:t>
            </a:r>
            <a:r>
              <a:rPr lang="ru-RU" b="1" i="1" dirty="0" smtClean="0"/>
              <a:t> (</a:t>
            </a:r>
            <a:r>
              <a:rPr lang="en-US" b="1" i="1" dirty="0" smtClean="0"/>
              <a:t>I</a:t>
            </a:r>
            <a:r>
              <a:rPr lang="ru-RU" b="1" i="1" dirty="0" smtClean="0"/>
              <a:t> век до нашей эры) приводит следующее определение: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«Две прямые, лежащие в одной плоскости, равноотстоящие друг от друга».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914800" y="5380672"/>
            <a:ext cx="59776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sz="2400" dirty="0" smtClean="0"/>
              <a:t>Какое из трёх определений является, на ваш взгляд, наиболее точным? Почему?</a:t>
            </a:r>
          </a:p>
          <a:p>
            <a:pPr>
              <a:buNone/>
            </a:pP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Назовите пары углов, которые образуются при пересечении двух прямых секущей</a:t>
            </a:r>
            <a:endParaRPr lang="ru-RU" sz="3200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9619" y="2219906"/>
            <a:ext cx="4304762" cy="3048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/>
          <p:cNvSpPr/>
          <p:nvPr/>
        </p:nvSpPr>
        <p:spPr>
          <a:xfrm>
            <a:off x="4427984" y="1988840"/>
            <a:ext cx="360040" cy="360040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4644008" y="3429000"/>
            <a:ext cx="360040" cy="360040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4572000" y="4653136"/>
            <a:ext cx="360040" cy="360040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61" name="Picture 13" descr="http://festival.1september.ru/articles/104398/img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284984"/>
            <a:ext cx="219075" cy="180975"/>
          </a:xfrm>
          <a:prstGeom prst="rect">
            <a:avLst/>
          </a:prstGeom>
          <a:noFill/>
        </p:spPr>
      </p:pic>
      <p:pic>
        <p:nvPicPr>
          <p:cNvPr id="2058" name="Picture 10" descr="img7.jpg (826 bytes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645024"/>
            <a:ext cx="263771" cy="214314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107504" y="13407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“Если прямые параллельны, то…”</a:t>
            </a:r>
          </a:p>
          <a:p>
            <a:pPr marL="342900" indent="-342900"/>
            <a:r>
              <a:rPr lang="ru-RU" dirty="0" smtClean="0"/>
              <a:t>     Утверждение такого вида называется…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427984" y="119675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Признаком параллельных прямых </a:t>
            </a:r>
            <a:endParaRPr lang="en-US" dirty="0" smtClean="0"/>
          </a:p>
          <a:p>
            <a:r>
              <a:rPr lang="ru-RU" dirty="0" smtClean="0"/>
              <a:t>2. Определением параллельных </a:t>
            </a:r>
          </a:p>
          <a:p>
            <a:r>
              <a:rPr lang="ru-RU" dirty="0" smtClean="0"/>
              <a:t>     прямых </a:t>
            </a:r>
          </a:p>
          <a:p>
            <a:pPr marL="342900" indent="-342900"/>
            <a:r>
              <a:rPr lang="ru-RU" dirty="0" smtClean="0"/>
              <a:t>3. Свойством параллельных прямых</a:t>
            </a:r>
          </a:p>
          <a:p>
            <a:r>
              <a:rPr lang="ru-RU" dirty="0" smtClean="0"/>
              <a:t>4.  Нет правильного ответа </a:t>
            </a:r>
            <a:endParaRPr lang="ru-RU" dirty="0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51520" y="2996952"/>
            <a:ext cx="421484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2. Если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,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b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,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c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лежат в одной       плоскости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и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 </a:t>
            </a:r>
            <a:r>
              <a:rPr kumimoji="0" lang="ru-RU" sz="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c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,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 </a:t>
            </a:r>
            <a:r>
              <a:rPr kumimoji="0" lang="ru-RU" sz="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  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b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, то…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059" name="Picture 11" descr="img7.jpg (826 bytes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645024"/>
            <a:ext cx="263771" cy="214314"/>
          </a:xfrm>
          <a:prstGeom prst="rect">
            <a:avLst/>
          </a:prstGeom>
          <a:noFill/>
        </p:spPr>
      </p:pic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4716016" y="3140968"/>
            <a:ext cx="4286280" cy="9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1. </a:t>
            </a:r>
            <a:r>
              <a:rPr lang="ru-RU" dirty="0" smtClean="0">
                <a:latin typeface="Arial" charset="0"/>
                <a:cs typeface="Arial" charset="0"/>
              </a:rPr>
              <a:t>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 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b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2.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c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||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b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3. Нет правильного ответа 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51520" y="4509120"/>
            <a:ext cx="41434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3. Один из углов при пересечении двух   параллельных прямых третьей равен 52°. Остальные углы равны… </a:t>
            </a:r>
            <a:endParaRPr lang="ru-RU" dirty="0"/>
          </a:p>
        </p:txBody>
      </p:sp>
      <p:graphicFrame>
        <p:nvGraphicFramePr>
          <p:cNvPr id="28" name="Таблица 27"/>
          <p:cNvGraphicFramePr>
            <a:graphicFrameLocks noGrp="1"/>
          </p:cNvGraphicFramePr>
          <p:nvPr/>
        </p:nvGraphicFramePr>
        <p:xfrm>
          <a:off x="4572000" y="4653136"/>
          <a:ext cx="4143404" cy="1188720"/>
        </p:xfrm>
        <a:graphic>
          <a:graphicData uri="http://schemas.openxmlformats.org/drawingml/2006/table">
            <a:tbl>
              <a:tblPr/>
              <a:tblGrid>
                <a:gridCol w="4143404"/>
              </a:tblGrid>
              <a:tr h="0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dirty="0" smtClean="0"/>
                        <a:t> 52° и 128°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dirty="0" smtClean="0"/>
                        <a:t> 52° и 132°</a:t>
                      </a:r>
                      <a:endParaRPr lang="ru-RU" dirty="0"/>
                    </a:p>
                    <a:p>
                      <a:r>
                        <a:rPr lang="ru-RU" dirty="0"/>
                        <a:t>3. </a:t>
                      </a:r>
                      <a:r>
                        <a:rPr lang="ru-RU" dirty="0" smtClean="0"/>
                        <a:t>  52</a:t>
                      </a:r>
                      <a:r>
                        <a:rPr lang="ru-RU" dirty="0"/>
                        <a:t>°</a:t>
                      </a:r>
                    </a:p>
                    <a:p>
                      <a:r>
                        <a:rPr lang="ru-RU" dirty="0"/>
                        <a:t>4. </a:t>
                      </a:r>
                      <a:r>
                        <a:rPr lang="ru-RU" dirty="0" smtClean="0"/>
                        <a:t> Нет </a:t>
                      </a:r>
                      <a:r>
                        <a:rPr lang="ru-RU" dirty="0"/>
                        <a:t>правильного ответа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411760" y="188640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 1.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836712"/>
            <a:ext cx="6696744" cy="5170579"/>
          </a:xfrm>
        </p:spPr>
        <p:txBody>
          <a:bodyPr>
            <a:normAutofit fontScale="92500" lnSpcReduction="20000"/>
          </a:bodyPr>
          <a:lstStyle/>
          <a:p>
            <a:pPr marL="566928" indent="-457200">
              <a:buNone/>
            </a:pPr>
            <a:r>
              <a:rPr lang="ru-RU" sz="2000" dirty="0" smtClean="0"/>
              <a:t>1. Если при пересечении двух прямых третьей</a:t>
            </a:r>
          </a:p>
          <a:p>
            <a:pPr marL="566928" indent="-457200">
              <a:buNone/>
            </a:pPr>
            <a:r>
              <a:rPr lang="ru-RU" sz="2000" dirty="0" smtClean="0"/>
              <a:t>    прямой соответственные углы равны 65˚, то эти </a:t>
            </a:r>
          </a:p>
          <a:p>
            <a:pPr marL="566928" indent="-457200">
              <a:buNone/>
            </a:pPr>
            <a:r>
              <a:rPr lang="ru-RU" sz="2000" dirty="0" smtClean="0"/>
              <a:t>    две прямые параллельны.</a:t>
            </a:r>
          </a:p>
          <a:p>
            <a:pPr marL="566928" indent="-457200">
              <a:buNone/>
            </a:pPr>
            <a:r>
              <a:rPr lang="ru-RU" sz="2000" dirty="0" smtClean="0"/>
              <a:t>  </a:t>
            </a:r>
          </a:p>
          <a:p>
            <a:pPr>
              <a:buNone/>
            </a:pPr>
            <a:r>
              <a:rPr lang="ru-RU" sz="2000" dirty="0" smtClean="0"/>
              <a:t>2. Если при пересечении двух прямых третьей прямой сумма внутренних накрест лежащих углов равны 180˚, то эти две прямые параллельны.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3. Если две параллельные прямые пересечены секущей, то внутренние односторонние углы могут быть равны 70˚ и 110˚.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4. Через точку, не лежащую на данной прямой, можно провести прямую, параллельную этой прямой.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5. Если две прямые параллельны третьей прямой, то они перпендикулярны.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Тест 2. Верно или неверно ?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80312" y="836712"/>
            <a:ext cx="144016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Да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80312" y="1916832"/>
            <a:ext cx="144016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Нет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80312" y="2996952"/>
            <a:ext cx="144016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Да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452320" y="4077072"/>
            <a:ext cx="144016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Да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452320" y="5085184"/>
            <a:ext cx="144016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Нет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>Назовите параллельные прямые</a:t>
            </a:r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 flipV="1">
            <a:off x="915988" y="1666875"/>
            <a:ext cx="3463925" cy="4737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511175" y="2500313"/>
            <a:ext cx="8070850" cy="9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aphicFrame>
        <p:nvGraphicFramePr>
          <p:cNvPr id="13321" name="Object 9"/>
          <p:cNvGraphicFramePr>
            <a:graphicFrameLocks noChangeAspect="1"/>
          </p:cNvGraphicFramePr>
          <p:nvPr>
            <p:ph idx="1"/>
          </p:nvPr>
        </p:nvGraphicFramePr>
        <p:xfrm>
          <a:off x="2019300" y="4943475"/>
          <a:ext cx="554038" cy="466725"/>
        </p:xfrm>
        <a:graphic>
          <a:graphicData uri="http://schemas.openxmlformats.org/presentationml/2006/ole">
            <p:oleObj spid="_x0000_s1026" name="Equation" r:id="rId3" imgW="241200" imgH="203040" progId="">
              <p:embed/>
            </p:oleObj>
          </a:graphicData>
        </a:graphic>
      </p:graphicFrame>
      <p:sp>
        <p:nvSpPr>
          <p:cNvPr id="13335" name="Line 23"/>
          <p:cNvSpPr>
            <a:spLocks noChangeShapeType="1"/>
          </p:cNvSpPr>
          <p:nvPr/>
        </p:nvSpPr>
        <p:spPr bwMode="auto">
          <a:xfrm>
            <a:off x="384175" y="5459413"/>
            <a:ext cx="8070850" cy="9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aphicFrame>
        <p:nvGraphicFramePr>
          <p:cNvPr id="13336" name="Object 24"/>
          <p:cNvGraphicFramePr>
            <a:graphicFrameLocks noChangeAspect="1"/>
          </p:cNvGraphicFramePr>
          <p:nvPr/>
        </p:nvGraphicFramePr>
        <p:xfrm>
          <a:off x="3683000" y="2536825"/>
          <a:ext cx="696913" cy="465138"/>
        </p:xfrm>
        <a:graphic>
          <a:graphicData uri="http://schemas.openxmlformats.org/presentationml/2006/ole">
            <p:oleObj spid="_x0000_s1027" name="Equation" r:id="rId4" imgW="304560" imgH="203040" progId="">
              <p:embed/>
            </p:oleObj>
          </a:graphicData>
        </a:graphic>
      </p:graphicFrame>
      <p:graphicFrame>
        <p:nvGraphicFramePr>
          <p:cNvPr id="13339" name="Object 27"/>
          <p:cNvGraphicFramePr>
            <a:graphicFrameLocks noChangeAspect="1"/>
          </p:cNvGraphicFramePr>
          <p:nvPr/>
        </p:nvGraphicFramePr>
        <p:xfrm>
          <a:off x="6827838" y="2508250"/>
          <a:ext cx="738187" cy="492125"/>
        </p:xfrm>
        <a:graphic>
          <a:graphicData uri="http://schemas.openxmlformats.org/presentationml/2006/ole">
            <p:oleObj spid="_x0000_s1028" name="Equation" r:id="rId5" imgW="304560" imgH="203040" progId="">
              <p:embed/>
            </p:oleObj>
          </a:graphicData>
        </a:graphic>
      </p:graphicFrame>
      <p:sp>
        <p:nvSpPr>
          <p:cNvPr id="13348" name="Text Box 36"/>
          <p:cNvSpPr txBox="1">
            <a:spLocks noChangeArrowheads="1"/>
          </p:cNvSpPr>
          <p:nvPr/>
        </p:nvSpPr>
        <p:spPr bwMode="auto">
          <a:xfrm>
            <a:off x="423863" y="5005388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i="1">
                <a:solidFill>
                  <a:schemeClr val="tx2"/>
                </a:solidFill>
              </a:rPr>
              <a:t>а</a:t>
            </a:r>
          </a:p>
        </p:txBody>
      </p:sp>
      <p:sp>
        <p:nvSpPr>
          <p:cNvPr id="13349" name="Text Box 37"/>
          <p:cNvSpPr txBox="1">
            <a:spLocks noChangeArrowheads="1"/>
          </p:cNvSpPr>
          <p:nvPr/>
        </p:nvSpPr>
        <p:spPr bwMode="auto">
          <a:xfrm>
            <a:off x="4308475" y="5902325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c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13350" name="Text Box 38"/>
          <p:cNvSpPr txBox="1">
            <a:spLocks noChangeArrowheads="1"/>
          </p:cNvSpPr>
          <p:nvPr/>
        </p:nvSpPr>
        <p:spPr bwMode="auto">
          <a:xfrm>
            <a:off x="500063" y="19843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b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13351" name="Text Box 39"/>
          <p:cNvSpPr txBox="1">
            <a:spLocks noChangeArrowheads="1"/>
          </p:cNvSpPr>
          <p:nvPr/>
        </p:nvSpPr>
        <p:spPr bwMode="auto">
          <a:xfrm>
            <a:off x="7778750" y="6062663"/>
            <a:ext cx="8787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a||b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3353" name="Line 41"/>
          <p:cNvSpPr>
            <a:spLocks noChangeShapeType="1"/>
          </p:cNvSpPr>
          <p:nvPr/>
        </p:nvSpPr>
        <p:spPr bwMode="auto">
          <a:xfrm flipV="1">
            <a:off x="3892550" y="1752600"/>
            <a:ext cx="3517900" cy="4737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54" name="Text Box 42"/>
          <p:cNvSpPr txBox="1">
            <a:spLocks noChangeArrowheads="1"/>
          </p:cNvSpPr>
          <p:nvPr/>
        </p:nvSpPr>
        <p:spPr bwMode="auto">
          <a:xfrm>
            <a:off x="1300163" y="582771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d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13355" name="Text Box 43"/>
          <p:cNvSpPr txBox="1">
            <a:spLocks noChangeArrowheads="1"/>
          </p:cNvSpPr>
          <p:nvPr/>
        </p:nvSpPr>
        <p:spPr bwMode="auto">
          <a:xfrm>
            <a:off x="5160963" y="6153150"/>
            <a:ext cx="22685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dirty="0"/>
              <a:t>Правильный ответ: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/>
              <a:t>Назовите параллельные прямые</a:t>
            </a:r>
          </a:p>
        </p:txBody>
      </p:sp>
      <p:sp>
        <p:nvSpPr>
          <p:cNvPr id="33796" name="Line 4"/>
          <p:cNvSpPr>
            <a:spLocks noChangeShapeType="1"/>
          </p:cNvSpPr>
          <p:nvPr/>
        </p:nvSpPr>
        <p:spPr bwMode="auto">
          <a:xfrm flipV="1">
            <a:off x="3689350" y="2771775"/>
            <a:ext cx="4800600" cy="3778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797" name="Line 5"/>
          <p:cNvSpPr>
            <a:spLocks noChangeShapeType="1"/>
          </p:cNvSpPr>
          <p:nvPr/>
        </p:nvSpPr>
        <p:spPr bwMode="auto">
          <a:xfrm>
            <a:off x="511175" y="2500313"/>
            <a:ext cx="8331200" cy="13446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aphicFrame>
        <p:nvGraphicFramePr>
          <p:cNvPr id="33798" name="Object 6"/>
          <p:cNvGraphicFramePr>
            <a:graphicFrameLocks noChangeAspect="1"/>
          </p:cNvGraphicFramePr>
          <p:nvPr>
            <p:ph idx="1"/>
          </p:nvPr>
        </p:nvGraphicFramePr>
        <p:xfrm>
          <a:off x="6475413" y="3532188"/>
          <a:ext cx="554037" cy="442912"/>
        </p:xfrm>
        <a:graphic>
          <a:graphicData uri="http://schemas.openxmlformats.org/presentationml/2006/ole">
            <p:oleObj spid="_x0000_s2050" name="Equation" r:id="rId3" imgW="253800" imgH="203040" progId="">
              <p:embed/>
            </p:oleObj>
          </a:graphicData>
        </a:graphic>
      </p:graphicFrame>
      <p:sp>
        <p:nvSpPr>
          <p:cNvPr id="33799" name="Line 7"/>
          <p:cNvSpPr>
            <a:spLocks noChangeShapeType="1"/>
          </p:cNvSpPr>
          <p:nvPr/>
        </p:nvSpPr>
        <p:spPr bwMode="auto">
          <a:xfrm>
            <a:off x="339725" y="4356100"/>
            <a:ext cx="8259763" cy="13747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aphicFrame>
        <p:nvGraphicFramePr>
          <p:cNvPr id="33800" name="Object 8"/>
          <p:cNvGraphicFramePr>
            <a:graphicFrameLocks noChangeAspect="1"/>
          </p:cNvGraphicFramePr>
          <p:nvPr/>
        </p:nvGraphicFramePr>
        <p:xfrm>
          <a:off x="3843338" y="3132138"/>
          <a:ext cx="696912" cy="465137"/>
        </p:xfrm>
        <a:graphic>
          <a:graphicData uri="http://schemas.openxmlformats.org/presentationml/2006/ole">
            <p:oleObj spid="_x0000_s2051" name="Equation" r:id="rId4" imgW="304560" imgH="203040" progId="">
              <p:embed/>
            </p:oleObj>
          </a:graphicData>
        </a:graphic>
      </p:graphicFrame>
      <p:graphicFrame>
        <p:nvGraphicFramePr>
          <p:cNvPr id="33801" name="Object 9"/>
          <p:cNvGraphicFramePr>
            <a:graphicFrameLocks noChangeAspect="1"/>
          </p:cNvGraphicFramePr>
          <p:nvPr/>
        </p:nvGraphicFramePr>
        <p:xfrm>
          <a:off x="2403475" y="4233863"/>
          <a:ext cx="615950" cy="492125"/>
        </p:xfrm>
        <a:graphic>
          <a:graphicData uri="http://schemas.openxmlformats.org/presentationml/2006/ole">
            <p:oleObj spid="_x0000_s2052" name="Equation" r:id="rId5" imgW="253800" imgH="203040" progId="">
              <p:embed/>
            </p:oleObj>
          </a:graphicData>
        </a:graphic>
      </p:graphicFrame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423863" y="3887788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i="1">
                <a:solidFill>
                  <a:schemeClr val="tx2"/>
                </a:solidFill>
              </a:rPr>
              <a:t>а</a:t>
            </a: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4178300" y="60182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c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500063" y="19843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b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7778750" y="6062663"/>
            <a:ext cx="8643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c||d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3806" name="Line 14"/>
          <p:cNvSpPr>
            <a:spLocks noChangeShapeType="1"/>
          </p:cNvSpPr>
          <p:nvPr/>
        </p:nvSpPr>
        <p:spPr bwMode="auto">
          <a:xfrm flipV="1">
            <a:off x="846138" y="1912938"/>
            <a:ext cx="4722812" cy="36623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1227138" y="521652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d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5160963" y="6153150"/>
            <a:ext cx="22685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/>
              <a:t>Правильный ответ: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/>
              <a:t>Назовите параллельные прямые</a:t>
            </a:r>
          </a:p>
        </p:txBody>
      </p:sp>
      <p:sp>
        <p:nvSpPr>
          <p:cNvPr id="34820" name="Line 4"/>
          <p:cNvSpPr>
            <a:spLocks noChangeShapeType="1"/>
          </p:cNvSpPr>
          <p:nvPr/>
        </p:nvSpPr>
        <p:spPr bwMode="auto">
          <a:xfrm flipV="1">
            <a:off x="915988" y="1666875"/>
            <a:ext cx="3463925" cy="4737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511175" y="2500313"/>
            <a:ext cx="8070850" cy="9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aphicFrame>
        <p:nvGraphicFramePr>
          <p:cNvPr id="34822" name="Object 6"/>
          <p:cNvGraphicFramePr>
            <a:graphicFrameLocks noChangeAspect="1"/>
          </p:cNvGraphicFramePr>
          <p:nvPr>
            <p:ph idx="1"/>
          </p:nvPr>
        </p:nvGraphicFramePr>
        <p:xfrm>
          <a:off x="2019300" y="4943475"/>
          <a:ext cx="554038" cy="466725"/>
        </p:xfrm>
        <a:graphic>
          <a:graphicData uri="http://schemas.openxmlformats.org/presentationml/2006/ole">
            <p:oleObj spid="_x0000_s3074" name="Equation" r:id="rId3" imgW="241200" imgH="203040" progId="">
              <p:embed/>
            </p:oleObj>
          </a:graphicData>
        </a:graphic>
      </p:graphicFrame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384175" y="5459413"/>
            <a:ext cx="8070850" cy="9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aphicFrame>
        <p:nvGraphicFramePr>
          <p:cNvPr id="34824" name="Object 8"/>
          <p:cNvGraphicFramePr>
            <a:graphicFrameLocks noChangeAspect="1"/>
          </p:cNvGraphicFramePr>
          <p:nvPr/>
        </p:nvGraphicFramePr>
        <p:xfrm>
          <a:off x="2841625" y="2522538"/>
          <a:ext cx="550863" cy="465137"/>
        </p:xfrm>
        <a:graphic>
          <a:graphicData uri="http://schemas.openxmlformats.org/presentationml/2006/ole">
            <p:oleObj spid="_x0000_s3075" name="Equation" r:id="rId4" imgW="241200" imgH="203040" progId="">
              <p:embed/>
            </p:oleObj>
          </a:graphicData>
        </a:graphic>
      </p:graphicFrame>
      <p:graphicFrame>
        <p:nvGraphicFramePr>
          <p:cNvPr id="34825" name="Object 9"/>
          <p:cNvGraphicFramePr>
            <a:graphicFrameLocks noChangeAspect="1"/>
          </p:cNvGraphicFramePr>
          <p:nvPr/>
        </p:nvGraphicFramePr>
        <p:xfrm>
          <a:off x="4975225" y="4873625"/>
          <a:ext cx="585788" cy="492125"/>
        </p:xfrm>
        <a:graphic>
          <a:graphicData uri="http://schemas.openxmlformats.org/presentationml/2006/ole">
            <p:oleObj spid="_x0000_s3076" name="Equation" r:id="rId5" imgW="241200" imgH="203040" progId="">
              <p:embed/>
            </p:oleObj>
          </a:graphicData>
        </a:graphic>
      </p:graphicFrame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423863" y="5005388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i="1">
                <a:solidFill>
                  <a:schemeClr val="tx2"/>
                </a:solidFill>
              </a:rPr>
              <a:t>а</a:t>
            </a: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3698875" y="5800725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c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500063" y="19843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b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34829" name="Text Box 13"/>
          <p:cNvSpPr txBox="1">
            <a:spLocks noChangeArrowheads="1"/>
          </p:cNvSpPr>
          <p:nvPr/>
        </p:nvSpPr>
        <p:spPr bwMode="auto">
          <a:xfrm>
            <a:off x="6994525" y="6062663"/>
            <a:ext cx="17860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a||b, c||d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4830" name="Line 14"/>
          <p:cNvSpPr>
            <a:spLocks noChangeShapeType="1"/>
          </p:cNvSpPr>
          <p:nvPr/>
        </p:nvSpPr>
        <p:spPr bwMode="auto">
          <a:xfrm flipV="1">
            <a:off x="3878263" y="1738313"/>
            <a:ext cx="3416300" cy="4737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1300163" y="582771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d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4499992" y="6165304"/>
            <a:ext cx="22685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dirty="0"/>
              <a:t>Правильный ответ: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2" name="AutoShape 40"/>
          <p:cNvSpPr>
            <a:spLocks noChangeArrowheads="1"/>
          </p:cNvSpPr>
          <p:nvPr/>
        </p:nvSpPr>
        <p:spPr bwMode="auto">
          <a:xfrm>
            <a:off x="190500" y="3670300"/>
            <a:ext cx="1219200" cy="127000"/>
          </a:xfrm>
          <a:prstGeom prst="parallelogram">
            <a:avLst>
              <a:gd name="adj" fmla="val 240000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/>
              <a:t>Найдите градусную меру углов</a:t>
            </a:r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 flipV="1">
            <a:off x="915988" y="1706563"/>
            <a:ext cx="6705600" cy="4429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511175" y="2500313"/>
            <a:ext cx="8070850" cy="9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aphicFrame>
        <p:nvGraphicFramePr>
          <p:cNvPr id="13321" name="Object 9"/>
          <p:cNvGraphicFramePr>
            <a:graphicFrameLocks noChangeAspect="1"/>
          </p:cNvGraphicFramePr>
          <p:nvPr>
            <p:ph idx="1"/>
          </p:nvPr>
        </p:nvGraphicFramePr>
        <p:xfrm>
          <a:off x="2582863" y="4916488"/>
          <a:ext cx="584200" cy="466725"/>
        </p:xfrm>
        <a:graphic>
          <a:graphicData uri="http://schemas.openxmlformats.org/presentationml/2006/ole">
            <p:oleObj spid="_x0000_s4098" name="Equation" r:id="rId3" imgW="253800" imgH="203040" progId="">
              <p:embed/>
            </p:oleObj>
          </a:graphicData>
        </a:graphic>
      </p:graphicFrame>
      <p:graphicFrame>
        <p:nvGraphicFramePr>
          <p:cNvPr id="13324" name="Object 12"/>
          <p:cNvGraphicFramePr>
            <a:graphicFrameLocks noChangeAspect="1"/>
          </p:cNvGraphicFramePr>
          <p:nvPr/>
        </p:nvGraphicFramePr>
        <p:xfrm>
          <a:off x="6261100" y="2587625"/>
          <a:ext cx="736600" cy="492125"/>
        </p:xfrm>
        <a:graphic>
          <a:graphicData uri="http://schemas.openxmlformats.org/presentationml/2006/ole">
            <p:oleObj spid="_x0000_s4099" name="Equation" r:id="rId4" imgW="304560" imgH="203040" progId="">
              <p:embed/>
            </p:oleObj>
          </a:graphicData>
        </a:graphic>
      </p:graphicFrame>
      <p:graphicFrame>
        <p:nvGraphicFramePr>
          <p:cNvPr id="13326" name="Object 14"/>
          <p:cNvGraphicFramePr>
            <a:graphicFrameLocks noChangeAspect="1"/>
          </p:cNvGraphicFramePr>
          <p:nvPr/>
        </p:nvGraphicFramePr>
        <p:xfrm>
          <a:off x="1231900" y="4846638"/>
          <a:ext cx="736600" cy="492125"/>
        </p:xfrm>
        <a:graphic>
          <a:graphicData uri="http://schemas.openxmlformats.org/presentationml/2006/ole">
            <p:oleObj spid="_x0000_s4100" name="Equation" r:id="rId5" imgW="304560" imgH="203040" progId="">
              <p:embed/>
            </p:oleObj>
          </a:graphicData>
        </a:graphic>
      </p:graphicFrame>
      <p:graphicFrame>
        <p:nvGraphicFramePr>
          <p:cNvPr id="13327" name="Object 15"/>
          <p:cNvGraphicFramePr>
            <a:graphicFrameLocks noChangeAspect="1"/>
          </p:cNvGraphicFramePr>
          <p:nvPr/>
        </p:nvGraphicFramePr>
        <p:xfrm>
          <a:off x="4803775" y="2590800"/>
          <a:ext cx="614363" cy="492125"/>
        </p:xfrm>
        <a:graphic>
          <a:graphicData uri="http://schemas.openxmlformats.org/presentationml/2006/ole">
            <p:oleObj spid="_x0000_s4101" name="Equation" r:id="rId6" imgW="253800" imgH="203040" progId="">
              <p:embed/>
            </p:oleObj>
          </a:graphicData>
        </a:graphic>
      </p:graphicFrame>
      <p:sp>
        <p:nvSpPr>
          <p:cNvPr id="13329" name="Rectangle 17"/>
          <p:cNvSpPr>
            <a:spLocks noChangeArrowheads="1"/>
          </p:cNvSpPr>
          <p:nvPr/>
        </p:nvSpPr>
        <p:spPr bwMode="auto">
          <a:xfrm>
            <a:off x="4459288" y="2574925"/>
            <a:ext cx="900112" cy="5318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5043488" y="2495550"/>
            <a:ext cx="38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13331" name="Rectangle 19"/>
          <p:cNvSpPr>
            <a:spLocks noChangeArrowheads="1"/>
          </p:cNvSpPr>
          <p:nvPr/>
        </p:nvSpPr>
        <p:spPr bwMode="auto">
          <a:xfrm>
            <a:off x="6256338" y="2643188"/>
            <a:ext cx="774700" cy="493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6302375" y="2517775"/>
            <a:ext cx="38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13333" name="Rectangle 21"/>
          <p:cNvSpPr>
            <a:spLocks noChangeArrowheads="1"/>
          </p:cNvSpPr>
          <p:nvPr/>
        </p:nvSpPr>
        <p:spPr bwMode="auto">
          <a:xfrm>
            <a:off x="1062038" y="4702175"/>
            <a:ext cx="900112" cy="5953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1506538" y="4749800"/>
            <a:ext cx="38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13335" name="Line 23"/>
          <p:cNvSpPr>
            <a:spLocks noChangeShapeType="1"/>
          </p:cNvSpPr>
          <p:nvPr/>
        </p:nvSpPr>
        <p:spPr bwMode="auto">
          <a:xfrm>
            <a:off x="384175" y="5459413"/>
            <a:ext cx="8070850" cy="9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aphicFrame>
        <p:nvGraphicFramePr>
          <p:cNvPr id="13336" name="Object 24"/>
          <p:cNvGraphicFramePr>
            <a:graphicFrameLocks noChangeAspect="1"/>
          </p:cNvGraphicFramePr>
          <p:nvPr/>
        </p:nvGraphicFramePr>
        <p:xfrm>
          <a:off x="5740400" y="1851025"/>
          <a:ext cx="736600" cy="492125"/>
        </p:xfrm>
        <a:graphic>
          <a:graphicData uri="http://schemas.openxmlformats.org/presentationml/2006/ole">
            <p:oleObj spid="_x0000_s4102" name="Equation" r:id="rId7" imgW="304560" imgH="203040" progId="">
              <p:embed/>
            </p:oleObj>
          </a:graphicData>
        </a:graphic>
      </p:graphicFrame>
      <p:sp>
        <p:nvSpPr>
          <p:cNvPr id="13337" name="Rectangle 25"/>
          <p:cNvSpPr>
            <a:spLocks noChangeArrowheads="1"/>
          </p:cNvSpPr>
          <p:nvPr/>
        </p:nvSpPr>
        <p:spPr bwMode="auto">
          <a:xfrm>
            <a:off x="5735638" y="1906588"/>
            <a:ext cx="774700" cy="493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38" name="Text Box 26"/>
          <p:cNvSpPr txBox="1">
            <a:spLocks noChangeArrowheads="1"/>
          </p:cNvSpPr>
          <p:nvPr/>
        </p:nvSpPr>
        <p:spPr bwMode="auto">
          <a:xfrm>
            <a:off x="5781675" y="1781175"/>
            <a:ext cx="38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</a:rPr>
              <a:t>?</a:t>
            </a:r>
          </a:p>
        </p:txBody>
      </p:sp>
      <p:graphicFrame>
        <p:nvGraphicFramePr>
          <p:cNvPr id="13339" name="Object 27"/>
          <p:cNvGraphicFramePr>
            <a:graphicFrameLocks noChangeAspect="1"/>
          </p:cNvGraphicFramePr>
          <p:nvPr/>
        </p:nvGraphicFramePr>
        <p:xfrm>
          <a:off x="7267575" y="1955800"/>
          <a:ext cx="614363" cy="492125"/>
        </p:xfrm>
        <a:graphic>
          <a:graphicData uri="http://schemas.openxmlformats.org/presentationml/2006/ole">
            <p:oleObj spid="_x0000_s4103" name="Equation" r:id="rId8" imgW="253800" imgH="203040" progId="">
              <p:embed/>
            </p:oleObj>
          </a:graphicData>
        </a:graphic>
      </p:graphicFrame>
      <p:sp>
        <p:nvSpPr>
          <p:cNvPr id="13340" name="Rectangle 28"/>
          <p:cNvSpPr>
            <a:spLocks noChangeArrowheads="1"/>
          </p:cNvSpPr>
          <p:nvPr/>
        </p:nvSpPr>
        <p:spPr bwMode="auto">
          <a:xfrm>
            <a:off x="7240588" y="2003425"/>
            <a:ext cx="900112" cy="4175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41" name="Text Box 29"/>
          <p:cNvSpPr txBox="1">
            <a:spLocks noChangeArrowheads="1"/>
          </p:cNvSpPr>
          <p:nvPr/>
        </p:nvSpPr>
        <p:spPr bwMode="auto">
          <a:xfrm>
            <a:off x="7367588" y="1822450"/>
            <a:ext cx="38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</a:rPr>
              <a:t>?</a:t>
            </a:r>
          </a:p>
        </p:txBody>
      </p:sp>
      <p:graphicFrame>
        <p:nvGraphicFramePr>
          <p:cNvPr id="13342" name="Object 30"/>
          <p:cNvGraphicFramePr>
            <a:graphicFrameLocks noChangeAspect="1"/>
          </p:cNvGraphicFramePr>
          <p:nvPr/>
        </p:nvGraphicFramePr>
        <p:xfrm>
          <a:off x="561975" y="5499100"/>
          <a:ext cx="614363" cy="492125"/>
        </p:xfrm>
        <a:graphic>
          <a:graphicData uri="http://schemas.openxmlformats.org/presentationml/2006/ole">
            <p:oleObj spid="_x0000_s4104" name="Equation" r:id="rId9" imgW="253800" imgH="203040" progId="">
              <p:embed/>
            </p:oleObj>
          </a:graphicData>
        </a:graphic>
      </p:graphicFrame>
      <p:sp>
        <p:nvSpPr>
          <p:cNvPr id="13343" name="Rectangle 31"/>
          <p:cNvSpPr>
            <a:spLocks noChangeArrowheads="1"/>
          </p:cNvSpPr>
          <p:nvPr/>
        </p:nvSpPr>
        <p:spPr bwMode="auto">
          <a:xfrm>
            <a:off x="344488" y="5551488"/>
            <a:ext cx="785812" cy="4175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44" name="Text Box 32"/>
          <p:cNvSpPr txBox="1">
            <a:spLocks noChangeArrowheads="1"/>
          </p:cNvSpPr>
          <p:nvPr/>
        </p:nvSpPr>
        <p:spPr bwMode="auto">
          <a:xfrm>
            <a:off x="700088" y="5429250"/>
            <a:ext cx="38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</a:rPr>
              <a:t>?</a:t>
            </a:r>
          </a:p>
        </p:txBody>
      </p:sp>
      <p:graphicFrame>
        <p:nvGraphicFramePr>
          <p:cNvPr id="13345" name="Object 33"/>
          <p:cNvGraphicFramePr>
            <a:graphicFrameLocks noChangeAspect="1"/>
          </p:cNvGraphicFramePr>
          <p:nvPr/>
        </p:nvGraphicFramePr>
        <p:xfrm>
          <a:off x="1866900" y="5584825"/>
          <a:ext cx="736600" cy="492125"/>
        </p:xfrm>
        <a:graphic>
          <a:graphicData uri="http://schemas.openxmlformats.org/presentationml/2006/ole">
            <p:oleObj spid="_x0000_s4105" name="Equation" r:id="rId10" imgW="304560" imgH="203040" progId="">
              <p:embed/>
            </p:oleObj>
          </a:graphicData>
        </a:graphic>
      </p:graphicFrame>
      <p:sp>
        <p:nvSpPr>
          <p:cNvPr id="13346" name="Rectangle 34"/>
          <p:cNvSpPr>
            <a:spLocks noChangeArrowheads="1"/>
          </p:cNvSpPr>
          <p:nvPr/>
        </p:nvSpPr>
        <p:spPr bwMode="auto">
          <a:xfrm>
            <a:off x="1862138" y="5640388"/>
            <a:ext cx="774700" cy="493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47" name="Text Box 35"/>
          <p:cNvSpPr txBox="1">
            <a:spLocks noChangeArrowheads="1"/>
          </p:cNvSpPr>
          <p:nvPr/>
        </p:nvSpPr>
        <p:spPr bwMode="auto">
          <a:xfrm>
            <a:off x="1908175" y="5514975"/>
            <a:ext cx="38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13348" name="Text Box 36"/>
          <p:cNvSpPr txBox="1">
            <a:spLocks noChangeArrowheads="1"/>
          </p:cNvSpPr>
          <p:nvPr/>
        </p:nvSpPr>
        <p:spPr bwMode="auto">
          <a:xfrm>
            <a:off x="423863" y="5005388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i="1">
                <a:solidFill>
                  <a:schemeClr val="tx2"/>
                </a:solidFill>
              </a:rPr>
              <a:t>а</a:t>
            </a:r>
          </a:p>
        </p:txBody>
      </p:sp>
      <p:sp>
        <p:nvSpPr>
          <p:cNvPr id="13349" name="Text Box 37"/>
          <p:cNvSpPr txBox="1">
            <a:spLocks noChangeArrowheads="1"/>
          </p:cNvSpPr>
          <p:nvPr/>
        </p:nvSpPr>
        <p:spPr bwMode="auto">
          <a:xfrm>
            <a:off x="6904038" y="1544638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c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13350" name="Text Box 38"/>
          <p:cNvSpPr txBox="1">
            <a:spLocks noChangeArrowheads="1"/>
          </p:cNvSpPr>
          <p:nvPr/>
        </p:nvSpPr>
        <p:spPr bwMode="auto">
          <a:xfrm>
            <a:off x="500063" y="19843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b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13351" name="Text Box 39"/>
          <p:cNvSpPr txBox="1">
            <a:spLocks noChangeArrowheads="1"/>
          </p:cNvSpPr>
          <p:nvPr/>
        </p:nvSpPr>
        <p:spPr bwMode="auto">
          <a:xfrm>
            <a:off x="500063" y="3317875"/>
            <a:ext cx="8787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</a:rPr>
              <a:t>a||b</a:t>
            </a:r>
            <a:endParaRPr lang="ru-RU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33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133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7" dur="500"/>
                                        <p:tgtEl>
                                          <p:spTgt spid="133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 animBg="1"/>
      <p:bldP spid="13330" grpId="1"/>
      <p:bldP spid="13331" grpId="0" animBg="1"/>
      <p:bldP spid="13332" grpId="0"/>
      <p:bldP spid="13332" grpId="1"/>
      <p:bldP spid="13333" grpId="0" animBg="1"/>
      <p:bldP spid="13334" grpId="0"/>
      <p:bldP spid="13334" grpId="1"/>
      <p:bldP spid="13337" grpId="0" animBg="1"/>
      <p:bldP spid="13338" grpId="0"/>
      <p:bldP spid="13338" grpId="1"/>
      <p:bldP spid="13340" grpId="0" animBg="1"/>
      <p:bldP spid="13341" grpId="0"/>
      <p:bldP spid="13341" grpId="1"/>
      <p:bldP spid="13343" grpId="0" animBg="1"/>
      <p:bldP spid="13344" grpId="0"/>
      <p:bldP spid="13344" grpId="1"/>
      <p:bldP spid="13346" grpId="0" animBg="1"/>
      <p:bldP spid="13347" grpId="0"/>
      <p:bldP spid="1334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/>
              <a:t>Найдите градусную меру углов</a:t>
            </a:r>
          </a:p>
        </p:txBody>
      </p:sp>
      <p:sp>
        <p:nvSpPr>
          <p:cNvPr id="16387" name="Line 3"/>
          <p:cNvSpPr>
            <a:spLocks noChangeShapeType="1"/>
          </p:cNvSpPr>
          <p:nvPr/>
        </p:nvSpPr>
        <p:spPr bwMode="auto">
          <a:xfrm flipV="1">
            <a:off x="852488" y="3294063"/>
            <a:ext cx="7556500" cy="9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2035175" y="2184400"/>
            <a:ext cx="5360988" cy="402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aphicFrame>
        <p:nvGraphicFramePr>
          <p:cNvPr id="16391" name="Object 7"/>
          <p:cNvGraphicFramePr>
            <a:graphicFrameLocks noChangeAspect="1"/>
          </p:cNvGraphicFramePr>
          <p:nvPr>
            <p:ph idx="1"/>
          </p:nvPr>
        </p:nvGraphicFramePr>
        <p:xfrm>
          <a:off x="2711450" y="3378200"/>
          <a:ext cx="452438" cy="381000"/>
        </p:xfrm>
        <a:graphic>
          <a:graphicData uri="http://schemas.openxmlformats.org/presentationml/2006/ole">
            <p:oleObj spid="_x0000_s5122" name="Equation" r:id="rId3" imgW="241200" imgH="203040" progId="">
              <p:embed/>
            </p:oleObj>
          </a:graphicData>
        </a:graphic>
      </p:graphicFrame>
      <p:graphicFrame>
        <p:nvGraphicFramePr>
          <p:cNvPr id="16392" name="Object 8"/>
          <p:cNvGraphicFramePr>
            <a:graphicFrameLocks noChangeAspect="1"/>
          </p:cNvGraphicFramePr>
          <p:nvPr/>
        </p:nvGraphicFramePr>
        <p:xfrm>
          <a:off x="3402013" y="3598863"/>
          <a:ext cx="438150" cy="368300"/>
        </p:xfrm>
        <a:graphic>
          <a:graphicData uri="http://schemas.openxmlformats.org/presentationml/2006/ole">
            <p:oleObj spid="_x0000_s5123" name="Equation" r:id="rId4" imgW="241200" imgH="203040" progId="">
              <p:embed/>
            </p:oleObj>
          </a:graphicData>
        </a:graphic>
      </p:graphicFrame>
      <p:graphicFrame>
        <p:nvGraphicFramePr>
          <p:cNvPr id="16393" name="Object 9"/>
          <p:cNvGraphicFramePr>
            <a:graphicFrameLocks noChangeAspect="1"/>
          </p:cNvGraphicFramePr>
          <p:nvPr/>
        </p:nvGraphicFramePr>
        <p:xfrm>
          <a:off x="5526088" y="5164138"/>
          <a:ext cx="431800" cy="363537"/>
        </p:xfrm>
        <a:graphic>
          <a:graphicData uri="http://schemas.openxmlformats.org/presentationml/2006/ole">
            <p:oleObj spid="_x0000_s5124" name="Equation" r:id="rId5" imgW="241200" imgH="203040" progId="">
              <p:embed/>
            </p:oleObj>
          </a:graphicData>
        </a:graphic>
      </p:graphicFrame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2346325" y="5133975"/>
          <a:ext cx="449263" cy="377825"/>
        </p:xfrm>
        <a:graphic>
          <a:graphicData uri="http://schemas.openxmlformats.org/presentationml/2006/ole">
            <p:oleObj spid="_x0000_s5125" name="Equation" r:id="rId6" imgW="241200" imgH="203040" progId="">
              <p:embed/>
            </p:oleObj>
          </a:graphicData>
        </a:graphic>
      </p:graphicFrame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2628900" y="3375025"/>
            <a:ext cx="596900" cy="3984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2854325" y="3228975"/>
            <a:ext cx="38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3378200" y="3602038"/>
            <a:ext cx="442913" cy="4302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3429000" y="3560763"/>
            <a:ext cx="38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16401" name="Line 17"/>
          <p:cNvSpPr>
            <a:spLocks noChangeShapeType="1"/>
          </p:cNvSpPr>
          <p:nvPr/>
        </p:nvSpPr>
        <p:spPr bwMode="auto">
          <a:xfrm flipV="1">
            <a:off x="979488" y="5580063"/>
            <a:ext cx="7556500" cy="9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402" name="Line 18"/>
          <p:cNvSpPr>
            <a:spLocks noChangeShapeType="1"/>
          </p:cNvSpPr>
          <p:nvPr/>
        </p:nvSpPr>
        <p:spPr bwMode="auto">
          <a:xfrm flipV="1">
            <a:off x="1487488" y="2252663"/>
            <a:ext cx="2730500" cy="4111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403" name="AutoShape 19"/>
          <p:cNvSpPr>
            <a:spLocks noChangeArrowheads="1"/>
          </p:cNvSpPr>
          <p:nvPr/>
        </p:nvSpPr>
        <p:spPr bwMode="auto">
          <a:xfrm>
            <a:off x="203200" y="4127500"/>
            <a:ext cx="1219200" cy="127000"/>
          </a:xfrm>
          <a:prstGeom prst="parallelogram">
            <a:avLst>
              <a:gd name="adj" fmla="val 240000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906463" y="5106988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i="1">
                <a:solidFill>
                  <a:schemeClr val="tx2"/>
                </a:solidFill>
              </a:rPr>
              <a:t>а</a:t>
            </a:r>
          </a:p>
        </p:txBody>
      </p:sp>
      <p:sp>
        <p:nvSpPr>
          <p:cNvPr id="16405" name="Text Box 21"/>
          <p:cNvSpPr txBox="1">
            <a:spLocks noChangeArrowheads="1"/>
          </p:cNvSpPr>
          <p:nvPr/>
        </p:nvSpPr>
        <p:spPr bwMode="auto">
          <a:xfrm>
            <a:off x="3754438" y="2141538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c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16406" name="Text Box 22"/>
          <p:cNvSpPr txBox="1">
            <a:spLocks noChangeArrowheads="1"/>
          </p:cNvSpPr>
          <p:nvPr/>
        </p:nvSpPr>
        <p:spPr bwMode="auto">
          <a:xfrm>
            <a:off x="842963" y="284797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chemeClr val="tx2"/>
                </a:solidFill>
              </a:rPr>
              <a:t>b</a:t>
            </a:r>
            <a:endParaRPr lang="ru-RU" sz="2400" i="1">
              <a:solidFill>
                <a:schemeClr val="tx2"/>
              </a:solidFill>
            </a:endParaRPr>
          </a:p>
        </p:txBody>
      </p:sp>
      <p:sp>
        <p:nvSpPr>
          <p:cNvPr id="16407" name="Text Box 23"/>
          <p:cNvSpPr txBox="1">
            <a:spLocks noChangeArrowheads="1"/>
          </p:cNvSpPr>
          <p:nvPr/>
        </p:nvSpPr>
        <p:spPr bwMode="auto">
          <a:xfrm>
            <a:off x="512763" y="3775075"/>
            <a:ext cx="8787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</a:rPr>
              <a:t>a||b</a:t>
            </a:r>
            <a:endParaRPr lang="ru-RU" sz="2800" dirty="0">
              <a:solidFill>
                <a:schemeClr val="tx2"/>
              </a:solidFill>
            </a:endParaRPr>
          </a:p>
        </p:txBody>
      </p:sp>
      <p:graphicFrame>
        <p:nvGraphicFramePr>
          <p:cNvPr id="16411" name="Object 27"/>
          <p:cNvGraphicFramePr>
            <a:graphicFrameLocks noChangeAspect="1"/>
          </p:cNvGraphicFramePr>
          <p:nvPr/>
        </p:nvGraphicFramePr>
        <p:xfrm>
          <a:off x="4014788" y="3322638"/>
          <a:ext cx="431800" cy="363537"/>
        </p:xfrm>
        <a:graphic>
          <a:graphicData uri="http://schemas.openxmlformats.org/presentationml/2006/ole">
            <p:oleObj spid="_x0000_s5126" name="Equation" r:id="rId7" imgW="241200" imgH="203040" progId="">
              <p:embed/>
            </p:oleObj>
          </a:graphicData>
        </a:graphic>
      </p:graphicFrame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4035425" y="3338513"/>
            <a:ext cx="544513" cy="3286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4162425" y="3233738"/>
            <a:ext cx="38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16412" name="Text Box 28"/>
          <p:cNvSpPr txBox="1">
            <a:spLocks noChangeArrowheads="1"/>
          </p:cNvSpPr>
          <p:nvPr/>
        </p:nvSpPr>
        <p:spPr bwMode="auto">
          <a:xfrm>
            <a:off x="2370138" y="2027238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i="1">
                <a:solidFill>
                  <a:schemeClr val="tx2"/>
                </a:solidFill>
              </a:rPr>
              <a:t>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7" grpId="0" animBg="1"/>
      <p:bldP spid="16398" grpId="0"/>
      <p:bldP spid="16398" grpId="1"/>
      <p:bldP spid="16399" grpId="0" animBg="1"/>
      <p:bldP spid="16400" grpId="0"/>
      <p:bldP spid="16400" grpId="1"/>
      <p:bldP spid="16395" grpId="0" animBg="1"/>
      <p:bldP spid="16396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07504" y="908720"/>
            <a:ext cx="8856984" cy="648072"/>
          </a:xfrm>
        </p:spPr>
        <p:txBody>
          <a:bodyPr>
            <a:normAutofit fontScale="92500" lnSpcReduction="20000"/>
          </a:bodyPr>
          <a:lstStyle/>
          <a:p>
            <a:pPr marL="566928" indent="-457200">
              <a:buNone/>
            </a:pPr>
            <a:r>
              <a:rPr lang="ru-RU" sz="2000" dirty="0" smtClean="0">
                <a:hlinkClick r:id="rId3" action="ppaction://hlinksldjump"/>
              </a:rPr>
              <a:t>1.</a:t>
            </a:r>
            <a:r>
              <a:rPr lang="ru-RU" sz="2000" dirty="0" smtClean="0"/>
              <a:t>   Дано: а || </a:t>
            </a:r>
            <a:r>
              <a:rPr lang="en-US" sz="2000" dirty="0" smtClean="0"/>
              <a:t>b</a:t>
            </a:r>
            <a:r>
              <a:rPr lang="ru-RU" sz="2000" dirty="0" smtClean="0"/>
              <a:t>;  3 меньше   4 на 20</a:t>
            </a:r>
            <a:r>
              <a:rPr lang="ru-RU" sz="2000" baseline="30000" dirty="0" smtClean="0"/>
              <a:t>о</a:t>
            </a:r>
            <a:r>
              <a:rPr lang="ru-RU" sz="2000" dirty="0" smtClean="0"/>
              <a:t>.</a:t>
            </a:r>
          </a:p>
          <a:p>
            <a:pPr marL="566928" indent="-457200">
              <a:buNone/>
            </a:pPr>
            <a:r>
              <a:rPr lang="ru-RU" sz="2000" dirty="0" smtClean="0"/>
              <a:t>     Найти: остальные углы. (2балла)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Решение задач в парах</a:t>
            </a:r>
            <a:endParaRPr lang="ru-RU" sz="2400" dirty="0"/>
          </a:p>
        </p:txBody>
      </p:sp>
      <p:graphicFrame>
        <p:nvGraphicFramePr>
          <p:cNvPr id="33794" name="Object 2"/>
          <p:cNvGraphicFramePr>
            <a:graphicFrameLocks noChangeAspect="1"/>
          </p:cNvGraphicFramePr>
          <p:nvPr/>
        </p:nvGraphicFramePr>
        <p:xfrm>
          <a:off x="2195736" y="908720"/>
          <a:ext cx="233926" cy="216024"/>
        </p:xfrm>
        <a:graphic>
          <a:graphicData uri="http://schemas.openxmlformats.org/presentationml/2006/ole">
            <p:oleObj spid="_x0000_s33794" name="Формула" r:id="rId4" imgW="164880" imgH="152280" progId="Equation.3">
              <p:embed/>
            </p:oleObj>
          </a:graphicData>
        </a:graphic>
      </p:graphicFrame>
      <p:graphicFrame>
        <p:nvGraphicFramePr>
          <p:cNvPr id="33796" name="Object 4"/>
          <p:cNvGraphicFramePr>
            <a:graphicFrameLocks noChangeAspect="1"/>
          </p:cNvGraphicFramePr>
          <p:nvPr/>
        </p:nvGraphicFramePr>
        <p:xfrm>
          <a:off x="3563888" y="908720"/>
          <a:ext cx="233926" cy="216024"/>
        </p:xfrm>
        <a:graphic>
          <a:graphicData uri="http://schemas.openxmlformats.org/presentationml/2006/ole">
            <p:oleObj spid="_x0000_s33796" name="Формула" r:id="rId5" imgW="164880" imgH="152280" progId="Equation.3">
              <p:embed/>
            </p:oleObj>
          </a:graphicData>
        </a:graphic>
      </p:graphicFrame>
      <p:sp>
        <p:nvSpPr>
          <p:cNvPr id="33812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33797" name="Group 5"/>
          <p:cNvGrpSpPr>
            <a:grpSpLocks noChangeAspect="1"/>
          </p:cNvGrpSpPr>
          <p:nvPr/>
        </p:nvGrpSpPr>
        <p:grpSpPr bwMode="auto">
          <a:xfrm>
            <a:off x="5292080" y="332656"/>
            <a:ext cx="3024336" cy="1728192"/>
            <a:chOff x="2281" y="1348"/>
            <a:chExt cx="3953" cy="2230"/>
          </a:xfrm>
        </p:grpSpPr>
        <p:sp>
          <p:nvSpPr>
            <p:cNvPr id="33811" name="AutoShape 19"/>
            <p:cNvSpPr>
              <a:spLocks noChangeAspect="1" noChangeArrowheads="1" noTextEdit="1"/>
            </p:cNvSpPr>
            <p:nvPr/>
          </p:nvSpPr>
          <p:spPr bwMode="auto">
            <a:xfrm>
              <a:off x="2281" y="1348"/>
              <a:ext cx="3953" cy="2230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10" name="Line 18"/>
            <p:cNvSpPr>
              <a:spLocks noChangeShapeType="1"/>
            </p:cNvSpPr>
            <p:nvPr/>
          </p:nvSpPr>
          <p:spPr bwMode="auto">
            <a:xfrm>
              <a:off x="2422" y="2045"/>
              <a:ext cx="353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09" name="Line 17"/>
            <p:cNvSpPr>
              <a:spLocks noChangeShapeType="1"/>
            </p:cNvSpPr>
            <p:nvPr/>
          </p:nvSpPr>
          <p:spPr bwMode="auto">
            <a:xfrm>
              <a:off x="2422" y="2742"/>
              <a:ext cx="3530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08" name="Line 16"/>
            <p:cNvSpPr>
              <a:spLocks noChangeShapeType="1"/>
            </p:cNvSpPr>
            <p:nvPr/>
          </p:nvSpPr>
          <p:spPr bwMode="auto">
            <a:xfrm flipH="1">
              <a:off x="3128" y="1348"/>
              <a:ext cx="1553" cy="223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07" name="Text Box 15"/>
            <p:cNvSpPr txBox="1">
              <a:spLocks noChangeAspect="1" noChangeArrowheads="1"/>
            </p:cNvSpPr>
            <p:nvPr/>
          </p:nvSpPr>
          <p:spPr bwMode="auto">
            <a:xfrm>
              <a:off x="3975" y="1766"/>
              <a:ext cx="182" cy="352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1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06" name="Text Box 14"/>
            <p:cNvSpPr txBox="1">
              <a:spLocks noChangeAspect="1" noChangeArrowheads="1"/>
            </p:cNvSpPr>
            <p:nvPr/>
          </p:nvSpPr>
          <p:spPr bwMode="auto">
            <a:xfrm>
              <a:off x="4258" y="1766"/>
              <a:ext cx="210" cy="27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2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05" name="Text Box 13"/>
            <p:cNvSpPr txBox="1">
              <a:spLocks noChangeAspect="1" noChangeArrowheads="1"/>
            </p:cNvSpPr>
            <p:nvPr/>
          </p:nvSpPr>
          <p:spPr bwMode="auto">
            <a:xfrm>
              <a:off x="3834" y="2045"/>
              <a:ext cx="218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3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04" name="Text Box 12"/>
            <p:cNvSpPr txBox="1">
              <a:spLocks noChangeArrowheads="1"/>
            </p:cNvSpPr>
            <p:nvPr/>
          </p:nvSpPr>
          <p:spPr bwMode="auto">
            <a:xfrm>
              <a:off x="4116" y="2045"/>
              <a:ext cx="282" cy="27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4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03" name="Text Box 11"/>
            <p:cNvSpPr txBox="1">
              <a:spLocks noChangeArrowheads="1"/>
            </p:cNvSpPr>
            <p:nvPr/>
          </p:nvSpPr>
          <p:spPr bwMode="auto">
            <a:xfrm>
              <a:off x="5669" y="1766"/>
              <a:ext cx="285" cy="386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02" name="Text Box 10"/>
            <p:cNvSpPr txBox="1">
              <a:spLocks noChangeArrowheads="1"/>
            </p:cNvSpPr>
            <p:nvPr/>
          </p:nvSpPr>
          <p:spPr bwMode="auto">
            <a:xfrm>
              <a:off x="5669" y="2463"/>
              <a:ext cx="283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b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01" name="Text Box 9"/>
            <p:cNvSpPr txBox="1">
              <a:spLocks noChangeArrowheads="1"/>
            </p:cNvSpPr>
            <p:nvPr/>
          </p:nvSpPr>
          <p:spPr bwMode="auto">
            <a:xfrm>
              <a:off x="3552" y="2463"/>
              <a:ext cx="258" cy="363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5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00" name="Text Box 8"/>
            <p:cNvSpPr txBox="1">
              <a:spLocks noChangeArrowheads="1"/>
            </p:cNvSpPr>
            <p:nvPr/>
          </p:nvSpPr>
          <p:spPr bwMode="auto">
            <a:xfrm>
              <a:off x="3834" y="2463"/>
              <a:ext cx="141" cy="27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6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799" name="Text Box 7"/>
            <p:cNvSpPr txBox="1">
              <a:spLocks noChangeArrowheads="1"/>
            </p:cNvSpPr>
            <p:nvPr/>
          </p:nvSpPr>
          <p:spPr bwMode="auto">
            <a:xfrm>
              <a:off x="3410" y="2742"/>
              <a:ext cx="142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7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798" name="Text Box 6"/>
            <p:cNvSpPr txBox="1">
              <a:spLocks noChangeArrowheads="1"/>
            </p:cNvSpPr>
            <p:nvPr/>
          </p:nvSpPr>
          <p:spPr bwMode="auto">
            <a:xfrm>
              <a:off x="3693" y="2742"/>
              <a:ext cx="281" cy="27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8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251520" y="2132856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6" action="ppaction://hlinksldjump"/>
              </a:rPr>
              <a:t>2.</a:t>
            </a:r>
            <a:r>
              <a:rPr lang="ru-RU" dirty="0" smtClean="0"/>
              <a:t> Дано:  1 =  2 = 35</a:t>
            </a:r>
            <a:r>
              <a:rPr lang="ru-RU" baseline="30000" dirty="0" smtClean="0"/>
              <a:t>о</a:t>
            </a:r>
            <a:r>
              <a:rPr lang="ru-RU" dirty="0" smtClean="0"/>
              <a:t>,   3 = 42</a:t>
            </a:r>
            <a:r>
              <a:rPr lang="ru-RU" baseline="30000" dirty="0" smtClean="0"/>
              <a:t>о</a:t>
            </a:r>
            <a:r>
              <a:rPr lang="ru-RU" dirty="0" smtClean="0"/>
              <a:t>.</a:t>
            </a:r>
          </a:p>
          <a:p>
            <a:r>
              <a:rPr lang="ru-RU" dirty="0" smtClean="0"/>
              <a:t>    Найти:   4. (2 балла)</a:t>
            </a:r>
          </a:p>
          <a:p>
            <a:endParaRPr lang="ru-RU" dirty="0"/>
          </a:p>
        </p:txBody>
      </p:sp>
      <p:graphicFrame>
        <p:nvGraphicFramePr>
          <p:cNvPr id="33823" name="Object 31"/>
          <p:cNvGraphicFramePr>
            <a:graphicFrameLocks noChangeAspect="1"/>
          </p:cNvGraphicFramePr>
          <p:nvPr/>
        </p:nvGraphicFramePr>
        <p:xfrm>
          <a:off x="1259632" y="2204864"/>
          <a:ext cx="233362" cy="215900"/>
        </p:xfrm>
        <a:graphic>
          <a:graphicData uri="http://schemas.openxmlformats.org/presentationml/2006/ole">
            <p:oleObj spid="_x0000_s33823" name="Формула" r:id="rId7" imgW="164880" imgH="152280" progId="Equation.3">
              <p:embed/>
            </p:oleObj>
          </a:graphicData>
        </a:graphic>
      </p:graphicFrame>
      <p:graphicFrame>
        <p:nvGraphicFramePr>
          <p:cNvPr id="33824" name="Object 32"/>
          <p:cNvGraphicFramePr>
            <a:graphicFrameLocks noChangeAspect="1"/>
          </p:cNvGraphicFramePr>
          <p:nvPr/>
        </p:nvGraphicFramePr>
        <p:xfrm>
          <a:off x="1763688" y="2204864"/>
          <a:ext cx="233362" cy="215900"/>
        </p:xfrm>
        <a:graphic>
          <a:graphicData uri="http://schemas.openxmlformats.org/presentationml/2006/ole">
            <p:oleObj spid="_x0000_s33824" name="Формула" r:id="rId8" imgW="164880" imgH="152280" progId="Equation.3">
              <p:embed/>
            </p:oleObj>
          </a:graphicData>
        </a:graphic>
      </p:graphicFrame>
      <p:graphicFrame>
        <p:nvGraphicFramePr>
          <p:cNvPr id="33825" name="Object 33"/>
          <p:cNvGraphicFramePr>
            <a:graphicFrameLocks noChangeAspect="1"/>
          </p:cNvGraphicFramePr>
          <p:nvPr/>
        </p:nvGraphicFramePr>
        <p:xfrm>
          <a:off x="2915816" y="2204864"/>
          <a:ext cx="233362" cy="215900"/>
        </p:xfrm>
        <a:graphic>
          <a:graphicData uri="http://schemas.openxmlformats.org/presentationml/2006/ole">
            <p:oleObj spid="_x0000_s33825" name="Формула" r:id="rId9" imgW="164880" imgH="152280" progId="Equation.3">
              <p:embed/>
            </p:oleObj>
          </a:graphicData>
        </a:graphic>
      </p:graphicFrame>
      <p:graphicFrame>
        <p:nvGraphicFramePr>
          <p:cNvPr id="33826" name="Object 34"/>
          <p:cNvGraphicFramePr>
            <a:graphicFrameLocks noChangeAspect="1"/>
          </p:cNvGraphicFramePr>
          <p:nvPr/>
        </p:nvGraphicFramePr>
        <p:xfrm>
          <a:off x="1403648" y="2492896"/>
          <a:ext cx="233362" cy="215900"/>
        </p:xfrm>
        <a:graphic>
          <a:graphicData uri="http://schemas.openxmlformats.org/presentationml/2006/ole">
            <p:oleObj spid="_x0000_s33826" name="Формула" r:id="rId10" imgW="164880" imgH="152280" progId="Equation.3">
              <p:embed/>
            </p:oleObj>
          </a:graphicData>
        </a:graphic>
      </p:graphicFrame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33827" name="Group 35"/>
          <p:cNvGrpSpPr>
            <a:grpSpLocks noChangeAspect="1"/>
          </p:cNvGrpSpPr>
          <p:nvPr/>
        </p:nvGrpSpPr>
        <p:grpSpPr bwMode="auto">
          <a:xfrm>
            <a:off x="4283968" y="2132856"/>
            <a:ext cx="3200400" cy="1257300"/>
            <a:chOff x="2281" y="1627"/>
            <a:chExt cx="3953" cy="1533"/>
          </a:xfrm>
        </p:grpSpPr>
        <p:sp>
          <p:nvSpPr>
            <p:cNvPr id="33836" name="AutoShape 44"/>
            <p:cNvSpPr>
              <a:spLocks noChangeAspect="1" noChangeArrowheads="1" noTextEdit="1"/>
            </p:cNvSpPr>
            <p:nvPr/>
          </p:nvSpPr>
          <p:spPr bwMode="auto">
            <a:xfrm>
              <a:off x="2281" y="1627"/>
              <a:ext cx="3953" cy="1533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35" name="Line 43"/>
            <p:cNvSpPr>
              <a:spLocks noChangeShapeType="1"/>
            </p:cNvSpPr>
            <p:nvPr/>
          </p:nvSpPr>
          <p:spPr bwMode="auto">
            <a:xfrm>
              <a:off x="2422" y="2045"/>
              <a:ext cx="353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34" name="Line 42"/>
            <p:cNvSpPr>
              <a:spLocks noChangeShapeType="1"/>
            </p:cNvSpPr>
            <p:nvPr/>
          </p:nvSpPr>
          <p:spPr bwMode="auto">
            <a:xfrm>
              <a:off x="2422" y="2742"/>
              <a:ext cx="3530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33" name="Line 41"/>
            <p:cNvSpPr>
              <a:spLocks noChangeShapeType="1"/>
            </p:cNvSpPr>
            <p:nvPr/>
          </p:nvSpPr>
          <p:spPr bwMode="auto">
            <a:xfrm flipH="1">
              <a:off x="3410" y="1766"/>
              <a:ext cx="706" cy="1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32" name="Text Box 40"/>
            <p:cNvSpPr txBox="1">
              <a:spLocks noChangeAspect="1" noChangeArrowheads="1"/>
            </p:cNvSpPr>
            <p:nvPr/>
          </p:nvSpPr>
          <p:spPr bwMode="auto">
            <a:xfrm>
              <a:off x="3552" y="2045"/>
              <a:ext cx="216" cy="41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2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31" name="Text Box 39"/>
            <p:cNvSpPr txBox="1">
              <a:spLocks noChangeArrowheads="1"/>
            </p:cNvSpPr>
            <p:nvPr/>
          </p:nvSpPr>
          <p:spPr bwMode="auto">
            <a:xfrm>
              <a:off x="3269" y="2742"/>
              <a:ext cx="143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1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30" name="Line 38"/>
            <p:cNvSpPr>
              <a:spLocks noChangeShapeType="1"/>
            </p:cNvSpPr>
            <p:nvPr/>
          </p:nvSpPr>
          <p:spPr bwMode="auto">
            <a:xfrm>
              <a:off x="4540" y="1766"/>
              <a:ext cx="1129" cy="1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29" name="Text Box 37"/>
            <p:cNvSpPr txBox="1">
              <a:spLocks noChangeAspect="1" noChangeArrowheads="1"/>
            </p:cNvSpPr>
            <p:nvPr/>
          </p:nvSpPr>
          <p:spPr bwMode="auto">
            <a:xfrm>
              <a:off x="4963" y="2045"/>
              <a:ext cx="216" cy="41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3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28" name="Text Box 36"/>
            <p:cNvSpPr txBox="1">
              <a:spLocks noChangeAspect="1" noChangeArrowheads="1"/>
            </p:cNvSpPr>
            <p:nvPr/>
          </p:nvSpPr>
          <p:spPr bwMode="auto">
            <a:xfrm>
              <a:off x="5246" y="2742"/>
              <a:ext cx="217" cy="416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4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251520" y="321297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1" action="ppaction://hlinksldjump"/>
              </a:rPr>
              <a:t>3. </a:t>
            </a:r>
            <a:r>
              <a:rPr lang="ru-RU" dirty="0" smtClean="0"/>
              <a:t>Доказать: а || </a:t>
            </a:r>
            <a:r>
              <a:rPr lang="en-US" dirty="0" smtClean="0"/>
              <a:t>b</a:t>
            </a:r>
            <a:r>
              <a:rPr lang="ru-RU" dirty="0" smtClean="0"/>
              <a:t>.  (3 балла)</a:t>
            </a:r>
          </a:p>
          <a:p>
            <a:endParaRPr lang="ru-RU" dirty="0"/>
          </a:p>
        </p:txBody>
      </p:sp>
      <p:sp>
        <p:nvSpPr>
          <p:cNvPr id="33857" name="Rectangle 6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33842" name="Group 50"/>
          <p:cNvGrpSpPr>
            <a:grpSpLocks noChangeAspect="1"/>
          </p:cNvGrpSpPr>
          <p:nvPr/>
        </p:nvGrpSpPr>
        <p:grpSpPr bwMode="auto">
          <a:xfrm>
            <a:off x="683568" y="3429000"/>
            <a:ext cx="3200400" cy="1257300"/>
            <a:chOff x="2281" y="1627"/>
            <a:chExt cx="3953" cy="1533"/>
          </a:xfrm>
        </p:grpSpPr>
        <p:sp>
          <p:nvSpPr>
            <p:cNvPr id="33856" name="AutoShape 64"/>
            <p:cNvSpPr>
              <a:spLocks noChangeAspect="1" noChangeArrowheads="1" noTextEdit="1"/>
            </p:cNvSpPr>
            <p:nvPr/>
          </p:nvSpPr>
          <p:spPr bwMode="auto">
            <a:xfrm>
              <a:off x="2281" y="1627"/>
              <a:ext cx="3953" cy="1533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55" name="Line 63"/>
            <p:cNvSpPr>
              <a:spLocks noChangeShapeType="1"/>
            </p:cNvSpPr>
            <p:nvPr/>
          </p:nvSpPr>
          <p:spPr bwMode="auto">
            <a:xfrm>
              <a:off x="2422" y="2045"/>
              <a:ext cx="353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54" name="Line 62"/>
            <p:cNvSpPr>
              <a:spLocks noChangeShapeType="1"/>
            </p:cNvSpPr>
            <p:nvPr/>
          </p:nvSpPr>
          <p:spPr bwMode="auto">
            <a:xfrm>
              <a:off x="2422" y="2881"/>
              <a:ext cx="3530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53" name="Text Box 61"/>
            <p:cNvSpPr txBox="1">
              <a:spLocks noChangeArrowheads="1"/>
            </p:cNvSpPr>
            <p:nvPr/>
          </p:nvSpPr>
          <p:spPr bwMode="auto">
            <a:xfrm>
              <a:off x="5669" y="2045"/>
              <a:ext cx="285" cy="386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52" name="Text Box 60"/>
            <p:cNvSpPr txBox="1">
              <a:spLocks noChangeArrowheads="1"/>
            </p:cNvSpPr>
            <p:nvPr/>
          </p:nvSpPr>
          <p:spPr bwMode="auto">
            <a:xfrm>
              <a:off x="5669" y="2603"/>
              <a:ext cx="283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b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51" name="Line 59"/>
            <p:cNvSpPr>
              <a:spLocks noChangeShapeType="1"/>
            </p:cNvSpPr>
            <p:nvPr/>
          </p:nvSpPr>
          <p:spPr bwMode="auto">
            <a:xfrm flipV="1">
              <a:off x="3552" y="2045"/>
              <a:ext cx="847" cy="83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50" name="Line 58"/>
            <p:cNvSpPr>
              <a:spLocks noChangeShapeType="1"/>
            </p:cNvSpPr>
            <p:nvPr/>
          </p:nvSpPr>
          <p:spPr bwMode="auto">
            <a:xfrm>
              <a:off x="3269" y="2045"/>
              <a:ext cx="1412" cy="83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49" name="Line 57"/>
            <p:cNvSpPr>
              <a:spLocks noChangeShapeType="1"/>
            </p:cNvSpPr>
            <p:nvPr/>
          </p:nvSpPr>
          <p:spPr bwMode="auto">
            <a:xfrm>
              <a:off x="3693" y="2603"/>
              <a:ext cx="141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48" name="Line 56"/>
            <p:cNvSpPr>
              <a:spLocks noChangeShapeType="1"/>
            </p:cNvSpPr>
            <p:nvPr/>
          </p:nvSpPr>
          <p:spPr bwMode="auto">
            <a:xfrm>
              <a:off x="4116" y="2184"/>
              <a:ext cx="142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47" name="Line 55"/>
            <p:cNvSpPr>
              <a:spLocks noChangeShapeType="1"/>
            </p:cNvSpPr>
            <p:nvPr/>
          </p:nvSpPr>
          <p:spPr bwMode="auto">
            <a:xfrm>
              <a:off x="3693" y="2324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46" name="Line 54"/>
            <p:cNvSpPr>
              <a:spLocks noChangeShapeType="1"/>
            </p:cNvSpPr>
            <p:nvPr/>
          </p:nvSpPr>
          <p:spPr bwMode="auto">
            <a:xfrm flipH="1">
              <a:off x="3552" y="2184"/>
              <a:ext cx="141" cy="14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45" name="Line 53"/>
            <p:cNvSpPr>
              <a:spLocks noChangeShapeType="1"/>
            </p:cNvSpPr>
            <p:nvPr/>
          </p:nvSpPr>
          <p:spPr bwMode="auto">
            <a:xfrm flipH="1">
              <a:off x="4258" y="2603"/>
              <a:ext cx="141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44" name="Line 52"/>
            <p:cNvSpPr>
              <a:spLocks noChangeShapeType="1"/>
            </p:cNvSpPr>
            <p:nvPr/>
          </p:nvSpPr>
          <p:spPr bwMode="auto">
            <a:xfrm flipH="1">
              <a:off x="3693" y="2272"/>
              <a:ext cx="141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43" name="Line 51"/>
            <p:cNvSpPr>
              <a:spLocks noChangeShapeType="1"/>
            </p:cNvSpPr>
            <p:nvPr/>
          </p:nvSpPr>
          <p:spPr bwMode="auto">
            <a:xfrm flipH="1">
              <a:off x="4116" y="2509"/>
              <a:ext cx="142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395536" y="4653136"/>
            <a:ext cx="5904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12" action="ppaction://hlinksldjump"/>
              </a:rPr>
              <a:t>4.</a:t>
            </a:r>
            <a:r>
              <a:rPr lang="ru-RU" dirty="0" smtClean="0"/>
              <a:t> Дано: АВ || СЕ;  ВАС=20</a:t>
            </a:r>
            <a:r>
              <a:rPr lang="ru-RU" baseline="30000" dirty="0" smtClean="0"/>
              <a:t>о</a:t>
            </a:r>
            <a:r>
              <a:rPr lang="ru-RU" dirty="0" smtClean="0"/>
              <a:t>;   ВСЕ :   </a:t>
            </a:r>
            <a:r>
              <a:rPr lang="en-US" dirty="0" smtClean="0"/>
              <a:t>ECD</a:t>
            </a:r>
            <a:r>
              <a:rPr lang="ru-RU" dirty="0" smtClean="0"/>
              <a:t>=4:1.</a:t>
            </a:r>
          </a:p>
          <a:p>
            <a:r>
              <a:rPr lang="ru-RU" dirty="0" smtClean="0"/>
              <a:t>    Найти:  </a:t>
            </a:r>
            <a:r>
              <a:rPr lang="en-US" dirty="0" smtClean="0"/>
              <a:t>BCD</a:t>
            </a:r>
            <a:r>
              <a:rPr lang="ru-RU" dirty="0" smtClean="0"/>
              <a:t>. (3 балла)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33872" name="Rectangle 8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33860" name="Group 68"/>
          <p:cNvGrpSpPr>
            <a:grpSpLocks noChangeAspect="1"/>
          </p:cNvGrpSpPr>
          <p:nvPr/>
        </p:nvGrpSpPr>
        <p:grpSpPr bwMode="auto">
          <a:xfrm>
            <a:off x="5148064" y="5229200"/>
            <a:ext cx="3200400" cy="1371600"/>
            <a:chOff x="2281" y="1627"/>
            <a:chExt cx="3953" cy="1672"/>
          </a:xfrm>
        </p:grpSpPr>
        <p:sp>
          <p:nvSpPr>
            <p:cNvPr id="33871" name="AutoShape 79"/>
            <p:cNvSpPr>
              <a:spLocks noChangeAspect="1" noChangeArrowheads="1" noTextEdit="1"/>
            </p:cNvSpPr>
            <p:nvPr/>
          </p:nvSpPr>
          <p:spPr bwMode="auto">
            <a:xfrm>
              <a:off x="2281" y="1627"/>
              <a:ext cx="3953" cy="167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70" name="Line 78"/>
            <p:cNvSpPr>
              <a:spLocks noChangeShapeType="1"/>
            </p:cNvSpPr>
            <p:nvPr/>
          </p:nvSpPr>
          <p:spPr bwMode="auto">
            <a:xfrm>
              <a:off x="2422" y="2881"/>
              <a:ext cx="3530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69" name="Text Box 77"/>
            <p:cNvSpPr txBox="1">
              <a:spLocks noChangeArrowheads="1"/>
            </p:cNvSpPr>
            <p:nvPr/>
          </p:nvSpPr>
          <p:spPr bwMode="auto">
            <a:xfrm>
              <a:off x="5669" y="2881"/>
              <a:ext cx="283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D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68" name="Line 76"/>
            <p:cNvSpPr>
              <a:spLocks noChangeShapeType="1"/>
            </p:cNvSpPr>
            <p:nvPr/>
          </p:nvSpPr>
          <p:spPr bwMode="auto">
            <a:xfrm>
              <a:off x="3693" y="2324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67" name="Line 75"/>
            <p:cNvSpPr>
              <a:spLocks noChangeShapeType="1"/>
            </p:cNvSpPr>
            <p:nvPr/>
          </p:nvSpPr>
          <p:spPr bwMode="auto">
            <a:xfrm flipV="1">
              <a:off x="2422" y="1766"/>
              <a:ext cx="1412" cy="111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66" name="Line 74"/>
            <p:cNvSpPr>
              <a:spLocks noChangeShapeType="1"/>
            </p:cNvSpPr>
            <p:nvPr/>
          </p:nvSpPr>
          <p:spPr bwMode="auto">
            <a:xfrm>
              <a:off x="3834" y="1766"/>
              <a:ext cx="706" cy="111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65" name="Line 73"/>
            <p:cNvSpPr>
              <a:spLocks noChangeShapeType="1"/>
            </p:cNvSpPr>
            <p:nvPr/>
          </p:nvSpPr>
          <p:spPr bwMode="auto">
            <a:xfrm flipV="1">
              <a:off x="4540" y="2324"/>
              <a:ext cx="988" cy="55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864" name="Text Box 72"/>
            <p:cNvSpPr txBox="1">
              <a:spLocks noChangeArrowheads="1"/>
            </p:cNvSpPr>
            <p:nvPr/>
          </p:nvSpPr>
          <p:spPr bwMode="auto">
            <a:xfrm>
              <a:off x="2422" y="2881"/>
              <a:ext cx="283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63" name="Text Box 71"/>
            <p:cNvSpPr txBox="1">
              <a:spLocks noChangeArrowheads="1"/>
            </p:cNvSpPr>
            <p:nvPr/>
          </p:nvSpPr>
          <p:spPr bwMode="auto">
            <a:xfrm>
              <a:off x="3834" y="1627"/>
              <a:ext cx="282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В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62" name="Text Box 70"/>
            <p:cNvSpPr txBox="1">
              <a:spLocks noChangeArrowheads="1"/>
            </p:cNvSpPr>
            <p:nvPr/>
          </p:nvSpPr>
          <p:spPr bwMode="auto">
            <a:xfrm>
              <a:off x="4399" y="2881"/>
              <a:ext cx="281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С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861" name="Text Box 69"/>
            <p:cNvSpPr txBox="1">
              <a:spLocks noChangeArrowheads="1"/>
            </p:cNvSpPr>
            <p:nvPr/>
          </p:nvSpPr>
          <p:spPr bwMode="auto">
            <a:xfrm>
              <a:off x="5387" y="2324"/>
              <a:ext cx="281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Е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aphicFrame>
        <p:nvGraphicFramePr>
          <p:cNvPr id="33878" name="Object 86"/>
          <p:cNvGraphicFramePr>
            <a:graphicFrameLocks noChangeAspect="1"/>
          </p:cNvGraphicFramePr>
          <p:nvPr/>
        </p:nvGraphicFramePr>
        <p:xfrm>
          <a:off x="2411760" y="4725144"/>
          <a:ext cx="233362" cy="215900"/>
        </p:xfrm>
        <a:graphic>
          <a:graphicData uri="http://schemas.openxmlformats.org/presentationml/2006/ole">
            <p:oleObj spid="_x0000_s33878" name="Формула" r:id="rId13" imgW="164880" imgH="152280" progId="Equation.3">
              <p:embed/>
            </p:oleObj>
          </a:graphicData>
        </a:graphic>
      </p:graphicFrame>
      <p:graphicFrame>
        <p:nvGraphicFramePr>
          <p:cNvPr id="33879" name="Object 87"/>
          <p:cNvGraphicFramePr>
            <a:graphicFrameLocks noChangeAspect="1"/>
          </p:cNvGraphicFramePr>
          <p:nvPr/>
        </p:nvGraphicFramePr>
        <p:xfrm>
          <a:off x="3707904" y="4725144"/>
          <a:ext cx="233362" cy="215900"/>
        </p:xfrm>
        <a:graphic>
          <a:graphicData uri="http://schemas.openxmlformats.org/presentationml/2006/ole">
            <p:oleObj spid="_x0000_s33879" name="Формула" r:id="rId14" imgW="164880" imgH="152280" progId="Equation.3">
              <p:embed/>
            </p:oleObj>
          </a:graphicData>
        </a:graphic>
      </p:graphicFrame>
      <p:graphicFrame>
        <p:nvGraphicFramePr>
          <p:cNvPr id="33880" name="Object 88"/>
          <p:cNvGraphicFramePr>
            <a:graphicFrameLocks noChangeAspect="1"/>
          </p:cNvGraphicFramePr>
          <p:nvPr/>
        </p:nvGraphicFramePr>
        <p:xfrm>
          <a:off x="4499992" y="4725144"/>
          <a:ext cx="233362" cy="215900"/>
        </p:xfrm>
        <a:graphic>
          <a:graphicData uri="http://schemas.openxmlformats.org/presentationml/2006/ole">
            <p:oleObj spid="_x0000_s33880" name="Формула" r:id="rId15" imgW="164880" imgH="152280" progId="Equation.3">
              <p:embed/>
            </p:oleObj>
          </a:graphicData>
        </a:graphic>
      </p:graphicFrame>
      <p:graphicFrame>
        <p:nvGraphicFramePr>
          <p:cNvPr id="33881" name="Object 89"/>
          <p:cNvGraphicFramePr>
            <a:graphicFrameLocks noChangeAspect="1"/>
          </p:cNvGraphicFramePr>
          <p:nvPr/>
        </p:nvGraphicFramePr>
        <p:xfrm>
          <a:off x="1475656" y="5013176"/>
          <a:ext cx="233362" cy="215900"/>
        </p:xfrm>
        <a:graphic>
          <a:graphicData uri="http://schemas.openxmlformats.org/presentationml/2006/ole">
            <p:oleObj spid="_x0000_s33881" name="Формула" r:id="rId16" imgW="164880" imgH="152280" progId="Equation.3">
              <p:embed/>
            </p:oleObj>
          </a:graphicData>
        </a:graphic>
      </p:graphicFrame>
      <p:sp>
        <p:nvSpPr>
          <p:cNvPr id="73" name="Стрелка вправо 72">
            <a:hlinkClick r:id="rId17" action="ppaction://hlinksldjump"/>
          </p:cNvPr>
          <p:cNvSpPr/>
          <p:nvPr/>
        </p:nvSpPr>
        <p:spPr>
          <a:xfrm>
            <a:off x="8028384" y="6525344"/>
            <a:ext cx="72008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Дано: а || </a:t>
            </a:r>
            <a:r>
              <a:rPr lang="en-US" dirty="0" smtClean="0"/>
              <a:t>b</a:t>
            </a:r>
            <a:r>
              <a:rPr lang="ru-RU" dirty="0" smtClean="0"/>
              <a:t>;  3 меньше  4 на 20</a:t>
            </a:r>
            <a:r>
              <a:rPr lang="ru-RU" baseline="30000" dirty="0" smtClean="0"/>
              <a:t>о</a:t>
            </a:r>
            <a:r>
              <a:rPr lang="ru-RU" dirty="0" smtClean="0"/>
              <a:t>. Найти: остальные углы.  (2 балла)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792088"/>
          </a:xfrm>
        </p:spPr>
        <p:txBody>
          <a:bodyPr/>
          <a:lstStyle/>
          <a:p>
            <a:r>
              <a:rPr lang="ru-RU" dirty="0" smtClean="0"/>
              <a:t>Задача №1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2699792" y="1196752"/>
          <a:ext cx="312035" cy="288032"/>
        </p:xfrm>
        <a:graphic>
          <a:graphicData uri="http://schemas.openxmlformats.org/presentationml/2006/ole">
            <p:oleObj spid="_x0000_s28674" name="Формула" r:id="rId3" imgW="164880" imgH="152280" progId="Equation.3">
              <p:embed/>
            </p:oleObj>
          </a:graphicData>
        </a:graphic>
      </p:graphicFrame>
      <p:graphicFrame>
        <p:nvGraphicFramePr>
          <p:cNvPr id="28676" name="Object 4"/>
          <p:cNvGraphicFramePr>
            <a:graphicFrameLocks noChangeAspect="1"/>
          </p:cNvGraphicFramePr>
          <p:nvPr/>
        </p:nvGraphicFramePr>
        <p:xfrm>
          <a:off x="4572000" y="1196752"/>
          <a:ext cx="311150" cy="287338"/>
        </p:xfrm>
        <a:graphic>
          <a:graphicData uri="http://schemas.openxmlformats.org/presentationml/2006/ole">
            <p:oleObj spid="_x0000_s28676" name="Формула" r:id="rId4" imgW="164880" imgH="152280" progId="Equation.3">
              <p:embed/>
            </p:oleObj>
          </a:graphicData>
        </a:graphic>
      </p:graphicFrame>
      <p:sp>
        <p:nvSpPr>
          <p:cNvPr id="28692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8677" name="Group 5"/>
          <p:cNvGrpSpPr>
            <a:grpSpLocks noChangeAspect="1"/>
          </p:cNvGrpSpPr>
          <p:nvPr/>
        </p:nvGrpSpPr>
        <p:grpSpPr bwMode="auto">
          <a:xfrm>
            <a:off x="395536" y="2204864"/>
            <a:ext cx="3654406" cy="2088232"/>
            <a:chOff x="2281" y="1348"/>
            <a:chExt cx="3953" cy="2230"/>
          </a:xfrm>
        </p:grpSpPr>
        <p:sp>
          <p:nvSpPr>
            <p:cNvPr id="28691" name="AutoShape 19"/>
            <p:cNvSpPr>
              <a:spLocks noChangeAspect="1" noChangeArrowheads="1" noTextEdit="1"/>
            </p:cNvSpPr>
            <p:nvPr/>
          </p:nvSpPr>
          <p:spPr bwMode="auto">
            <a:xfrm>
              <a:off x="2281" y="1348"/>
              <a:ext cx="3953" cy="2230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8690" name="Line 18"/>
            <p:cNvSpPr>
              <a:spLocks noChangeShapeType="1"/>
            </p:cNvSpPr>
            <p:nvPr/>
          </p:nvSpPr>
          <p:spPr bwMode="auto">
            <a:xfrm>
              <a:off x="2422" y="2045"/>
              <a:ext cx="353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8689" name="Line 17"/>
            <p:cNvSpPr>
              <a:spLocks noChangeShapeType="1"/>
            </p:cNvSpPr>
            <p:nvPr/>
          </p:nvSpPr>
          <p:spPr bwMode="auto">
            <a:xfrm>
              <a:off x="2422" y="2742"/>
              <a:ext cx="3530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8688" name="Line 16"/>
            <p:cNvSpPr>
              <a:spLocks noChangeShapeType="1"/>
            </p:cNvSpPr>
            <p:nvPr/>
          </p:nvSpPr>
          <p:spPr bwMode="auto">
            <a:xfrm flipH="1">
              <a:off x="3128" y="1348"/>
              <a:ext cx="1553" cy="223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8687" name="Text Box 15"/>
            <p:cNvSpPr txBox="1">
              <a:spLocks noChangeAspect="1" noChangeArrowheads="1"/>
            </p:cNvSpPr>
            <p:nvPr/>
          </p:nvSpPr>
          <p:spPr bwMode="auto">
            <a:xfrm>
              <a:off x="3975" y="1766"/>
              <a:ext cx="182" cy="352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1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86" name="Text Box 14"/>
            <p:cNvSpPr txBox="1">
              <a:spLocks noChangeAspect="1" noChangeArrowheads="1"/>
            </p:cNvSpPr>
            <p:nvPr/>
          </p:nvSpPr>
          <p:spPr bwMode="auto">
            <a:xfrm>
              <a:off x="4258" y="1766"/>
              <a:ext cx="210" cy="27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2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85" name="Text Box 13"/>
            <p:cNvSpPr txBox="1">
              <a:spLocks noChangeAspect="1" noChangeArrowheads="1"/>
            </p:cNvSpPr>
            <p:nvPr/>
          </p:nvSpPr>
          <p:spPr bwMode="auto">
            <a:xfrm>
              <a:off x="3834" y="2045"/>
              <a:ext cx="218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3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84" name="Text Box 12"/>
            <p:cNvSpPr txBox="1">
              <a:spLocks noChangeArrowheads="1"/>
            </p:cNvSpPr>
            <p:nvPr/>
          </p:nvSpPr>
          <p:spPr bwMode="auto">
            <a:xfrm>
              <a:off x="4116" y="2045"/>
              <a:ext cx="282" cy="27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4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83" name="Text Box 11"/>
            <p:cNvSpPr txBox="1">
              <a:spLocks noChangeArrowheads="1"/>
            </p:cNvSpPr>
            <p:nvPr/>
          </p:nvSpPr>
          <p:spPr bwMode="auto">
            <a:xfrm>
              <a:off x="5669" y="1766"/>
              <a:ext cx="285" cy="386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82" name="Text Box 10"/>
            <p:cNvSpPr txBox="1">
              <a:spLocks noChangeArrowheads="1"/>
            </p:cNvSpPr>
            <p:nvPr/>
          </p:nvSpPr>
          <p:spPr bwMode="auto">
            <a:xfrm>
              <a:off x="5669" y="2463"/>
              <a:ext cx="283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b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81" name="Text Box 9"/>
            <p:cNvSpPr txBox="1">
              <a:spLocks noChangeArrowheads="1"/>
            </p:cNvSpPr>
            <p:nvPr/>
          </p:nvSpPr>
          <p:spPr bwMode="auto">
            <a:xfrm>
              <a:off x="3552" y="2463"/>
              <a:ext cx="258" cy="363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5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80" name="Text Box 8"/>
            <p:cNvSpPr txBox="1">
              <a:spLocks noChangeArrowheads="1"/>
            </p:cNvSpPr>
            <p:nvPr/>
          </p:nvSpPr>
          <p:spPr bwMode="auto">
            <a:xfrm>
              <a:off x="3834" y="2463"/>
              <a:ext cx="141" cy="27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6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79" name="Text Box 7"/>
            <p:cNvSpPr txBox="1">
              <a:spLocks noChangeArrowheads="1"/>
            </p:cNvSpPr>
            <p:nvPr/>
          </p:nvSpPr>
          <p:spPr bwMode="auto">
            <a:xfrm>
              <a:off x="3410" y="2742"/>
              <a:ext cx="142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7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678" name="Text Box 6"/>
            <p:cNvSpPr txBox="1">
              <a:spLocks noChangeArrowheads="1"/>
            </p:cNvSpPr>
            <p:nvPr/>
          </p:nvSpPr>
          <p:spPr bwMode="auto">
            <a:xfrm>
              <a:off x="3693" y="2742"/>
              <a:ext cx="281" cy="27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8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4139952" y="2132856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Решение:</a:t>
            </a:r>
            <a:endParaRPr lang="ru-RU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3995936" y="2564904"/>
            <a:ext cx="48965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Пусть    3 = </a:t>
            </a:r>
            <a:r>
              <a:rPr lang="ru-RU" dirty="0" err="1" smtClean="0"/>
              <a:t>х</a:t>
            </a:r>
            <a:r>
              <a:rPr lang="ru-RU" dirty="0" smtClean="0"/>
              <a:t>, тогда    4 = </a:t>
            </a:r>
            <a:r>
              <a:rPr lang="ru-RU" dirty="0" err="1" smtClean="0"/>
              <a:t>х</a:t>
            </a:r>
            <a:r>
              <a:rPr lang="ru-RU" dirty="0" smtClean="0"/>
              <a:t> + 20˚</a:t>
            </a:r>
          </a:p>
          <a:p>
            <a:r>
              <a:rPr lang="ru-RU" dirty="0" smtClean="0"/>
              <a:t>т.к.    3 и   4 смежные, то   3 +   4 =180˚</a:t>
            </a:r>
          </a:p>
          <a:p>
            <a:r>
              <a:rPr lang="ru-RU" dirty="0" smtClean="0"/>
              <a:t>Получаем уравнение: </a:t>
            </a:r>
          </a:p>
          <a:p>
            <a:r>
              <a:rPr lang="ru-RU" dirty="0" smtClean="0"/>
              <a:t>х + </a:t>
            </a:r>
            <a:r>
              <a:rPr lang="ru-RU" dirty="0" err="1" smtClean="0"/>
              <a:t>х</a:t>
            </a:r>
            <a:r>
              <a:rPr lang="ru-RU" dirty="0" smtClean="0"/>
              <a:t> + 20 = 180</a:t>
            </a:r>
          </a:p>
          <a:p>
            <a:r>
              <a:rPr lang="ru-RU" dirty="0" smtClean="0"/>
              <a:t>2х = 160</a:t>
            </a:r>
          </a:p>
          <a:p>
            <a:r>
              <a:rPr lang="ru-RU" dirty="0" err="1" smtClean="0"/>
              <a:t>х</a:t>
            </a:r>
            <a:r>
              <a:rPr lang="ru-RU" dirty="0" smtClean="0"/>
              <a:t> = 80⇒   3 = 80˚,   4 = 100˚</a:t>
            </a:r>
            <a:endParaRPr lang="ru-RU" dirty="0"/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4788024" y="2636912"/>
          <a:ext cx="233926" cy="216024"/>
        </p:xfrm>
        <a:graphic>
          <a:graphicData uri="http://schemas.openxmlformats.org/presentationml/2006/ole">
            <p:oleObj spid="_x0000_s28677" name="Формула" r:id="rId5" imgW="164880" imgH="152280" progId="Equation.3">
              <p:embed/>
            </p:oleObj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6444208" y="2636912"/>
          <a:ext cx="233363" cy="215900"/>
        </p:xfrm>
        <a:graphic>
          <a:graphicData uri="http://schemas.openxmlformats.org/presentationml/2006/ole">
            <p:oleObj spid="_x0000_s28678" name="Формула" r:id="rId6" imgW="164880" imgH="152280" progId="Equation.3">
              <p:embed/>
            </p:oleObj>
          </a:graphicData>
        </a:graphic>
      </p:graphicFrame>
      <p:graphicFrame>
        <p:nvGraphicFramePr>
          <p:cNvPr id="7" name="Object 7"/>
          <p:cNvGraphicFramePr>
            <a:graphicFrameLocks noChangeAspect="1"/>
          </p:cNvGraphicFramePr>
          <p:nvPr/>
        </p:nvGraphicFramePr>
        <p:xfrm>
          <a:off x="4499992" y="2924944"/>
          <a:ext cx="233363" cy="215900"/>
        </p:xfrm>
        <a:graphic>
          <a:graphicData uri="http://schemas.openxmlformats.org/presentationml/2006/ole">
            <p:oleObj spid="_x0000_s28679" name="Формула" r:id="rId7" imgW="164880" imgH="152280" progId="Equation.3">
              <p:embed/>
            </p:oleObj>
          </a:graphicData>
        </a:graphic>
      </p:graphicFrame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5148064" y="2924944"/>
          <a:ext cx="233363" cy="215900"/>
        </p:xfrm>
        <a:graphic>
          <a:graphicData uri="http://schemas.openxmlformats.org/presentationml/2006/ole">
            <p:oleObj spid="_x0000_s28680" name="Формула" r:id="rId8" imgW="164880" imgH="152280" progId="Equation.3">
              <p:embed/>
            </p:oleObj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/>
        </p:nvGraphicFramePr>
        <p:xfrm>
          <a:off x="6948264" y="2924944"/>
          <a:ext cx="233363" cy="215900"/>
        </p:xfrm>
        <a:graphic>
          <a:graphicData uri="http://schemas.openxmlformats.org/presentationml/2006/ole">
            <p:oleObj spid="_x0000_s28681" name="Формула" r:id="rId9" imgW="164880" imgH="152280" progId="Equation.3">
              <p:embed/>
            </p:oleObj>
          </a:graphicData>
        </a:graphic>
      </p:graphicFrame>
      <p:graphicFrame>
        <p:nvGraphicFramePr>
          <p:cNvPr id="10" name="Object 10"/>
          <p:cNvGraphicFramePr>
            <a:graphicFrameLocks noChangeAspect="1"/>
          </p:cNvGraphicFramePr>
          <p:nvPr/>
        </p:nvGraphicFramePr>
        <p:xfrm>
          <a:off x="7524328" y="2924944"/>
          <a:ext cx="233363" cy="215900"/>
        </p:xfrm>
        <a:graphic>
          <a:graphicData uri="http://schemas.openxmlformats.org/presentationml/2006/ole">
            <p:oleObj spid="_x0000_s28682" name="Формула" r:id="rId10" imgW="164880" imgH="152280" progId="Equation.3">
              <p:embed/>
            </p:oleObj>
          </a:graphicData>
        </a:graphic>
      </p:graphicFrame>
      <p:graphicFrame>
        <p:nvGraphicFramePr>
          <p:cNvPr id="11" name="Object 11"/>
          <p:cNvGraphicFramePr>
            <a:graphicFrameLocks noChangeAspect="1"/>
          </p:cNvGraphicFramePr>
          <p:nvPr/>
        </p:nvGraphicFramePr>
        <p:xfrm>
          <a:off x="5004048" y="4005064"/>
          <a:ext cx="233363" cy="215900"/>
        </p:xfrm>
        <a:graphic>
          <a:graphicData uri="http://schemas.openxmlformats.org/presentationml/2006/ole">
            <p:oleObj spid="_x0000_s28683" name="Формула" r:id="rId11" imgW="164880" imgH="152280" progId="Equation.3">
              <p:embed/>
            </p:oleObj>
          </a:graphicData>
        </a:graphic>
      </p:graphicFrame>
      <p:graphicFrame>
        <p:nvGraphicFramePr>
          <p:cNvPr id="12" name="Object 12"/>
          <p:cNvGraphicFramePr>
            <a:graphicFrameLocks noChangeAspect="1"/>
          </p:cNvGraphicFramePr>
          <p:nvPr/>
        </p:nvGraphicFramePr>
        <p:xfrm>
          <a:off x="6228184" y="4005064"/>
          <a:ext cx="233363" cy="215900"/>
        </p:xfrm>
        <a:graphic>
          <a:graphicData uri="http://schemas.openxmlformats.org/presentationml/2006/ole">
            <p:oleObj spid="_x0000_s28684" name="Формула" r:id="rId12" imgW="164880" imgH="152280" progId="Equation.3">
              <p:embed/>
            </p:oleObj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323528" y="4365104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 =   6 = 80˚,    4 =   5 = 100˚(накрест лежащие)</a:t>
            </a:r>
          </a:p>
          <a:p>
            <a:r>
              <a:rPr lang="ru-RU" dirty="0" smtClean="0"/>
              <a:t>3 =   7 = 80˚,    6 =   2 = 80˚,  1 =  5 = 100˚,  4 =   8 =100˚ (соответственные)</a:t>
            </a:r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2843808" y="5157192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Ответ:   2 =  3 =  6 =   7 = 80˚</a:t>
            </a:r>
          </a:p>
          <a:p>
            <a:r>
              <a:rPr lang="ru-RU" dirty="0" smtClean="0"/>
              <a:t>            1 =  4 =  5 =  8 = 100˚            </a:t>
            </a:r>
            <a:endParaRPr lang="ru-RU" dirty="0"/>
          </a:p>
        </p:txBody>
      </p:sp>
      <p:graphicFrame>
        <p:nvGraphicFramePr>
          <p:cNvPr id="13" name="Object 13"/>
          <p:cNvGraphicFramePr>
            <a:graphicFrameLocks noChangeAspect="1"/>
          </p:cNvGraphicFramePr>
          <p:nvPr/>
        </p:nvGraphicFramePr>
        <p:xfrm>
          <a:off x="179512" y="4437112"/>
          <a:ext cx="233362" cy="215900"/>
        </p:xfrm>
        <a:graphic>
          <a:graphicData uri="http://schemas.openxmlformats.org/presentationml/2006/ole">
            <p:oleObj spid="_x0000_s28685" name="Формула" r:id="rId13" imgW="164880" imgH="152280" progId="Equation.3">
              <p:embed/>
            </p:oleObj>
          </a:graphicData>
        </a:graphic>
      </p:graphicFrame>
      <p:graphicFrame>
        <p:nvGraphicFramePr>
          <p:cNvPr id="14" name="Object 14"/>
          <p:cNvGraphicFramePr>
            <a:graphicFrameLocks noChangeAspect="1"/>
          </p:cNvGraphicFramePr>
          <p:nvPr/>
        </p:nvGraphicFramePr>
        <p:xfrm>
          <a:off x="827584" y="4437112"/>
          <a:ext cx="233362" cy="215900"/>
        </p:xfrm>
        <a:graphic>
          <a:graphicData uri="http://schemas.openxmlformats.org/presentationml/2006/ole">
            <p:oleObj spid="_x0000_s28686" name="Формула" r:id="rId14" imgW="164880" imgH="152280" progId="Equation.3">
              <p:embed/>
            </p:oleObj>
          </a:graphicData>
        </a:graphic>
      </p:graphicFrame>
      <p:graphicFrame>
        <p:nvGraphicFramePr>
          <p:cNvPr id="15" name="Object 15"/>
          <p:cNvGraphicFramePr>
            <a:graphicFrameLocks noChangeAspect="1"/>
          </p:cNvGraphicFramePr>
          <p:nvPr/>
        </p:nvGraphicFramePr>
        <p:xfrm>
          <a:off x="2051720" y="4437112"/>
          <a:ext cx="233362" cy="215900"/>
        </p:xfrm>
        <a:graphic>
          <a:graphicData uri="http://schemas.openxmlformats.org/presentationml/2006/ole">
            <p:oleObj spid="_x0000_s28687" name="Формула" r:id="rId15" imgW="164880" imgH="152280" progId="Equation.3">
              <p:embed/>
            </p:oleObj>
          </a:graphicData>
        </a:graphic>
      </p:graphicFrame>
      <p:graphicFrame>
        <p:nvGraphicFramePr>
          <p:cNvPr id="16" name="Object 16"/>
          <p:cNvGraphicFramePr>
            <a:graphicFrameLocks noChangeAspect="1"/>
          </p:cNvGraphicFramePr>
          <p:nvPr/>
        </p:nvGraphicFramePr>
        <p:xfrm>
          <a:off x="2699792" y="4437112"/>
          <a:ext cx="233362" cy="215900"/>
        </p:xfrm>
        <a:graphic>
          <a:graphicData uri="http://schemas.openxmlformats.org/presentationml/2006/ole">
            <p:oleObj spid="_x0000_s28688" name="Формула" r:id="rId16" imgW="164880" imgH="152280" progId="Equation.3">
              <p:embed/>
            </p:oleObj>
          </a:graphicData>
        </a:graphic>
      </p:graphicFrame>
      <p:graphicFrame>
        <p:nvGraphicFramePr>
          <p:cNvPr id="17" name="Object 17"/>
          <p:cNvGraphicFramePr>
            <a:graphicFrameLocks noChangeAspect="1"/>
          </p:cNvGraphicFramePr>
          <p:nvPr/>
        </p:nvGraphicFramePr>
        <p:xfrm>
          <a:off x="179512" y="4725144"/>
          <a:ext cx="233362" cy="215900"/>
        </p:xfrm>
        <a:graphic>
          <a:graphicData uri="http://schemas.openxmlformats.org/presentationml/2006/ole">
            <p:oleObj spid="_x0000_s28689" name="Формула" r:id="rId17" imgW="164880" imgH="152280" progId="Equation.3">
              <p:embed/>
            </p:oleObj>
          </a:graphicData>
        </a:graphic>
      </p:graphicFrame>
      <p:graphicFrame>
        <p:nvGraphicFramePr>
          <p:cNvPr id="18" name="Object 18"/>
          <p:cNvGraphicFramePr>
            <a:graphicFrameLocks noChangeAspect="1"/>
          </p:cNvGraphicFramePr>
          <p:nvPr/>
        </p:nvGraphicFramePr>
        <p:xfrm>
          <a:off x="827584" y="4725144"/>
          <a:ext cx="233362" cy="215900"/>
        </p:xfrm>
        <a:graphic>
          <a:graphicData uri="http://schemas.openxmlformats.org/presentationml/2006/ole">
            <p:oleObj spid="_x0000_s28690" name="Формула" r:id="rId18" imgW="164880" imgH="152280" progId="Equation.3">
              <p:embed/>
            </p:oleObj>
          </a:graphicData>
        </a:graphic>
      </p:graphicFrame>
      <p:graphicFrame>
        <p:nvGraphicFramePr>
          <p:cNvPr id="19" name="Object 19"/>
          <p:cNvGraphicFramePr>
            <a:graphicFrameLocks noChangeAspect="1"/>
          </p:cNvGraphicFramePr>
          <p:nvPr/>
        </p:nvGraphicFramePr>
        <p:xfrm>
          <a:off x="2051720" y="4725144"/>
          <a:ext cx="233362" cy="215900"/>
        </p:xfrm>
        <a:graphic>
          <a:graphicData uri="http://schemas.openxmlformats.org/presentationml/2006/ole">
            <p:oleObj spid="_x0000_s28691" name="Формула" r:id="rId19" imgW="164880" imgH="152280" progId="Equation.3">
              <p:embed/>
            </p:oleObj>
          </a:graphicData>
        </a:graphic>
      </p:graphicFrame>
      <p:graphicFrame>
        <p:nvGraphicFramePr>
          <p:cNvPr id="20" name="Object 20"/>
          <p:cNvGraphicFramePr>
            <a:graphicFrameLocks noChangeAspect="1"/>
          </p:cNvGraphicFramePr>
          <p:nvPr/>
        </p:nvGraphicFramePr>
        <p:xfrm>
          <a:off x="2699792" y="4725144"/>
          <a:ext cx="233362" cy="215900"/>
        </p:xfrm>
        <a:graphic>
          <a:graphicData uri="http://schemas.openxmlformats.org/presentationml/2006/ole">
            <p:oleObj spid="_x0000_s28692" name="Формула" r:id="rId20" imgW="164880" imgH="152280" progId="Equation.3">
              <p:embed/>
            </p:oleObj>
          </a:graphicData>
        </a:graphic>
      </p:graphicFrame>
      <p:graphicFrame>
        <p:nvGraphicFramePr>
          <p:cNvPr id="28693" name="Object 21"/>
          <p:cNvGraphicFramePr>
            <a:graphicFrameLocks noChangeAspect="1"/>
          </p:cNvGraphicFramePr>
          <p:nvPr/>
        </p:nvGraphicFramePr>
        <p:xfrm>
          <a:off x="3851920" y="4725144"/>
          <a:ext cx="233362" cy="215900"/>
        </p:xfrm>
        <a:graphic>
          <a:graphicData uri="http://schemas.openxmlformats.org/presentationml/2006/ole">
            <p:oleObj spid="_x0000_s28693" name="Формула" r:id="rId21" imgW="164880" imgH="152280" progId="Equation.3">
              <p:embed/>
            </p:oleObj>
          </a:graphicData>
        </a:graphic>
      </p:graphicFrame>
      <p:graphicFrame>
        <p:nvGraphicFramePr>
          <p:cNvPr id="28694" name="Object 22"/>
          <p:cNvGraphicFramePr>
            <a:graphicFrameLocks noChangeAspect="1"/>
          </p:cNvGraphicFramePr>
          <p:nvPr/>
        </p:nvGraphicFramePr>
        <p:xfrm>
          <a:off x="4355976" y="4725144"/>
          <a:ext cx="233362" cy="215900"/>
        </p:xfrm>
        <a:graphic>
          <a:graphicData uri="http://schemas.openxmlformats.org/presentationml/2006/ole">
            <p:oleObj spid="_x0000_s28694" name="Формула" r:id="rId22" imgW="164880" imgH="152280" progId="Equation.3">
              <p:embed/>
            </p:oleObj>
          </a:graphicData>
        </a:graphic>
      </p:graphicFrame>
      <p:graphicFrame>
        <p:nvGraphicFramePr>
          <p:cNvPr id="28695" name="Object 23"/>
          <p:cNvGraphicFramePr>
            <a:graphicFrameLocks noChangeAspect="1"/>
          </p:cNvGraphicFramePr>
          <p:nvPr/>
        </p:nvGraphicFramePr>
        <p:xfrm>
          <a:off x="5652120" y="4725144"/>
          <a:ext cx="233362" cy="215900"/>
        </p:xfrm>
        <a:graphic>
          <a:graphicData uri="http://schemas.openxmlformats.org/presentationml/2006/ole">
            <p:oleObj spid="_x0000_s28695" name="Формула" r:id="rId23" imgW="164880" imgH="152280" progId="Equation.3">
              <p:embed/>
            </p:oleObj>
          </a:graphicData>
        </a:graphic>
      </p:graphicFrame>
      <p:graphicFrame>
        <p:nvGraphicFramePr>
          <p:cNvPr id="28696" name="Object 24"/>
          <p:cNvGraphicFramePr>
            <a:graphicFrameLocks noChangeAspect="1"/>
          </p:cNvGraphicFramePr>
          <p:nvPr/>
        </p:nvGraphicFramePr>
        <p:xfrm>
          <a:off x="6228184" y="4725144"/>
          <a:ext cx="233362" cy="215900"/>
        </p:xfrm>
        <a:graphic>
          <a:graphicData uri="http://schemas.openxmlformats.org/presentationml/2006/ole">
            <p:oleObj spid="_x0000_s28696" name="Формула" r:id="rId24" imgW="164880" imgH="152280" progId="Equation.3">
              <p:embed/>
            </p:oleObj>
          </a:graphicData>
        </a:graphic>
      </p:graphicFrame>
      <p:graphicFrame>
        <p:nvGraphicFramePr>
          <p:cNvPr id="28697" name="Object 25"/>
          <p:cNvGraphicFramePr>
            <a:graphicFrameLocks noChangeAspect="1"/>
          </p:cNvGraphicFramePr>
          <p:nvPr/>
        </p:nvGraphicFramePr>
        <p:xfrm>
          <a:off x="3635896" y="5229200"/>
          <a:ext cx="233362" cy="215900"/>
        </p:xfrm>
        <a:graphic>
          <a:graphicData uri="http://schemas.openxmlformats.org/presentationml/2006/ole">
            <p:oleObj spid="_x0000_s28697" name="Формула" r:id="rId25" imgW="164880" imgH="152280" progId="Equation.3">
              <p:embed/>
            </p:oleObj>
          </a:graphicData>
        </a:graphic>
      </p:graphicFrame>
      <p:graphicFrame>
        <p:nvGraphicFramePr>
          <p:cNvPr id="28698" name="Object 26"/>
          <p:cNvGraphicFramePr>
            <a:graphicFrameLocks noChangeAspect="1"/>
          </p:cNvGraphicFramePr>
          <p:nvPr/>
        </p:nvGraphicFramePr>
        <p:xfrm>
          <a:off x="4211960" y="5229200"/>
          <a:ext cx="233362" cy="215900"/>
        </p:xfrm>
        <a:graphic>
          <a:graphicData uri="http://schemas.openxmlformats.org/presentationml/2006/ole">
            <p:oleObj spid="_x0000_s28698" name="Формула" r:id="rId26" imgW="164880" imgH="152280" progId="Equation.3">
              <p:embed/>
            </p:oleObj>
          </a:graphicData>
        </a:graphic>
      </p:graphicFrame>
      <p:graphicFrame>
        <p:nvGraphicFramePr>
          <p:cNvPr id="28699" name="Object 27"/>
          <p:cNvGraphicFramePr>
            <a:graphicFrameLocks noChangeAspect="1"/>
          </p:cNvGraphicFramePr>
          <p:nvPr/>
        </p:nvGraphicFramePr>
        <p:xfrm>
          <a:off x="4788024" y="5229200"/>
          <a:ext cx="233362" cy="215900"/>
        </p:xfrm>
        <a:graphic>
          <a:graphicData uri="http://schemas.openxmlformats.org/presentationml/2006/ole">
            <p:oleObj spid="_x0000_s28699" name="Формула" r:id="rId27" imgW="164880" imgH="152280" progId="Equation.3">
              <p:embed/>
            </p:oleObj>
          </a:graphicData>
        </a:graphic>
      </p:graphicFrame>
      <p:graphicFrame>
        <p:nvGraphicFramePr>
          <p:cNvPr id="28700" name="Object 28"/>
          <p:cNvGraphicFramePr>
            <a:graphicFrameLocks noChangeAspect="1"/>
          </p:cNvGraphicFramePr>
          <p:nvPr/>
        </p:nvGraphicFramePr>
        <p:xfrm>
          <a:off x="5364088" y="5229200"/>
          <a:ext cx="233362" cy="215900"/>
        </p:xfrm>
        <a:graphic>
          <a:graphicData uri="http://schemas.openxmlformats.org/presentationml/2006/ole">
            <p:oleObj spid="_x0000_s28700" name="Формула" r:id="rId28" imgW="164880" imgH="152280" progId="Equation.3">
              <p:embed/>
            </p:oleObj>
          </a:graphicData>
        </a:graphic>
      </p:graphicFrame>
      <p:graphicFrame>
        <p:nvGraphicFramePr>
          <p:cNvPr id="28701" name="Object 29"/>
          <p:cNvGraphicFramePr>
            <a:graphicFrameLocks noChangeAspect="1"/>
          </p:cNvGraphicFramePr>
          <p:nvPr/>
        </p:nvGraphicFramePr>
        <p:xfrm>
          <a:off x="3563888" y="5517232"/>
          <a:ext cx="233362" cy="215900"/>
        </p:xfrm>
        <a:graphic>
          <a:graphicData uri="http://schemas.openxmlformats.org/presentationml/2006/ole">
            <p:oleObj spid="_x0000_s28701" name="Формула" r:id="rId29" imgW="164880" imgH="152280" progId="Equation.3">
              <p:embed/>
            </p:oleObj>
          </a:graphicData>
        </a:graphic>
      </p:graphicFrame>
      <p:graphicFrame>
        <p:nvGraphicFramePr>
          <p:cNvPr id="28702" name="Object 30"/>
          <p:cNvGraphicFramePr>
            <a:graphicFrameLocks noChangeAspect="1"/>
          </p:cNvGraphicFramePr>
          <p:nvPr/>
        </p:nvGraphicFramePr>
        <p:xfrm>
          <a:off x="4139952" y="5517232"/>
          <a:ext cx="233362" cy="215900"/>
        </p:xfrm>
        <a:graphic>
          <a:graphicData uri="http://schemas.openxmlformats.org/presentationml/2006/ole">
            <p:oleObj spid="_x0000_s28702" name="Формула" r:id="rId30" imgW="164880" imgH="152280" progId="Equation.3">
              <p:embed/>
            </p:oleObj>
          </a:graphicData>
        </a:graphic>
      </p:graphicFrame>
      <p:graphicFrame>
        <p:nvGraphicFramePr>
          <p:cNvPr id="28703" name="Object 31"/>
          <p:cNvGraphicFramePr>
            <a:graphicFrameLocks noChangeAspect="1"/>
          </p:cNvGraphicFramePr>
          <p:nvPr/>
        </p:nvGraphicFramePr>
        <p:xfrm>
          <a:off x="4716016" y="5517232"/>
          <a:ext cx="233362" cy="215900"/>
        </p:xfrm>
        <a:graphic>
          <a:graphicData uri="http://schemas.openxmlformats.org/presentationml/2006/ole">
            <p:oleObj spid="_x0000_s28703" name="Формула" r:id="rId31" imgW="164880" imgH="152280" progId="Equation.3">
              <p:embed/>
            </p:oleObj>
          </a:graphicData>
        </a:graphic>
      </p:graphicFrame>
      <p:graphicFrame>
        <p:nvGraphicFramePr>
          <p:cNvPr id="28704" name="Object 32"/>
          <p:cNvGraphicFramePr>
            <a:graphicFrameLocks noChangeAspect="1"/>
          </p:cNvGraphicFramePr>
          <p:nvPr/>
        </p:nvGraphicFramePr>
        <p:xfrm>
          <a:off x="5220072" y="5517232"/>
          <a:ext cx="233362" cy="215900"/>
        </p:xfrm>
        <a:graphic>
          <a:graphicData uri="http://schemas.openxmlformats.org/presentationml/2006/ole">
            <p:oleObj spid="_x0000_s28704" name="Формула" r:id="rId32" imgW="164880" imgH="152280" progId="Equation.3">
              <p:embed/>
            </p:oleObj>
          </a:graphicData>
        </a:graphic>
      </p:graphicFrame>
      <p:sp>
        <p:nvSpPr>
          <p:cNvPr id="54" name="Стрелка вправо 53">
            <a:hlinkClick r:id="rId33" action="ppaction://hlinksldjump"/>
          </p:cNvPr>
          <p:cNvSpPr/>
          <p:nvPr/>
        </p:nvSpPr>
        <p:spPr>
          <a:xfrm>
            <a:off x="7668344" y="6237312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24744"/>
            <a:ext cx="8507288" cy="488254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Дано:  1 =  2 = 35</a:t>
            </a:r>
            <a:r>
              <a:rPr lang="ru-RU" baseline="30000" dirty="0" smtClean="0"/>
              <a:t>о</a:t>
            </a:r>
            <a:r>
              <a:rPr lang="ru-RU" dirty="0" smtClean="0"/>
              <a:t>,   3 = 42</a:t>
            </a:r>
            <a:r>
              <a:rPr lang="ru-RU" baseline="30000" dirty="0" smtClean="0"/>
              <a:t>о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 Найти:   4. (2 балла)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№2</a:t>
            </a:r>
            <a:endParaRPr lang="ru-RU" dirty="0"/>
          </a:p>
        </p:txBody>
      </p:sp>
      <p:graphicFrame>
        <p:nvGraphicFramePr>
          <p:cNvPr id="34818" name="Object 2"/>
          <p:cNvGraphicFramePr>
            <a:graphicFrameLocks noChangeAspect="1"/>
          </p:cNvGraphicFramePr>
          <p:nvPr/>
        </p:nvGraphicFramePr>
        <p:xfrm>
          <a:off x="1475656" y="1196752"/>
          <a:ext cx="311150" cy="287338"/>
        </p:xfrm>
        <a:graphic>
          <a:graphicData uri="http://schemas.openxmlformats.org/presentationml/2006/ole">
            <p:oleObj spid="_x0000_s34818" name="Формула" r:id="rId3" imgW="164880" imgH="152280" progId="Equation.3">
              <p:embed/>
            </p:oleObj>
          </a:graphicData>
        </a:graphic>
      </p:graphicFrame>
      <p:graphicFrame>
        <p:nvGraphicFramePr>
          <p:cNvPr id="34819" name="Object 3"/>
          <p:cNvGraphicFramePr>
            <a:graphicFrameLocks noChangeAspect="1"/>
          </p:cNvGraphicFramePr>
          <p:nvPr/>
        </p:nvGraphicFramePr>
        <p:xfrm>
          <a:off x="2195736" y="1196752"/>
          <a:ext cx="311150" cy="287338"/>
        </p:xfrm>
        <a:graphic>
          <a:graphicData uri="http://schemas.openxmlformats.org/presentationml/2006/ole">
            <p:oleObj spid="_x0000_s34819" name="Формула" r:id="rId4" imgW="164880" imgH="152280" progId="Equation.3">
              <p:embed/>
            </p:oleObj>
          </a:graphicData>
        </a:graphic>
      </p:graphicFrame>
      <p:graphicFrame>
        <p:nvGraphicFramePr>
          <p:cNvPr id="34820" name="Object 4"/>
          <p:cNvGraphicFramePr>
            <a:graphicFrameLocks noChangeAspect="1"/>
          </p:cNvGraphicFramePr>
          <p:nvPr/>
        </p:nvGraphicFramePr>
        <p:xfrm>
          <a:off x="3923928" y="1196752"/>
          <a:ext cx="311150" cy="287338"/>
        </p:xfrm>
        <a:graphic>
          <a:graphicData uri="http://schemas.openxmlformats.org/presentationml/2006/ole">
            <p:oleObj spid="_x0000_s34820" name="Формула" r:id="rId5" imgW="164880" imgH="152280" progId="Equation.3">
              <p:embed/>
            </p:oleObj>
          </a:graphicData>
        </a:graphic>
      </p:graphicFrame>
      <p:graphicFrame>
        <p:nvGraphicFramePr>
          <p:cNvPr id="34821" name="Object 5"/>
          <p:cNvGraphicFramePr>
            <a:graphicFrameLocks noChangeAspect="1"/>
          </p:cNvGraphicFramePr>
          <p:nvPr/>
        </p:nvGraphicFramePr>
        <p:xfrm>
          <a:off x="1691680" y="1700808"/>
          <a:ext cx="311150" cy="287338"/>
        </p:xfrm>
        <a:graphic>
          <a:graphicData uri="http://schemas.openxmlformats.org/presentationml/2006/ole">
            <p:oleObj spid="_x0000_s34821" name="Формула" r:id="rId6" imgW="164880" imgH="152280" progId="Equation.3">
              <p:embed/>
            </p:oleObj>
          </a:graphicData>
        </a:graphic>
      </p:graphicFrame>
      <p:grpSp>
        <p:nvGrpSpPr>
          <p:cNvPr id="8" name="Group 35"/>
          <p:cNvGrpSpPr>
            <a:grpSpLocks noChangeAspect="1"/>
          </p:cNvGrpSpPr>
          <p:nvPr/>
        </p:nvGrpSpPr>
        <p:grpSpPr bwMode="auto">
          <a:xfrm>
            <a:off x="467544" y="2420888"/>
            <a:ext cx="3200400" cy="1257300"/>
            <a:chOff x="2281" y="1627"/>
            <a:chExt cx="3953" cy="1533"/>
          </a:xfrm>
        </p:grpSpPr>
        <p:sp>
          <p:nvSpPr>
            <p:cNvPr id="9" name="AutoShape 44"/>
            <p:cNvSpPr>
              <a:spLocks noChangeAspect="1" noChangeArrowheads="1" noTextEdit="1"/>
            </p:cNvSpPr>
            <p:nvPr/>
          </p:nvSpPr>
          <p:spPr bwMode="auto">
            <a:xfrm>
              <a:off x="2281" y="1627"/>
              <a:ext cx="3953" cy="1533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Line 43"/>
            <p:cNvSpPr>
              <a:spLocks noChangeShapeType="1"/>
            </p:cNvSpPr>
            <p:nvPr/>
          </p:nvSpPr>
          <p:spPr bwMode="auto">
            <a:xfrm>
              <a:off x="2422" y="2045"/>
              <a:ext cx="353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Line 42"/>
            <p:cNvSpPr>
              <a:spLocks noChangeShapeType="1"/>
            </p:cNvSpPr>
            <p:nvPr/>
          </p:nvSpPr>
          <p:spPr bwMode="auto">
            <a:xfrm>
              <a:off x="2422" y="2742"/>
              <a:ext cx="3530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Line 41"/>
            <p:cNvSpPr>
              <a:spLocks noChangeShapeType="1"/>
            </p:cNvSpPr>
            <p:nvPr/>
          </p:nvSpPr>
          <p:spPr bwMode="auto">
            <a:xfrm flipH="1">
              <a:off x="3410" y="1766"/>
              <a:ext cx="706" cy="1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Text Box 40"/>
            <p:cNvSpPr txBox="1">
              <a:spLocks noChangeAspect="1" noChangeArrowheads="1"/>
            </p:cNvSpPr>
            <p:nvPr/>
          </p:nvSpPr>
          <p:spPr bwMode="auto">
            <a:xfrm>
              <a:off x="3552" y="2045"/>
              <a:ext cx="216" cy="41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2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Text Box 39"/>
            <p:cNvSpPr txBox="1">
              <a:spLocks noChangeArrowheads="1"/>
            </p:cNvSpPr>
            <p:nvPr/>
          </p:nvSpPr>
          <p:spPr bwMode="auto">
            <a:xfrm>
              <a:off x="3269" y="2742"/>
              <a:ext cx="143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1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Line 38"/>
            <p:cNvSpPr>
              <a:spLocks noChangeShapeType="1"/>
            </p:cNvSpPr>
            <p:nvPr/>
          </p:nvSpPr>
          <p:spPr bwMode="auto">
            <a:xfrm>
              <a:off x="4540" y="1766"/>
              <a:ext cx="1129" cy="125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Text Box 37"/>
            <p:cNvSpPr txBox="1">
              <a:spLocks noChangeAspect="1" noChangeArrowheads="1"/>
            </p:cNvSpPr>
            <p:nvPr/>
          </p:nvSpPr>
          <p:spPr bwMode="auto">
            <a:xfrm>
              <a:off x="4963" y="2045"/>
              <a:ext cx="216" cy="417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3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Text Box 36"/>
            <p:cNvSpPr txBox="1">
              <a:spLocks noChangeAspect="1" noChangeArrowheads="1"/>
            </p:cNvSpPr>
            <p:nvPr/>
          </p:nvSpPr>
          <p:spPr bwMode="auto">
            <a:xfrm>
              <a:off x="5246" y="2742"/>
              <a:ext cx="217" cy="416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4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923928" y="2204864"/>
            <a:ext cx="489654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Решение:</a:t>
            </a:r>
          </a:p>
          <a:p>
            <a:r>
              <a:rPr lang="ru-RU" dirty="0" smtClean="0"/>
              <a:t>  1 =   2 = 35˚, они соответственные при прямых а и в , секущей с⇒ </a:t>
            </a:r>
            <a:r>
              <a:rPr lang="ru-RU" dirty="0" err="1" smtClean="0"/>
              <a:t>а‖в</a:t>
            </a:r>
            <a:r>
              <a:rPr lang="ru-RU" dirty="0" smtClean="0"/>
              <a:t> ⇒</a:t>
            </a:r>
          </a:p>
          <a:p>
            <a:r>
              <a:rPr lang="ru-RU" dirty="0" smtClean="0"/>
              <a:t>    3 +   5 = 180˚ (т.к.    3 и    5 односторонние при </a:t>
            </a:r>
            <a:r>
              <a:rPr lang="ru-RU" dirty="0" err="1" smtClean="0"/>
              <a:t>а‖в</a:t>
            </a:r>
            <a:r>
              <a:rPr lang="ru-RU" dirty="0" smtClean="0"/>
              <a:t> , к – секущая)⇒</a:t>
            </a:r>
          </a:p>
          <a:p>
            <a:r>
              <a:rPr lang="ru-RU" dirty="0" smtClean="0"/>
              <a:t>  5 = 180˚ -    3 = 180˚- 42˚ = 138˚</a:t>
            </a:r>
          </a:p>
          <a:p>
            <a:r>
              <a:rPr lang="ru-RU" dirty="0" smtClean="0"/>
              <a:t>   5 =  4 = 138˚ (вертикальные).</a:t>
            </a:r>
          </a:p>
          <a:p>
            <a:endParaRPr lang="ru-RU" dirty="0" smtClean="0"/>
          </a:p>
          <a:p>
            <a:r>
              <a:rPr lang="ru-RU" dirty="0" smtClean="0"/>
              <a:t>Ответ:    4 = 138˚.</a:t>
            </a:r>
          </a:p>
          <a:p>
            <a:endParaRPr lang="ru-RU" dirty="0" smtClean="0"/>
          </a:p>
          <a:p>
            <a:r>
              <a:rPr lang="ru-RU" dirty="0" smtClean="0"/>
              <a:t>  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539552" y="234888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467544" y="335699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1619672" y="234888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</a:t>
            </a:r>
            <a:endParaRPr lang="ru-RU" dirty="0"/>
          </a:p>
        </p:txBody>
      </p:sp>
      <p:graphicFrame>
        <p:nvGraphicFramePr>
          <p:cNvPr id="34822" name="Object 6"/>
          <p:cNvGraphicFramePr>
            <a:graphicFrameLocks noChangeAspect="1"/>
          </p:cNvGraphicFramePr>
          <p:nvPr/>
        </p:nvGraphicFramePr>
        <p:xfrm>
          <a:off x="4067944" y="3068960"/>
          <a:ext cx="233362" cy="215900"/>
        </p:xfrm>
        <a:graphic>
          <a:graphicData uri="http://schemas.openxmlformats.org/presentationml/2006/ole">
            <p:oleObj spid="_x0000_s34822" name="Формула" r:id="rId7" imgW="164880" imgH="152280" progId="Equation.3">
              <p:embed/>
            </p:oleObj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2339752" y="242088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2987824" y="3068960"/>
            <a:ext cx="2160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Calibri" pitchFamily="34" charset="0"/>
                <a:cs typeface="Calibri" pitchFamily="34" charset="0"/>
              </a:rPr>
              <a:t>5</a:t>
            </a:r>
            <a:endParaRPr lang="ru-RU" sz="1000" dirty="0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34823" name="Object 7"/>
          <p:cNvGraphicFramePr>
            <a:graphicFrameLocks noChangeAspect="1"/>
          </p:cNvGraphicFramePr>
          <p:nvPr/>
        </p:nvGraphicFramePr>
        <p:xfrm>
          <a:off x="3923928" y="2564904"/>
          <a:ext cx="233363" cy="215900"/>
        </p:xfrm>
        <a:graphic>
          <a:graphicData uri="http://schemas.openxmlformats.org/presentationml/2006/ole">
            <p:oleObj spid="_x0000_s34823" name="Формула" r:id="rId8" imgW="164880" imgH="152280" progId="Equation.3">
              <p:embed/>
            </p:oleObj>
          </a:graphicData>
        </a:graphic>
      </p:graphicFrame>
      <p:graphicFrame>
        <p:nvGraphicFramePr>
          <p:cNvPr id="34824" name="Object 8"/>
          <p:cNvGraphicFramePr>
            <a:graphicFrameLocks noChangeAspect="1"/>
          </p:cNvGraphicFramePr>
          <p:nvPr/>
        </p:nvGraphicFramePr>
        <p:xfrm>
          <a:off x="4572000" y="2564904"/>
          <a:ext cx="233363" cy="215900"/>
        </p:xfrm>
        <a:graphic>
          <a:graphicData uri="http://schemas.openxmlformats.org/presentationml/2006/ole">
            <p:oleObj spid="_x0000_s34824" name="Формула" r:id="rId9" imgW="164880" imgH="152280" progId="Equation.3">
              <p:embed/>
            </p:oleObj>
          </a:graphicData>
        </a:graphic>
      </p:graphicFrame>
      <p:graphicFrame>
        <p:nvGraphicFramePr>
          <p:cNvPr id="34825" name="Object 9"/>
          <p:cNvGraphicFramePr>
            <a:graphicFrameLocks noChangeAspect="1"/>
          </p:cNvGraphicFramePr>
          <p:nvPr/>
        </p:nvGraphicFramePr>
        <p:xfrm>
          <a:off x="4716016" y="3068960"/>
          <a:ext cx="233363" cy="215900"/>
        </p:xfrm>
        <a:graphic>
          <a:graphicData uri="http://schemas.openxmlformats.org/presentationml/2006/ole">
            <p:oleObj spid="_x0000_s34825" name="Формула" r:id="rId10" imgW="164880" imgH="152280" progId="Equation.3">
              <p:embed/>
            </p:oleObj>
          </a:graphicData>
        </a:graphic>
      </p:graphicFrame>
      <p:graphicFrame>
        <p:nvGraphicFramePr>
          <p:cNvPr id="34826" name="Object 10"/>
          <p:cNvGraphicFramePr>
            <a:graphicFrameLocks noChangeAspect="1"/>
          </p:cNvGraphicFramePr>
          <p:nvPr/>
        </p:nvGraphicFramePr>
        <p:xfrm>
          <a:off x="6516216" y="3068960"/>
          <a:ext cx="432048" cy="215900"/>
        </p:xfrm>
        <a:graphic>
          <a:graphicData uri="http://schemas.openxmlformats.org/presentationml/2006/ole">
            <p:oleObj spid="_x0000_s34826" name="Формула" r:id="rId11" imgW="164880" imgH="152280" progId="Equation.3">
              <p:embed/>
            </p:oleObj>
          </a:graphicData>
        </a:graphic>
      </p:graphicFrame>
      <p:graphicFrame>
        <p:nvGraphicFramePr>
          <p:cNvPr id="34827" name="Object 11"/>
          <p:cNvGraphicFramePr>
            <a:graphicFrameLocks noChangeAspect="1"/>
          </p:cNvGraphicFramePr>
          <p:nvPr/>
        </p:nvGraphicFramePr>
        <p:xfrm>
          <a:off x="7164288" y="3068960"/>
          <a:ext cx="233363" cy="215900"/>
        </p:xfrm>
        <a:graphic>
          <a:graphicData uri="http://schemas.openxmlformats.org/presentationml/2006/ole">
            <p:oleObj spid="_x0000_s34827" name="Формула" r:id="rId12" imgW="164880" imgH="152280" progId="Equation.3">
              <p:embed/>
            </p:oleObj>
          </a:graphicData>
        </a:graphic>
      </p:graphicFrame>
      <p:graphicFrame>
        <p:nvGraphicFramePr>
          <p:cNvPr id="34828" name="Object 12"/>
          <p:cNvGraphicFramePr>
            <a:graphicFrameLocks noChangeAspect="1"/>
          </p:cNvGraphicFramePr>
          <p:nvPr/>
        </p:nvGraphicFramePr>
        <p:xfrm>
          <a:off x="3923928" y="3645024"/>
          <a:ext cx="233363" cy="215900"/>
        </p:xfrm>
        <a:graphic>
          <a:graphicData uri="http://schemas.openxmlformats.org/presentationml/2006/ole">
            <p:oleObj spid="_x0000_s34828" name="Формула" r:id="rId13" imgW="164880" imgH="152280" progId="Equation.3">
              <p:embed/>
            </p:oleObj>
          </a:graphicData>
        </a:graphic>
      </p:graphicFrame>
      <p:graphicFrame>
        <p:nvGraphicFramePr>
          <p:cNvPr id="34829" name="Object 13"/>
          <p:cNvGraphicFramePr>
            <a:graphicFrameLocks noChangeAspect="1"/>
          </p:cNvGraphicFramePr>
          <p:nvPr/>
        </p:nvGraphicFramePr>
        <p:xfrm>
          <a:off x="5436096" y="3645024"/>
          <a:ext cx="233363" cy="215900"/>
        </p:xfrm>
        <a:graphic>
          <a:graphicData uri="http://schemas.openxmlformats.org/presentationml/2006/ole">
            <p:oleObj spid="_x0000_s34829" name="Формула" r:id="rId14" imgW="164880" imgH="152280" progId="Equation.3">
              <p:embed/>
            </p:oleObj>
          </a:graphicData>
        </a:graphic>
      </p:graphicFrame>
      <p:graphicFrame>
        <p:nvGraphicFramePr>
          <p:cNvPr id="34830" name="Object 14"/>
          <p:cNvGraphicFramePr>
            <a:graphicFrameLocks noChangeAspect="1"/>
          </p:cNvGraphicFramePr>
          <p:nvPr/>
        </p:nvGraphicFramePr>
        <p:xfrm>
          <a:off x="3995936" y="3933056"/>
          <a:ext cx="233363" cy="215900"/>
        </p:xfrm>
        <a:graphic>
          <a:graphicData uri="http://schemas.openxmlformats.org/presentationml/2006/ole">
            <p:oleObj spid="_x0000_s34830" name="Формула" r:id="rId15" imgW="164880" imgH="152280" progId="Equation.3">
              <p:embed/>
            </p:oleObj>
          </a:graphicData>
        </a:graphic>
      </p:graphicFrame>
      <p:graphicFrame>
        <p:nvGraphicFramePr>
          <p:cNvPr id="34831" name="Object 15"/>
          <p:cNvGraphicFramePr>
            <a:graphicFrameLocks noChangeAspect="1"/>
          </p:cNvGraphicFramePr>
          <p:nvPr/>
        </p:nvGraphicFramePr>
        <p:xfrm>
          <a:off x="4572000" y="3933056"/>
          <a:ext cx="233363" cy="215900"/>
        </p:xfrm>
        <a:graphic>
          <a:graphicData uri="http://schemas.openxmlformats.org/presentationml/2006/ole">
            <p:oleObj spid="_x0000_s34831" name="Формула" r:id="rId16" imgW="164880" imgH="152280" progId="Equation.3">
              <p:embed/>
            </p:oleObj>
          </a:graphicData>
        </a:graphic>
      </p:graphicFrame>
      <p:graphicFrame>
        <p:nvGraphicFramePr>
          <p:cNvPr id="34832" name="Object 16"/>
          <p:cNvGraphicFramePr>
            <a:graphicFrameLocks noChangeAspect="1"/>
          </p:cNvGraphicFramePr>
          <p:nvPr/>
        </p:nvGraphicFramePr>
        <p:xfrm>
          <a:off x="4788024" y="4437112"/>
          <a:ext cx="233363" cy="215900"/>
        </p:xfrm>
        <a:graphic>
          <a:graphicData uri="http://schemas.openxmlformats.org/presentationml/2006/ole">
            <p:oleObj spid="_x0000_s34832" name="Формула" r:id="rId17" imgW="164880" imgH="152280" progId="Equation.3">
              <p:embed/>
            </p:oleObj>
          </a:graphicData>
        </a:graphic>
      </p:graphicFrame>
      <p:sp>
        <p:nvSpPr>
          <p:cNvPr id="35" name="Стрелка вправо 34">
            <a:hlinkClick r:id="rId18" action="ppaction://hlinksldjump"/>
          </p:cNvPr>
          <p:cNvSpPr/>
          <p:nvPr/>
        </p:nvSpPr>
        <p:spPr>
          <a:xfrm>
            <a:off x="7524328" y="6309320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Доказать: а || </a:t>
            </a:r>
            <a:r>
              <a:rPr lang="en-US" dirty="0" smtClean="0"/>
              <a:t>b</a:t>
            </a:r>
            <a:r>
              <a:rPr lang="ru-RU" dirty="0" smtClean="0"/>
              <a:t>.  (3 балла)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№3</a:t>
            </a:r>
            <a:endParaRPr lang="ru-RU" dirty="0"/>
          </a:p>
        </p:txBody>
      </p:sp>
      <p:grpSp>
        <p:nvGrpSpPr>
          <p:cNvPr id="4" name="Group 50"/>
          <p:cNvGrpSpPr>
            <a:grpSpLocks noChangeAspect="1"/>
          </p:cNvGrpSpPr>
          <p:nvPr/>
        </p:nvGrpSpPr>
        <p:grpSpPr bwMode="auto">
          <a:xfrm>
            <a:off x="467544" y="2132856"/>
            <a:ext cx="3200400" cy="1257300"/>
            <a:chOff x="2281" y="1627"/>
            <a:chExt cx="3953" cy="1533"/>
          </a:xfrm>
        </p:grpSpPr>
        <p:sp>
          <p:nvSpPr>
            <p:cNvPr id="5" name="AutoShape 64"/>
            <p:cNvSpPr>
              <a:spLocks noChangeAspect="1" noChangeArrowheads="1" noTextEdit="1"/>
            </p:cNvSpPr>
            <p:nvPr/>
          </p:nvSpPr>
          <p:spPr bwMode="auto">
            <a:xfrm>
              <a:off x="2281" y="1627"/>
              <a:ext cx="3953" cy="1533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Line 63"/>
            <p:cNvSpPr>
              <a:spLocks noChangeShapeType="1"/>
            </p:cNvSpPr>
            <p:nvPr/>
          </p:nvSpPr>
          <p:spPr bwMode="auto">
            <a:xfrm>
              <a:off x="2422" y="2045"/>
              <a:ext cx="353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Line 62"/>
            <p:cNvSpPr>
              <a:spLocks noChangeShapeType="1"/>
            </p:cNvSpPr>
            <p:nvPr/>
          </p:nvSpPr>
          <p:spPr bwMode="auto">
            <a:xfrm>
              <a:off x="2422" y="2881"/>
              <a:ext cx="3530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Text Box 61"/>
            <p:cNvSpPr txBox="1">
              <a:spLocks noChangeArrowheads="1"/>
            </p:cNvSpPr>
            <p:nvPr/>
          </p:nvSpPr>
          <p:spPr bwMode="auto">
            <a:xfrm>
              <a:off x="5669" y="2045"/>
              <a:ext cx="285" cy="386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Text Box 60"/>
            <p:cNvSpPr txBox="1">
              <a:spLocks noChangeArrowheads="1"/>
            </p:cNvSpPr>
            <p:nvPr/>
          </p:nvSpPr>
          <p:spPr bwMode="auto">
            <a:xfrm>
              <a:off x="5669" y="2603"/>
              <a:ext cx="283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b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Line 59"/>
            <p:cNvSpPr>
              <a:spLocks noChangeShapeType="1"/>
            </p:cNvSpPr>
            <p:nvPr/>
          </p:nvSpPr>
          <p:spPr bwMode="auto">
            <a:xfrm flipV="1">
              <a:off x="3552" y="2045"/>
              <a:ext cx="847" cy="83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Line 58"/>
            <p:cNvSpPr>
              <a:spLocks noChangeShapeType="1"/>
            </p:cNvSpPr>
            <p:nvPr/>
          </p:nvSpPr>
          <p:spPr bwMode="auto">
            <a:xfrm>
              <a:off x="3269" y="2045"/>
              <a:ext cx="1412" cy="83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Line 57"/>
            <p:cNvSpPr>
              <a:spLocks noChangeShapeType="1"/>
            </p:cNvSpPr>
            <p:nvPr/>
          </p:nvSpPr>
          <p:spPr bwMode="auto">
            <a:xfrm>
              <a:off x="3693" y="2603"/>
              <a:ext cx="141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Line 56"/>
            <p:cNvSpPr>
              <a:spLocks noChangeShapeType="1"/>
            </p:cNvSpPr>
            <p:nvPr/>
          </p:nvSpPr>
          <p:spPr bwMode="auto">
            <a:xfrm>
              <a:off x="4116" y="2184"/>
              <a:ext cx="142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Line 55"/>
            <p:cNvSpPr>
              <a:spLocks noChangeShapeType="1"/>
            </p:cNvSpPr>
            <p:nvPr/>
          </p:nvSpPr>
          <p:spPr bwMode="auto">
            <a:xfrm>
              <a:off x="3693" y="2324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Line 54"/>
            <p:cNvSpPr>
              <a:spLocks noChangeShapeType="1"/>
            </p:cNvSpPr>
            <p:nvPr/>
          </p:nvSpPr>
          <p:spPr bwMode="auto">
            <a:xfrm flipH="1">
              <a:off x="3552" y="2184"/>
              <a:ext cx="141" cy="14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Line 53"/>
            <p:cNvSpPr>
              <a:spLocks noChangeShapeType="1"/>
            </p:cNvSpPr>
            <p:nvPr/>
          </p:nvSpPr>
          <p:spPr bwMode="auto">
            <a:xfrm flipH="1">
              <a:off x="4258" y="2603"/>
              <a:ext cx="141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Line 52"/>
            <p:cNvSpPr>
              <a:spLocks noChangeShapeType="1"/>
            </p:cNvSpPr>
            <p:nvPr/>
          </p:nvSpPr>
          <p:spPr bwMode="auto">
            <a:xfrm flipH="1">
              <a:off x="3693" y="2272"/>
              <a:ext cx="141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Line 51"/>
            <p:cNvSpPr>
              <a:spLocks noChangeShapeType="1"/>
            </p:cNvSpPr>
            <p:nvPr/>
          </p:nvSpPr>
          <p:spPr bwMode="auto">
            <a:xfrm flipH="1">
              <a:off x="4116" y="2509"/>
              <a:ext cx="142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115616" y="2132856"/>
            <a:ext cx="144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А</a:t>
            </a:r>
            <a:endParaRPr lang="ru-RU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051720" y="2132856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В</a:t>
            </a:r>
            <a:endParaRPr lang="ru-RU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31640" y="3212976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С</a:t>
            </a:r>
            <a:endParaRPr lang="ru-RU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39752" y="3212976"/>
            <a:ext cx="2160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Calibri" pitchFamily="34" charset="0"/>
                <a:cs typeface="Calibri" pitchFamily="34" charset="0"/>
              </a:rPr>
              <a:t>К</a:t>
            </a:r>
            <a:endParaRPr lang="ru-RU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07704" y="2636912"/>
            <a:ext cx="2880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О</a:t>
            </a:r>
            <a:endParaRPr lang="ru-RU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91680" y="2564904"/>
            <a:ext cx="2160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Calibri" pitchFamily="34" charset="0"/>
                <a:cs typeface="Calibri" pitchFamily="34" charset="0"/>
              </a:rPr>
              <a:t>1</a:t>
            </a:r>
            <a:endParaRPr lang="ru-RU" sz="1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2780928"/>
            <a:ext cx="2880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Calibri" pitchFamily="34" charset="0"/>
                <a:cs typeface="Calibri" pitchFamily="34" charset="0"/>
              </a:rPr>
              <a:t>2</a:t>
            </a:r>
            <a:endParaRPr lang="ru-RU" sz="1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403648" y="2420888"/>
            <a:ext cx="2880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Calibri" pitchFamily="34" charset="0"/>
                <a:cs typeface="Calibri" pitchFamily="34" charset="0"/>
              </a:rPr>
              <a:t>3</a:t>
            </a:r>
            <a:endParaRPr lang="ru-RU" sz="1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907704" y="2924944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Calibri" pitchFamily="34" charset="0"/>
                <a:cs typeface="Calibri" pitchFamily="34" charset="0"/>
              </a:rPr>
              <a:t>4</a:t>
            </a:r>
            <a:endParaRPr lang="ru-RU" sz="1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95936" y="2060848"/>
            <a:ext cx="48965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Решение:</a:t>
            </a:r>
          </a:p>
          <a:p>
            <a:r>
              <a:rPr lang="ru-RU" dirty="0" smtClean="0"/>
              <a:t>△АОВ =△СОК по </a:t>
            </a:r>
            <a:r>
              <a:rPr lang="en-US" dirty="0" smtClean="0"/>
              <a:t>I</a:t>
            </a:r>
            <a:r>
              <a:rPr lang="ru-RU" dirty="0" smtClean="0"/>
              <a:t> признаку (т.к. АО = ОК, ОВ =ОС по условию ,   1 =   2 (вертикальные)⇒  3 =   4, они накрест лежащие при прямых а и в, секущей АК ⇒ </a:t>
            </a:r>
            <a:r>
              <a:rPr lang="ru-RU" dirty="0" err="1" smtClean="0"/>
              <a:t>а‖в</a:t>
            </a:r>
            <a:r>
              <a:rPr lang="ru-RU" dirty="0" smtClean="0"/>
              <a:t> ч.т.д.</a:t>
            </a:r>
          </a:p>
          <a:p>
            <a:endParaRPr lang="ru-RU" dirty="0"/>
          </a:p>
        </p:txBody>
      </p:sp>
      <p:graphicFrame>
        <p:nvGraphicFramePr>
          <p:cNvPr id="36865" name="Object 1"/>
          <p:cNvGraphicFramePr>
            <a:graphicFrameLocks noChangeAspect="1"/>
          </p:cNvGraphicFramePr>
          <p:nvPr/>
        </p:nvGraphicFramePr>
        <p:xfrm>
          <a:off x="7020272" y="2708920"/>
          <a:ext cx="233363" cy="215900"/>
        </p:xfrm>
        <a:graphic>
          <a:graphicData uri="http://schemas.openxmlformats.org/presentationml/2006/ole">
            <p:oleObj spid="_x0000_s36865" name="Формула" r:id="rId3" imgW="164880" imgH="152280" progId="Equation.3">
              <p:embed/>
            </p:oleObj>
          </a:graphicData>
        </a:graphic>
      </p:graphicFrame>
      <p:graphicFrame>
        <p:nvGraphicFramePr>
          <p:cNvPr id="36866" name="Object 2"/>
          <p:cNvGraphicFramePr>
            <a:graphicFrameLocks noChangeAspect="1"/>
          </p:cNvGraphicFramePr>
          <p:nvPr/>
        </p:nvGraphicFramePr>
        <p:xfrm>
          <a:off x="7596336" y="2708920"/>
          <a:ext cx="233363" cy="215900"/>
        </p:xfrm>
        <a:graphic>
          <a:graphicData uri="http://schemas.openxmlformats.org/presentationml/2006/ole">
            <p:oleObj spid="_x0000_s36866" name="Формула" r:id="rId4" imgW="164880" imgH="152280" progId="Equation.3">
              <p:embed/>
            </p:oleObj>
          </a:graphicData>
        </a:graphic>
      </p:graphicFrame>
      <p:graphicFrame>
        <p:nvGraphicFramePr>
          <p:cNvPr id="36867" name="Object 3"/>
          <p:cNvGraphicFramePr>
            <a:graphicFrameLocks noChangeAspect="1"/>
          </p:cNvGraphicFramePr>
          <p:nvPr/>
        </p:nvGraphicFramePr>
        <p:xfrm>
          <a:off x="6012160" y="2924944"/>
          <a:ext cx="233363" cy="215900"/>
        </p:xfrm>
        <a:graphic>
          <a:graphicData uri="http://schemas.openxmlformats.org/presentationml/2006/ole">
            <p:oleObj spid="_x0000_s36867" name="Формула" r:id="rId5" imgW="164880" imgH="152280" progId="Equation.3">
              <p:embed/>
            </p:oleObj>
          </a:graphicData>
        </a:graphic>
      </p:graphicFrame>
      <p:graphicFrame>
        <p:nvGraphicFramePr>
          <p:cNvPr id="36868" name="Object 4"/>
          <p:cNvGraphicFramePr>
            <a:graphicFrameLocks noChangeAspect="1"/>
          </p:cNvGraphicFramePr>
          <p:nvPr/>
        </p:nvGraphicFramePr>
        <p:xfrm>
          <a:off x="6588224" y="2924944"/>
          <a:ext cx="233363" cy="215900"/>
        </p:xfrm>
        <a:graphic>
          <a:graphicData uri="http://schemas.openxmlformats.org/presentationml/2006/ole">
            <p:oleObj spid="_x0000_s36868" name="Формула" r:id="rId6" imgW="164880" imgH="152280" progId="Equation.3">
              <p:embed/>
            </p:oleObj>
          </a:graphicData>
        </a:graphic>
      </p:graphicFrame>
      <p:sp>
        <p:nvSpPr>
          <p:cNvPr id="33" name="Стрелка вправо 32">
            <a:hlinkClick r:id="rId7" action="ppaction://hlinksldjump"/>
          </p:cNvPr>
          <p:cNvSpPr/>
          <p:nvPr/>
        </p:nvSpPr>
        <p:spPr>
          <a:xfrm>
            <a:off x="6948264" y="6237312"/>
            <a:ext cx="86409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481328"/>
            <a:ext cx="8507288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Дано: АВ || СЕ;  ВАС=20</a:t>
            </a:r>
            <a:r>
              <a:rPr lang="ru-RU" baseline="30000" dirty="0" smtClean="0"/>
              <a:t>о</a:t>
            </a:r>
            <a:r>
              <a:rPr lang="ru-RU" dirty="0" smtClean="0"/>
              <a:t>;   ВСЕ :   </a:t>
            </a:r>
            <a:r>
              <a:rPr lang="en-US" dirty="0" smtClean="0"/>
              <a:t>ECD</a:t>
            </a:r>
            <a:r>
              <a:rPr lang="ru-RU" dirty="0" smtClean="0"/>
              <a:t>=4:1.   Найти:  </a:t>
            </a:r>
            <a:r>
              <a:rPr lang="en-US" dirty="0" smtClean="0"/>
              <a:t>BCD</a:t>
            </a:r>
            <a:r>
              <a:rPr lang="ru-RU" dirty="0" smtClean="0"/>
              <a:t>. (3 балла)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№4</a:t>
            </a:r>
            <a:endParaRPr lang="ru-RU" dirty="0"/>
          </a:p>
        </p:txBody>
      </p:sp>
      <p:grpSp>
        <p:nvGrpSpPr>
          <p:cNvPr id="4" name="Group 68"/>
          <p:cNvGrpSpPr>
            <a:grpSpLocks noChangeAspect="1"/>
          </p:cNvGrpSpPr>
          <p:nvPr/>
        </p:nvGrpSpPr>
        <p:grpSpPr bwMode="auto">
          <a:xfrm>
            <a:off x="539552" y="2708920"/>
            <a:ext cx="3200400" cy="1371600"/>
            <a:chOff x="2281" y="1627"/>
            <a:chExt cx="3953" cy="1672"/>
          </a:xfrm>
        </p:grpSpPr>
        <p:sp>
          <p:nvSpPr>
            <p:cNvPr id="5" name="AutoShape 79"/>
            <p:cNvSpPr>
              <a:spLocks noChangeAspect="1" noChangeArrowheads="1" noTextEdit="1"/>
            </p:cNvSpPr>
            <p:nvPr/>
          </p:nvSpPr>
          <p:spPr bwMode="auto">
            <a:xfrm>
              <a:off x="2281" y="1627"/>
              <a:ext cx="3953" cy="167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Line 78"/>
            <p:cNvSpPr>
              <a:spLocks noChangeShapeType="1"/>
            </p:cNvSpPr>
            <p:nvPr/>
          </p:nvSpPr>
          <p:spPr bwMode="auto">
            <a:xfrm>
              <a:off x="2422" y="2881"/>
              <a:ext cx="3530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Text Box 77"/>
            <p:cNvSpPr txBox="1">
              <a:spLocks noChangeArrowheads="1"/>
            </p:cNvSpPr>
            <p:nvPr/>
          </p:nvSpPr>
          <p:spPr bwMode="auto">
            <a:xfrm>
              <a:off x="5669" y="2881"/>
              <a:ext cx="283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D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Line 76"/>
            <p:cNvSpPr>
              <a:spLocks noChangeShapeType="1"/>
            </p:cNvSpPr>
            <p:nvPr/>
          </p:nvSpPr>
          <p:spPr bwMode="auto">
            <a:xfrm>
              <a:off x="3693" y="2324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Line 75"/>
            <p:cNvSpPr>
              <a:spLocks noChangeShapeType="1"/>
            </p:cNvSpPr>
            <p:nvPr/>
          </p:nvSpPr>
          <p:spPr bwMode="auto">
            <a:xfrm flipV="1">
              <a:off x="2422" y="1766"/>
              <a:ext cx="1412" cy="111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Line 74"/>
            <p:cNvSpPr>
              <a:spLocks noChangeShapeType="1"/>
            </p:cNvSpPr>
            <p:nvPr/>
          </p:nvSpPr>
          <p:spPr bwMode="auto">
            <a:xfrm>
              <a:off x="3834" y="1766"/>
              <a:ext cx="706" cy="111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Line 73"/>
            <p:cNvSpPr>
              <a:spLocks noChangeShapeType="1"/>
            </p:cNvSpPr>
            <p:nvPr/>
          </p:nvSpPr>
          <p:spPr bwMode="auto">
            <a:xfrm flipV="1">
              <a:off x="4540" y="2324"/>
              <a:ext cx="988" cy="55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Text Box 72"/>
            <p:cNvSpPr txBox="1">
              <a:spLocks noChangeArrowheads="1"/>
            </p:cNvSpPr>
            <p:nvPr/>
          </p:nvSpPr>
          <p:spPr bwMode="auto">
            <a:xfrm>
              <a:off x="2422" y="2881"/>
              <a:ext cx="283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Text Box 71"/>
            <p:cNvSpPr txBox="1">
              <a:spLocks noChangeArrowheads="1"/>
            </p:cNvSpPr>
            <p:nvPr/>
          </p:nvSpPr>
          <p:spPr bwMode="auto">
            <a:xfrm>
              <a:off x="3834" y="1627"/>
              <a:ext cx="282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В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Text Box 70"/>
            <p:cNvSpPr txBox="1">
              <a:spLocks noChangeArrowheads="1"/>
            </p:cNvSpPr>
            <p:nvPr/>
          </p:nvSpPr>
          <p:spPr bwMode="auto">
            <a:xfrm>
              <a:off x="4399" y="2881"/>
              <a:ext cx="281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С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Text Box 69"/>
            <p:cNvSpPr txBox="1">
              <a:spLocks noChangeArrowheads="1"/>
            </p:cNvSpPr>
            <p:nvPr/>
          </p:nvSpPr>
          <p:spPr bwMode="auto">
            <a:xfrm>
              <a:off x="5387" y="2324"/>
              <a:ext cx="281" cy="4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Calibri" pitchFamily="34" charset="0"/>
                  <a:cs typeface="Times New Roman" pitchFamily="18" charset="0"/>
                </a:rPr>
                <a:t>Е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aphicFrame>
        <p:nvGraphicFramePr>
          <p:cNvPr id="35842" name="Object 2"/>
          <p:cNvGraphicFramePr>
            <a:graphicFrameLocks noChangeAspect="1"/>
          </p:cNvGraphicFramePr>
          <p:nvPr/>
        </p:nvGraphicFramePr>
        <p:xfrm>
          <a:off x="3059832" y="1556792"/>
          <a:ext cx="311150" cy="287338"/>
        </p:xfrm>
        <a:graphic>
          <a:graphicData uri="http://schemas.openxmlformats.org/presentationml/2006/ole">
            <p:oleObj spid="_x0000_s35842" name="Формула" r:id="rId3" imgW="164880" imgH="152280" progId="Equation.3">
              <p:embed/>
            </p:oleObj>
          </a:graphicData>
        </a:graphic>
      </p:graphicFrame>
      <p:graphicFrame>
        <p:nvGraphicFramePr>
          <p:cNvPr id="35843" name="Object 3"/>
          <p:cNvGraphicFramePr>
            <a:graphicFrameLocks noChangeAspect="1"/>
          </p:cNvGraphicFramePr>
          <p:nvPr/>
        </p:nvGraphicFramePr>
        <p:xfrm>
          <a:off x="5004048" y="1556792"/>
          <a:ext cx="311150" cy="287338"/>
        </p:xfrm>
        <a:graphic>
          <a:graphicData uri="http://schemas.openxmlformats.org/presentationml/2006/ole">
            <p:oleObj spid="_x0000_s35843" name="Формула" r:id="rId4" imgW="164880" imgH="152280" progId="Equation.3">
              <p:embed/>
            </p:oleObj>
          </a:graphicData>
        </a:graphic>
      </p:graphicFrame>
      <p:graphicFrame>
        <p:nvGraphicFramePr>
          <p:cNvPr id="35844" name="Object 4"/>
          <p:cNvGraphicFramePr>
            <a:graphicFrameLocks noChangeAspect="1"/>
          </p:cNvGraphicFramePr>
          <p:nvPr/>
        </p:nvGraphicFramePr>
        <p:xfrm>
          <a:off x="6156176" y="1556792"/>
          <a:ext cx="311150" cy="287338"/>
        </p:xfrm>
        <a:graphic>
          <a:graphicData uri="http://schemas.openxmlformats.org/presentationml/2006/ole">
            <p:oleObj spid="_x0000_s35844" name="Формула" r:id="rId5" imgW="164880" imgH="152280" progId="Equation.3">
              <p:embed/>
            </p:oleObj>
          </a:graphicData>
        </a:graphic>
      </p:graphicFrame>
      <p:graphicFrame>
        <p:nvGraphicFramePr>
          <p:cNvPr id="35845" name="Object 5"/>
          <p:cNvGraphicFramePr>
            <a:graphicFrameLocks noChangeAspect="1"/>
          </p:cNvGraphicFramePr>
          <p:nvPr/>
        </p:nvGraphicFramePr>
        <p:xfrm>
          <a:off x="1691680" y="1988840"/>
          <a:ext cx="311150" cy="287338"/>
        </p:xfrm>
        <a:graphic>
          <a:graphicData uri="http://schemas.openxmlformats.org/presentationml/2006/ole">
            <p:oleObj spid="_x0000_s35845" name="Формула" r:id="rId6" imgW="164880" imgH="152280" progId="Equation.3">
              <p:embed/>
            </p:oleObj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4067944" y="2564904"/>
            <a:ext cx="48245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Решение:</a:t>
            </a:r>
          </a:p>
          <a:p>
            <a:r>
              <a:rPr lang="ru-RU" dirty="0" smtClean="0"/>
              <a:t> </a:t>
            </a:r>
            <a:r>
              <a:rPr lang="en-US" dirty="0" smtClean="0"/>
              <a:t>ECD</a:t>
            </a:r>
            <a:r>
              <a:rPr lang="ru-RU" dirty="0" smtClean="0"/>
              <a:t> =   ВАС = 20˚(как соответственные при АВ‖СЕ, </a:t>
            </a:r>
            <a:r>
              <a:rPr lang="en-US" dirty="0" smtClean="0"/>
              <a:t>AD</a:t>
            </a:r>
            <a:r>
              <a:rPr lang="ru-RU" dirty="0" smtClean="0"/>
              <a:t> – секущая).</a:t>
            </a:r>
          </a:p>
          <a:p>
            <a:r>
              <a:rPr lang="ru-RU" dirty="0" smtClean="0"/>
              <a:t>  ВСЕ = 4   </a:t>
            </a:r>
            <a:r>
              <a:rPr lang="en-US" dirty="0" smtClean="0"/>
              <a:t>ECD</a:t>
            </a:r>
            <a:r>
              <a:rPr lang="ru-RU" dirty="0" smtClean="0"/>
              <a:t> = 80˚</a:t>
            </a:r>
          </a:p>
          <a:p>
            <a:r>
              <a:rPr lang="ru-RU" dirty="0" smtClean="0"/>
              <a:t>  </a:t>
            </a:r>
            <a:r>
              <a:rPr lang="en-US" dirty="0" smtClean="0"/>
              <a:t>BCD</a:t>
            </a:r>
            <a:r>
              <a:rPr lang="ru-RU" dirty="0" smtClean="0"/>
              <a:t> =  </a:t>
            </a:r>
            <a:r>
              <a:rPr lang="en-US" dirty="0" smtClean="0"/>
              <a:t>BC</a:t>
            </a:r>
            <a:r>
              <a:rPr lang="ru-RU" dirty="0" smtClean="0"/>
              <a:t>Е +  </a:t>
            </a:r>
            <a:r>
              <a:rPr lang="en-US" dirty="0" smtClean="0"/>
              <a:t>ECD</a:t>
            </a:r>
            <a:r>
              <a:rPr lang="ru-RU" dirty="0" smtClean="0"/>
              <a:t> = 20˚+80˚= 100˚</a:t>
            </a:r>
          </a:p>
          <a:p>
            <a:endParaRPr lang="ru-RU" dirty="0" smtClean="0"/>
          </a:p>
          <a:p>
            <a:r>
              <a:rPr lang="ru-RU" dirty="0" smtClean="0"/>
              <a:t>Ответ:   </a:t>
            </a:r>
            <a:r>
              <a:rPr lang="en-US" dirty="0" smtClean="0"/>
              <a:t>BCD</a:t>
            </a:r>
            <a:r>
              <a:rPr lang="ru-RU" dirty="0" smtClean="0"/>
              <a:t> = 100˚.   </a:t>
            </a:r>
          </a:p>
          <a:p>
            <a:r>
              <a:rPr lang="ru-RU" dirty="0" smtClean="0"/>
              <a:t>   </a:t>
            </a:r>
          </a:p>
          <a:p>
            <a:endParaRPr lang="ru-RU" dirty="0"/>
          </a:p>
        </p:txBody>
      </p:sp>
      <p:graphicFrame>
        <p:nvGraphicFramePr>
          <p:cNvPr id="35846" name="Object 6"/>
          <p:cNvGraphicFramePr>
            <a:graphicFrameLocks noChangeAspect="1"/>
          </p:cNvGraphicFramePr>
          <p:nvPr/>
        </p:nvGraphicFramePr>
        <p:xfrm>
          <a:off x="3995936" y="2924944"/>
          <a:ext cx="216024" cy="199491"/>
        </p:xfrm>
        <a:graphic>
          <a:graphicData uri="http://schemas.openxmlformats.org/presentationml/2006/ole">
            <p:oleObj spid="_x0000_s35846" name="Формула" r:id="rId7" imgW="164880" imgH="152280" progId="Equation.3">
              <p:embed/>
            </p:oleObj>
          </a:graphicData>
        </a:graphic>
      </p:graphicFrame>
      <p:graphicFrame>
        <p:nvGraphicFramePr>
          <p:cNvPr id="35847" name="Object 7"/>
          <p:cNvGraphicFramePr>
            <a:graphicFrameLocks noChangeAspect="1"/>
          </p:cNvGraphicFramePr>
          <p:nvPr/>
        </p:nvGraphicFramePr>
        <p:xfrm>
          <a:off x="4932040" y="2924944"/>
          <a:ext cx="215900" cy="200025"/>
        </p:xfrm>
        <a:graphic>
          <a:graphicData uri="http://schemas.openxmlformats.org/presentationml/2006/ole">
            <p:oleObj spid="_x0000_s35847" name="Формула" r:id="rId8" imgW="164880" imgH="152280" progId="Equation.3">
              <p:embed/>
            </p:oleObj>
          </a:graphicData>
        </a:graphic>
      </p:graphicFrame>
      <p:graphicFrame>
        <p:nvGraphicFramePr>
          <p:cNvPr id="35848" name="Object 8"/>
          <p:cNvGraphicFramePr>
            <a:graphicFrameLocks noChangeAspect="1"/>
          </p:cNvGraphicFramePr>
          <p:nvPr/>
        </p:nvGraphicFramePr>
        <p:xfrm>
          <a:off x="4067944" y="3717032"/>
          <a:ext cx="215900" cy="200025"/>
        </p:xfrm>
        <a:graphic>
          <a:graphicData uri="http://schemas.openxmlformats.org/presentationml/2006/ole">
            <p:oleObj spid="_x0000_s35848" name="Формула" r:id="rId9" imgW="164880" imgH="152280" progId="Equation.3">
              <p:embed/>
            </p:oleObj>
          </a:graphicData>
        </a:graphic>
      </p:graphicFrame>
      <p:graphicFrame>
        <p:nvGraphicFramePr>
          <p:cNvPr id="35849" name="Object 9"/>
          <p:cNvGraphicFramePr>
            <a:graphicFrameLocks noChangeAspect="1"/>
          </p:cNvGraphicFramePr>
          <p:nvPr/>
        </p:nvGraphicFramePr>
        <p:xfrm>
          <a:off x="5220072" y="3717032"/>
          <a:ext cx="215900" cy="200025"/>
        </p:xfrm>
        <a:graphic>
          <a:graphicData uri="http://schemas.openxmlformats.org/presentationml/2006/ole">
            <p:oleObj spid="_x0000_s35849" name="Формула" r:id="rId10" imgW="164880" imgH="152280" progId="Equation.3">
              <p:embed/>
            </p:oleObj>
          </a:graphicData>
        </a:graphic>
      </p:graphicFrame>
      <p:graphicFrame>
        <p:nvGraphicFramePr>
          <p:cNvPr id="35850" name="Object 10"/>
          <p:cNvGraphicFramePr>
            <a:graphicFrameLocks noChangeAspect="1"/>
          </p:cNvGraphicFramePr>
          <p:nvPr/>
        </p:nvGraphicFramePr>
        <p:xfrm>
          <a:off x="4067944" y="4005064"/>
          <a:ext cx="215900" cy="200025"/>
        </p:xfrm>
        <a:graphic>
          <a:graphicData uri="http://schemas.openxmlformats.org/presentationml/2006/ole">
            <p:oleObj spid="_x0000_s35850" name="Формула" r:id="rId11" imgW="164880" imgH="152280" progId="Equation.3">
              <p:embed/>
            </p:oleObj>
          </a:graphicData>
        </a:graphic>
      </p:graphicFrame>
      <p:graphicFrame>
        <p:nvGraphicFramePr>
          <p:cNvPr id="35851" name="Object 11"/>
          <p:cNvGraphicFramePr>
            <a:graphicFrameLocks noChangeAspect="1"/>
          </p:cNvGraphicFramePr>
          <p:nvPr/>
        </p:nvGraphicFramePr>
        <p:xfrm>
          <a:off x="5004048" y="4005064"/>
          <a:ext cx="215900" cy="200025"/>
        </p:xfrm>
        <a:graphic>
          <a:graphicData uri="http://schemas.openxmlformats.org/presentationml/2006/ole">
            <p:oleObj spid="_x0000_s35851" name="Формула" r:id="rId12" imgW="164880" imgH="152280" progId="Equation.3">
              <p:embed/>
            </p:oleObj>
          </a:graphicData>
        </a:graphic>
      </p:graphicFrame>
      <p:graphicFrame>
        <p:nvGraphicFramePr>
          <p:cNvPr id="35852" name="Object 12"/>
          <p:cNvGraphicFramePr>
            <a:graphicFrameLocks noChangeAspect="1"/>
          </p:cNvGraphicFramePr>
          <p:nvPr/>
        </p:nvGraphicFramePr>
        <p:xfrm>
          <a:off x="5796136" y="4005064"/>
          <a:ext cx="215900" cy="200025"/>
        </p:xfrm>
        <a:graphic>
          <a:graphicData uri="http://schemas.openxmlformats.org/presentationml/2006/ole">
            <p:oleObj spid="_x0000_s35852" name="Формула" r:id="rId13" imgW="164880" imgH="152280" progId="Equation.3">
              <p:embed/>
            </p:oleObj>
          </a:graphicData>
        </a:graphic>
      </p:graphicFrame>
      <p:graphicFrame>
        <p:nvGraphicFramePr>
          <p:cNvPr id="35853" name="Object 13"/>
          <p:cNvGraphicFramePr>
            <a:graphicFrameLocks noChangeAspect="1"/>
          </p:cNvGraphicFramePr>
          <p:nvPr/>
        </p:nvGraphicFramePr>
        <p:xfrm>
          <a:off x="4860032" y="4581128"/>
          <a:ext cx="215900" cy="200025"/>
        </p:xfrm>
        <a:graphic>
          <a:graphicData uri="http://schemas.openxmlformats.org/presentationml/2006/ole">
            <p:oleObj spid="_x0000_s35853" name="Формула" r:id="rId14" imgW="164880" imgH="152280" progId="Equation.3">
              <p:embed/>
            </p:oleObj>
          </a:graphicData>
        </a:graphic>
      </p:graphicFrame>
      <p:sp>
        <p:nvSpPr>
          <p:cNvPr id="29" name="Стрелка вправо 28">
            <a:hlinkClick r:id="rId15" action="ppaction://hlinksldjump"/>
          </p:cNvPr>
          <p:cNvSpPr/>
          <p:nvPr/>
        </p:nvSpPr>
        <p:spPr>
          <a:xfrm>
            <a:off x="7308304" y="6165304"/>
            <a:ext cx="79208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539552" y="451146"/>
            <a:ext cx="7355160" cy="45719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dirty="0" smtClean="0">
                <a:effectLst/>
              </a:rPr>
              <a:t/>
            </a:r>
            <a:br>
              <a:rPr lang="ru-RU" sz="3100" dirty="0" smtClean="0">
                <a:effectLst/>
              </a:rPr>
            </a:br>
            <a:r>
              <a:rPr lang="ru-RU" sz="3100" dirty="0" smtClean="0">
                <a:effectLst/>
              </a:rPr>
              <a:t/>
            </a:r>
            <a:br>
              <a:rPr lang="ru-RU" sz="3100" dirty="0" smtClean="0">
                <a:effectLst/>
              </a:rPr>
            </a:br>
            <a:r>
              <a:rPr lang="ru-RU" sz="3100" dirty="0" smtClean="0">
                <a:effectLst/>
              </a:rPr>
              <a:t/>
            </a:r>
            <a:br>
              <a:rPr lang="ru-RU" sz="3100" dirty="0" smtClean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/>
          </a:p>
        </p:txBody>
      </p:sp>
      <p:pic>
        <p:nvPicPr>
          <p:cNvPr id="4" name="Рисунок 3" descr="Изображение 269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167"/>
          <a:stretch>
            <a:fillRect/>
          </a:stretch>
        </p:blipFill>
        <p:spPr bwMode="auto">
          <a:xfrm>
            <a:off x="1979712" y="1556792"/>
            <a:ext cx="4464496" cy="496855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15008" y="332656"/>
            <a:ext cx="89289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ВАК=32˚,  КАС=29˚,  АС</a:t>
            </a:r>
            <a:r>
              <a:rPr lang="en-US" sz="2800" dirty="0" smtClean="0"/>
              <a:t>F</a:t>
            </a:r>
            <a:r>
              <a:rPr lang="ru-RU" sz="2800" dirty="0" smtClean="0"/>
              <a:t>=61˚,  АКМ=148˚ . Скажите, параллельны ли прямые  КМ  и  С</a:t>
            </a:r>
            <a:r>
              <a:rPr lang="en-US" sz="2800" dirty="0" smtClean="0"/>
              <a:t>F</a:t>
            </a:r>
            <a:r>
              <a:rPr lang="ru-RU" sz="2800" dirty="0" smtClean="0"/>
              <a:t>?</a:t>
            </a:r>
            <a:endParaRPr lang="ru-RU" sz="2800" dirty="0"/>
          </a:p>
        </p:txBody>
      </p:sp>
      <p:graphicFrame>
        <p:nvGraphicFramePr>
          <p:cNvPr id="37890" name="Object 2"/>
          <p:cNvGraphicFramePr>
            <a:graphicFrameLocks noChangeAspect="1"/>
          </p:cNvGraphicFramePr>
          <p:nvPr/>
        </p:nvGraphicFramePr>
        <p:xfrm>
          <a:off x="107504" y="476672"/>
          <a:ext cx="323714" cy="216024"/>
        </p:xfrm>
        <a:graphic>
          <a:graphicData uri="http://schemas.openxmlformats.org/presentationml/2006/ole">
            <p:oleObj spid="_x0000_s37890" name="Формула" r:id="rId4" imgW="164880" imgH="152280" progId="Equation.3">
              <p:embed/>
            </p:oleObj>
          </a:graphicData>
        </a:graphic>
      </p:graphicFrame>
      <p:graphicFrame>
        <p:nvGraphicFramePr>
          <p:cNvPr id="37891" name="Object 3"/>
          <p:cNvGraphicFramePr>
            <a:graphicFrameLocks noChangeAspect="1"/>
          </p:cNvGraphicFramePr>
          <p:nvPr/>
        </p:nvGraphicFramePr>
        <p:xfrm>
          <a:off x="1979712" y="476672"/>
          <a:ext cx="233363" cy="215900"/>
        </p:xfrm>
        <a:graphic>
          <a:graphicData uri="http://schemas.openxmlformats.org/presentationml/2006/ole">
            <p:oleObj spid="_x0000_s37891" name="Формула" r:id="rId5" imgW="164880" imgH="152280" progId="Equation.3">
              <p:embed/>
            </p:oleObj>
          </a:graphicData>
        </a:graphic>
      </p:graphicFrame>
      <p:graphicFrame>
        <p:nvGraphicFramePr>
          <p:cNvPr id="37892" name="Object 4"/>
          <p:cNvGraphicFramePr>
            <a:graphicFrameLocks noChangeAspect="1"/>
          </p:cNvGraphicFramePr>
          <p:nvPr/>
        </p:nvGraphicFramePr>
        <p:xfrm>
          <a:off x="3995936" y="476672"/>
          <a:ext cx="233363" cy="215900"/>
        </p:xfrm>
        <a:graphic>
          <a:graphicData uri="http://schemas.openxmlformats.org/presentationml/2006/ole">
            <p:oleObj spid="_x0000_s37892" name="Формула" r:id="rId6" imgW="164880" imgH="152280" progId="Equation.3">
              <p:embed/>
            </p:oleObj>
          </a:graphicData>
        </a:graphic>
      </p:graphicFrame>
      <p:graphicFrame>
        <p:nvGraphicFramePr>
          <p:cNvPr id="37893" name="Object 5"/>
          <p:cNvGraphicFramePr>
            <a:graphicFrameLocks noChangeAspect="1"/>
          </p:cNvGraphicFramePr>
          <p:nvPr/>
        </p:nvGraphicFramePr>
        <p:xfrm>
          <a:off x="6012160" y="476672"/>
          <a:ext cx="233363" cy="215900"/>
        </p:xfrm>
        <a:graphic>
          <a:graphicData uri="http://schemas.openxmlformats.org/presentationml/2006/ole">
            <p:oleObj spid="_x0000_s37893" name="Формула" r:id="rId7" imgW="164880" imgH="152280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94032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Подготовка к зачёту (вопросы стр. 68)</a:t>
            </a:r>
          </a:p>
          <a:p>
            <a:pPr>
              <a:buNone/>
            </a:pPr>
            <a:r>
              <a:rPr lang="ru-RU" dirty="0" smtClean="0"/>
              <a:t>«3» - № 209</a:t>
            </a:r>
          </a:p>
          <a:p>
            <a:pPr>
              <a:buNone/>
            </a:pPr>
            <a:r>
              <a:rPr lang="ru-RU" dirty="0" smtClean="0"/>
              <a:t>«4» - № 216</a:t>
            </a:r>
          </a:p>
          <a:p>
            <a:pPr>
              <a:buNone/>
            </a:pPr>
            <a:r>
              <a:rPr lang="ru-RU" dirty="0" smtClean="0"/>
              <a:t>«5» - № 210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ельные прямые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параллельные прямые</Template>
  <TotalTime>7</TotalTime>
  <Words>1100</Words>
  <Application>Microsoft Office PowerPoint</Application>
  <PresentationFormat>Экран (4:3)</PresentationFormat>
  <Paragraphs>213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параллельные прямые</vt:lpstr>
      <vt:lpstr>Equation</vt:lpstr>
      <vt:lpstr>Формула</vt:lpstr>
      <vt:lpstr>Решение задач по теме «Параллельные прямые»</vt:lpstr>
      <vt:lpstr>Слайд 2</vt:lpstr>
      <vt:lpstr>Повторение</vt:lpstr>
      <vt:lpstr>Назовите пары углов, которые образуются при пересечении двух прямых секущей</vt:lpstr>
      <vt:lpstr>Слайд 5</vt:lpstr>
      <vt:lpstr>Тест 2. Верно или неверно ?</vt:lpstr>
      <vt:lpstr>Назовите параллельные прямые</vt:lpstr>
      <vt:lpstr>Назовите параллельные прямые</vt:lpstr>
      <vt:lpstr>Назовите параллельные прямые</vt:lpstr>
      <vt:lpstr>Найдите градусную меру углов</vt:lpstr>
      <vt:lpstr>Найдите градусную меру углов</vt:lpstr>
      <vt:lpstr>Решение задач в парах</vt:lpstr>
      <vt:lpstr>Задача №1</vt:lpstr>
      <vt:lpstr>Задача №2</vt:lpstr>
      <vt:lpstr>Задача №3</vt:lpstr>
      <vt:lpstr>Задача №4</vt:lpstr>
      <vt:lpstr>    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задач по теме «Параллельные прямые»</dc:title>
  <dc:creator>RePack by SPecialiST</dc:creator>
  <cp:lastModifiedBy>RePack by SPecialiST</cp:lastModifiedBy>
  <cp:revision>5</cp:revision>
  <dcterms:created xsi:type="dcterms:W3CDTF">2020-09-17T14:46:22Z</dcterms:created>
  <dcterms:modified xsi:type="dcterms:W3CDTF">2020-10-09T15:00:29Z</dcterms:modified>
</cp:coreProperties>
</file>