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sldIdLst>
    <p:sldId id="256" r:id="rId2"/>
    <p:sldId id="260" r:id="rId3"/>
    <p:sldId id="257" r:id="rId4"/>
    <p:sldId id="258" r:id="rId5"/>
    <p:sldId id="259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844" autoAdjust="0"/>
  </p:normalViewPr>
  <p:slideViewPr>
    <p:cSldViewPr snapToGrid="0">
      <p:cViewPr varScale="1">
        <p:scale>
          <a:sx n="95" d="100"/>
          <a:sy n="95" d="100"/>
        </p:scale>
        <p:origin x="1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BA3DC-9B23-4093-9C82-E3B36EBC7FBA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A4C94-2B0A-4771-9FB5-A751E72C18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855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BA3DC-9B23-4093-9C82-E3B36EBC7FBA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A4C94-2B0A-4771-9FB5-A751E72C18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94912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BA3DC-9B23-4093-9C82-E3B36EBC7FBA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A4C94-2B0A-4771-9FB5-A751E72C18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2940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BA3DC-9B23-4093-9C82-E3B36EBC7FBA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A4C94-2B0A-4771-9FB5-A751E72C18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423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BA3DC-9B23-4093-9C82-E3B36EBC7FBA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A4C94-2B0A-4771-9FB5-A751E72C18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9724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BA3DC-9B23-4093-9C82-E3B36EBC7FBA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A4C94-2B0A-4771-9FB5-A751E72C18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2381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BA3DC-9B23-4093-9C82-E3B36EBC7FBA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A4C94-2B0A-4771-9FB5-A751E72C18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6839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BA3DC-9B23-4093-9C82-E3B36EBC7FBA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A4C94-2B0A-4771-9FB5-A751E72C18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2982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BA3DC-9B23-4093-9C82-E3B36EBC7FBA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A4C94-2B0A-4771-9FB5-A751E72C18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1208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BA3DC-9B23-4093-9C82-E3B36EBC7FBA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A4C94-2B0A-4771-9FB5-A751E72C18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816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BA3DC-9B23-4093-9C82-E3B36EBC7FBA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A4C94-2B0A-4771-9FB5-A751E72C18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75477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BA3DC-9B23-4093-9C82-E3B36EBC7FBA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A4C94-2B0A-4771-9FB5-A751E72C1812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675896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BA3DC-9B23-4093-9C82-E3B36EBC7FBA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A4C94-2B0A-4771-9FB5-A751E72C18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75726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BA3DC-9B23-4093-9C82-E3B36EBC7FBA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A4C94-2B0A-4771-9FB5-A751E72C18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77786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BA3DC-9B23-4093-9C82-E3B36EBC7FBA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A4C94-2B0A-4771-9FB5-A751E72C18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35913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BA3DC-9B23-4093-9C82-E3B36EBC7FBA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A4C94-2B0A-4771-9FB5-A751E72C18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31566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BA3DC-9B23-4093-9C82-E3B36EBC7FBA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A4C94-2B0A-4771-9FB5-A751E72C18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1328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6ECBA3DC-9B23-4093-9C82-E3B36EBC7FBA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2A4C94-2B0A-4771-9FB5-A751E72C18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97215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727" r:id="rId15"/>
    <p:sldLayoutId id="2147483728" r:id="rId16"/>
    <p:sldLayoutId id="214748372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10" Type="http://schemas.openxmlformats.org/officeDocument/2006/relationships/image" Target="../media/image36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418" y="1199147"/>
            <a:ext cx="8825658" cy="3329581"/>
          </a:xfrm>
        </p:spPr>
        <p:txBody>
          <a:bodyPr/>
          <a:lstStyle/>
          <a:p>
            <a:pPr algn="ctr"/>
            <a:r>
              <a:rPr lang="ru-RU" dirty="0"/>
              <a:t>Современные формы работы с родителями в ДОУ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78767" y="5563444"/>
            <a:ext cx="4732498" cy="845378"/>
          </a:xfrm>
        </p:spPr>
        <p:txBody>
          <a:bodyPr/>
          <a:lstStyle/>
          <a:p>
            <a:r>
              <a:rPr lang="ru-RU" dirty="0" err="1" smtClean="0"/>
              <a:t>Беглова</a:t>
            </a:r>
            <a:r>
              <a:rPr lang="ru-RU" dirty="0" smtClean="0"/>
              <a:t> Рима </a:t>
            </a:r>
            <a:r>
              <a:rPr lang="ru-RU" dirty="0" err="1" smtClean="0"/>
              <a:t>Раисовна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1319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35" b="13335"/>
          <a:stretch>
            <a:fillRect/>
          </a:stretch>
        </p:blipFill>
        <p:spPr>
          <a:xfrm>
            <a:off x="1154955" y="685800"/>
            <a:ext cx="8825658" cy="44958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 algn="ctr"/>
            <a:r>
              <a:rPr lang="ru-RU" sz="1800" dirty="0"/>
              <a:t>«Воспитывает все: люди, вещи, явления, но прежде всего и дольше всего – люди. Из них на первом месте-  родители и педагоги»</a:t>
            </a:r>
          </a:p>
          <a:p>
            <a:pPr algn="ctr"/>
            <a:r>
              <a:rPr lang="ru-RU" sz="1800" dirty="0"/>
              <a:t>                                                                                                  А. С. Макаренко </a:t>
            </a:r>
          </a:p>
        </p:txBody>
      </p:sp>
    </p:spTree>
    <p:extLst>
      <p:ext uri="{BB962C8B-B14F-4D97-AF65-F5344CB8AC3E}">
        <p14:creationId xmlns:p14="http://schemas.microsoft.com/office/powerpoint/2010/main" val="47233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93494" y="-72190"/>
            <a:ext cx="7716254" cy="1475874"/>
          </a:xfrm>
        </p:spPr>
        <p:txBody>
          <a:bodyPr/>
          <a:lstStyle/>
          <a:p>
            <a:pPr algn="ctr"/>
            <a:r>
              <a:rPr lang="ru-RU" sz="3600" dirty="0"/>
              <a:t>Формы работы с родителями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18" t="24445" r="18279" b="11112"/>
          <a:stretch/>
        </p:blipFill>
        <p:spPr>
          <a:xfrm>
            <a:off x="3181521" y="1564105"/>
            <a:ext cx="5751096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7594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1017" y="460739"/>
            <a:ext cx="9404723" cy="1400530"/>
          </a:xfrm>
        </p:spPr>
        <p:txBody>
          <a:bodyPr/>
          <a:lstStyle/>
          <a:p>
            <a:pPr algn="ctr"/>
            <a:r>
              <a:rPr lang="ru-RU" dirty="0"/>
              <a:t>Информационно- аналитические формы работы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8196" y="2197297"/>
            <a:ext cx="8946541" cy="4195481"/>
          </a:xfrm>
        </p:spPr>
        <p:txBody>
          <a:bodyPr>
            <a:normAutofit/>
          </a:bodyPr>
          <a:lstStyle/>
          <a:p>
            <a:r>
              <a:rPr lang="ru-RU" sz="3600" dirty="0"/>
              <a:t>Анкетирование</a:t>
            </a:r>
          </a:p>
          <a:p>
            <a:r>
              <a:rPr lang="ru-RU" sz="3600" dirty="0"/>
              <a:t>Индивидуальные беседы</a:t>
            </a:r>
          </a:p>
          <a:p>
            <a:r>
              <a:rPr lang="ru-RU" sz="3600" dirty="0"/>
              <a:t>Почтовый ящик доверия</a:t>
            </a:r>
          </a:p>
          <a:p>
            <a:r>
              <a:rPr lang="ru-RU" sz="3600" dirty="0"/>
              <a:t>Консультации</a:t>
            </a:r>
          </a:p>
          <a:p>
            <a:r>
              <a:rPr lang="ru-RU" sz="3600" dirty="0"/>
              <a:t>Изучение литературы</a:t>
            </a:r>
          </a:p>
        </p:txBody>
      </p:sp>
    </p:spTree>
    <p:extLst>
      <p:ext uri="{BB962C8B-B14F-4D97-AF65-F5344CB8AC3E}">
        <p14:creationId xmlns:p14="http://schemas.microsoft.com/office/powerpoint/2010/main" val="21962424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5008" y="381570"/>
            <a:ext cx="9404723" cy="1400530"/>
          </a:xfrm>
        </p:spPr>
        <p:txBody>
          <a:bodyPr/>
          <a:lstStyle/>
          <a:p>
            <a:pPr algn="ctr"/>
            <a:r>
              <a:rPr lang="ru-RU" sz="2000" dirty="0"/>
              <a:t>Информационно- аналитические формы работы направлены на выявление интересов, запросов родителей. Установление эмоционального контакта между педагогами, родителями. детьми</a:t>
            </a:r>
          </a:p>
        </p:txBody>
      </p:sp>
      <p:pic>
        <p:nvPicPr>
          <p:cNvPr id="12" name="Рисунок 11"/>
          <p:cNvPicPr>
            <a:picLocks noGrp="1" noChangeAspect="1"/>
          </p:cNvPicPr>
          <p:nvPr>
            <p:ph type="pic" idx="1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22" b="15722"/>
          <a:stretch>
            <a:fillRect/>
          </a:stretch>
        </p:blipFill>
        <p:spPr>
          <a:xfrm rot="10800000">
            <a:off x="200720" y="1727458"/>
            <a:ext cx="3383979" cy="3312017"/>
          </a:xfrm>
        </p:spPr>
      </p:pic>
      <p:sp>
        <p:nvSpPr>
          <p:cNvPr id="5" name="Текст 4"/>
          <p:cNvSpPr>
            <a:spLocks noGrp="1"/>
          </p:cNvSpPr>
          <p:nvPr>
            <p:ph type="body" sz="half" idx="18"/>
          </p:nvPr>
        </p:nvSpPr>
        <p:spPr>
          <a:xfrm>
            <a:off x="572236" y="5512797"/>
            <a:ext cx="2982534" cy="525553"/>
          </a:xfrm>
        </p:spPr>
        <p:txBody>
          <a:bodyPr>
            <a:normAutofit/>
          </a:bodyPr>
          <a:lstStyle/>
          <a:p>
            <a:pPr algn="ctr"/>
            <a:r>
              <a:rPr lang="ru-RU" sz="2400" dirty="0"/>
              <a:t>Консультации </a:t>
            </a:r>
          </a:p>
        </p:txBody>
      </p:sp>
      <p:pic>
        <p:nvPicPr>
          <p:cNvPr id="3" name="Рисунок 2"/>
          <p:cNvPicPr>
            <a:picLocks noGrp="1" noChangeAspect="1"/>
          </p:cNvPicPr>
          <p:nvPr>
            <p:ph type="pic" idx="2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443" b="30443"/>
          <a:stretch>
            <a:fillRect/>
          </a:stretch>
        </p:blipFill>
        <p:spPr>
          <a:xfrm>
            <a:off x="7474492" y="1879242"/>
            <a:ext cx="4156230" cy="3403080"/>
          </a:xfrm>
        </p:spPr>
      </p:pic>
      <p:sp>
        <p:nvSpPr>
          <p:cNvPr id="8" name="Текст 7"/>
          <p:cNvSpPr>
            <a:spLocks noGrp="1"/>
          </p:cNvSpPr>
          <p:nvPr>
            <p:ph type="body" sz="half" idx="19"/>
          </p:nvPr>
        </p:nvSpPr>
        <p:spPr>
          <a:xfrm>
            <a:off x="3887434" y="5108673"/>
            <a:ext cx="2934406" cy="659189"/>
          </a:xfrm>
        </p:spPr>
        <p:txBody>
          <a:bodyPr>
            <a:noAutofit/>
          </a:bodyPr>
          <a:lstStyle/>
          <a:p>
            <a:pPr algn="ctr"/>
            <a:r>
              <a:rPr lang="ru-RU" sz="2400" dirty="0"/>
              <a:t>Анкетирование </a:t>
            </a:r>
          </a:p>
        </p:txBody>
      </p:sp>
      <p:sp>
        <p:nvSpPr>
          <p:cNvPr id="11" name="Текст 10"/>
          <p:cNvSpPr>
            <a:spLocks noGrp="1"/>
          </p:cNvSpPr>
          <p:nvPr>
            <p:ph type="body" sz="half" idx="20"/>
          </p:nvPr>
        </p:nvSpPr>
        <p:spPr>
          <a:xfrm>
            <a:off x="7670006" y="5438267"/>
            <a:ext cx="2935997" cy="659189"/>
          </a:xfrm>
        </p:spPr>
        <p:txBody>
          <a:bodyPr>
            <a:noAutofit/>
          </a:bodyPr>
          <a:lstStyle/>
          <a:p>
            <a:pPr algn="ctr"/>
            <a:r>
              <a:rPr lang="ru-RU" sz="2400" dirty="0"/>
              <a:t>Почтовый ящик доверия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871" y="1865995"/>
            <a:ext cx="1452309" cy="150284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4262" y="2705048"/>
            <a:ext cx="1460749" cy="149537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352" y="3544101"/>
            <a:ext cx="1470050" cy="1495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92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1017" y="460739"/>
            <a:ext cx="9404723" cy="1400530"/>
          </a:xfrm>
        </p:spPr>
        <p:txBody>
          <a:bodyPr/>
          <a:lstStyle/>
          <a:p>
            <a:pPr algn="ctr"/>
            <a:r>
              <a:rPr lang="ru-RU" sz="3200" dirty="0"/>
              <a:t>Познавательные формы взаимодействия родителей и ДОУ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8196" y="2197297"/>
            <a:ext cx="8946541" cy="4195481"/>
          </a:xfrm>
        </p:spPr>
        <p:txBody>
          <a:bodyPr>
            <a:normAutofit fontScale="92500" lnSpcReduction="10000"/>
          </a:bodyPr>
          <a:lstStyle/>
          <a:p>
            <a:r>
              <a:rPr lang="ru-RU" sz="3600" dirty="0"/>
              <a:t>Собрания</a:t>
            </a:r>
          </a:p>
          <a:p>
            <a:r>
              <a:rPr lang="ru-RU" sz="3600" dirty="0"/>
              <a:t>Семинары</a:t>
            </a:r>
          </a:p>
          <a:p>
            <a:r>
              <a:rPr lang="ru-RU" sz="3600" dirty="0"/>
              <a:t>День открытых дверей</a:t>
            </a:r>
          </a:p>
          <a:p>
            <a:r>
              <a:rPr lang="ru-RU" sz="3600" dirty="0"/>
              <a:t>Беседы</a:t>
            </a:r>
          </a:p>
          <a:p>
            <a:r>
              <a:rPr lang="ru-RU" sz="3600" dirty="0"/>
              <a:t>Консультации</a:t>
            </a:r>
          </a:p>
          <a:p>
            <a:r>
              <a:rPr lang="ru-RU" sz="3600" dirty="0"/>
              <a:t>Мастер-классы</a:t>
            </a:r>
          </a:p>
          <a:p>
            <a:r>
              <a:rPr lang="ru-RU" sz="3600" dirty="0"/>
              <a:t>Конкурсы</a:t>
            </a: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6209470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4141" y="360454"/>
            <a:ext cx="9404723" cy="1400530"/>
          </a:xfrm>
        </p:spPr>
        <p:txBody>
          <a:bodyPr/>
          <a:lstStyle/>
          <a:p>
            <a:pPr algn="ctr"/>
            <a:r>
              <a:rPr lang="ru-RU" sz="2000" dirty="0"/>
              <a:t>Познавательные формы взаимодействия родителей и ДОУ. Ознакомление родителей с возрастными и психологическими особенностями детей дошкольного возраста. Формирование у родителей практических навыков воспитания детей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15"/>
          </p:nvPr>
        </p:nvSpPr>
        <p:spPr>
          <a:xfrm>
            <a:off x="230238" y="5590673"/>
            <a:ext cx="3459995" cy="665665"/>
          </a:xfrm>
        </p:spPr>
        <p:txBody>
          <a:bodyPr>
            <a:normAutofit/>
          </a:bodyPr>
          <a:lstStyle/>
          <a:p>
            <a:pPr algn="ctr"/>
            <a:r>
              <a:rPr lang="ru-RU" sz="2400" dirty="0"/>
              <a:t>Конкурсы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half" idx="16"/>
          </p:nvPr>
        </p:nvSpPr>
        <p:spPr>
          <a:xfrm>
            <a:off x="3873106" y="5590673"/>
            <a:ext cx="2946794" cy="665663"/>
          </a:xfrm>
        </p:spPr>
        <p:txBody>
          <a:bodyPr>
            <a:normAutofit/>
          </a:bodyPr>
          <a:lstStyle/>
          <a:p>
            <a:r>
              <a:rPr lang="ru-RU" sz="2400" dirty="0"/>
              <a:t>Мастер- классы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body" sz="half" idx="17"/>
          </p:nvPr>
        </p:nvSpPr>
        <p:spPr>
          <a:xfrm>
            <a:off x="7124700" y="5646821"/>
            <a:ext cx="2932113" cy="713873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2400" dirty="0"/>
              <a:t>День открытых дверей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033" y="2450432"/>
            <a:ext cx="1723978" cy="145420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276" y="3904639"/>
            <a:ext cx="1787510" cy="145420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2013" y="2271779"/>
            <a:ext cx="1739481" cy="146371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1788" y="3735496"/>
            <a:ext cx="1876927" cy="155207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141" y="2413544"/>
            <a:ext cx="969559" cy="132195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10800000" flipV="1">
            <a:off x="1450685" y="3231110"/>
            <a:ext cx="1051346" cy="143197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47" t="10518" r="-1688" b="19557"/>
          <a:stretch/>
        </p:blipFill>
        <p:spPr>
          <a:xfrm>
            <a:off x="2339211" y="3969061"/>
            <a:ext cx="1071574" cy="138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0084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4954" y="208546"/>
            <a:ext cx="8825659" cy="1929063"/>
          </a:xfrm>
        </p:spPr>
        <p:txBody>
          <a:bodyPr/>
          <a:lstStyle/>
          <a:p>
            <a:pPr algn="ctr"/>
            <a:r>
              <a:rPr lang="ru-RU" sz="3200" dirty="0"/>
              <a:t>Наглядно- информационное направление взаимодействия родителей и ДОУ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154954" y="1925052"/>
            <a:ext cx="8825659" cy="4219073"/>
          </a:xfrm>
        </p:spPr>
        <p:txBody>
          <a:bodyPr>
            <a:noAutofit/>
          </a:bodyPr>
          <a:lstStyle/>
          <a:p>
            <a:r>
              <a:rPr lang="ru-RU" sz="2800" dirty="0"/>
              <a:t>Стенгазета</a:t>
            </a:r>
          </a:p>
          <a:p>
            <a:r>
              <a:rPr lang="ru-RU" sz="2800" dirty="0"/>
              <a:t>Папки-передвижки</a:t>
            </a:r>
          </a:p>
          <a:p>
            <a:r>
              <a:rPr lang="ru-RU" sz="2800" dirty="0"/>
              <a:t>Информационные проспекты</a:t>
            </a:r>
          </a:p>
          <a:p>
            <a:r>
              <a:rPr lang="ru-RU" sz="2800" dirty="0"/>
              <a:t>Фотовыставки, фотоколлажи</a:t>
            </a:r>
          </a:p>
          <a:p>
            <a:r>
              <a:rPr lang="ru-RU" sz="2800" dirty="0"/>
              <a:t>Открытые просмотры видов деятельности в ДОУ</a:t>
            </a:r>
          </a:p>
          <a:p>
            <a:r>
              <a:rPr lang="ru-RU" sz="2800" dirty="0"/>
              <a:t>День открытых дверей</a:t>
            </a:r>
          </a:p>
        </p:txBody>
      </p:sp>
    </p:spTree>
    <p:extLst>
      <p:ext uri="{BB962C8B-B14F-4D97-AF65-F5344CB8AC3E}">
        <p14:creationId xmlns:p14="http://schemas.microsoft.com/office/powerpoint/2010/main" val="15985293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3946" y="409074"/>
            <a:ext cx="9404723" cy="1444174"/>
          </a:xfrm>
        </p:spPr>
        <p:txBody>
          <a:bodyPr/>
          <a:lstStyle/>
          <a:p>
            <a:pPr algn="ctr"/>
            <a:r>
              <a:rPr lang="ru-RU" sz="2000" dirty="0"/>
              <a:t>Наглядно- информационное направление взаимодействия родителей и ДОУ. Ознакомление родителей с работой дошкольного учреждения, особенностями воспитания детей. Формирование у родителей знаний о воспитании и развитии детей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15"/>
          </p:nvPr>
        </p:nvSpPr>
        <p:spPr>
          <a:xfrm>
            <a:off x="372629" y="5502442"/>
            <a:ext cx="2927350" cy="3858043"/>
          </a:xfrm>
        </p:spPr>
        <p:txBody>
          <a:bodyPr>
            <a:normAutofit/>
          </a:bodyPr>
          <a:lstStyle/>
          <a:p>
            <a:pPr algn="ctr"/>
            <a:r>
              <a:rPr lang="ru-RU" sz="2400" dirty="0"/>
              <a:t>Папки- передвижки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half" idx="16"/>
          </p:nvPr>
        </p:nvSpPr>
        <p:spPr>
          <a:xfrm>
            <a:off x="3873106" y="5618480"/>
            <a:ext cx="2946794" cy="637858"/>
          </a:xfrm>
        </p:spPr>
        <p:txBody>
          <a:bodyPr>
            <a:normAutofit/>
          </a:bodyPr>
          <a:lstStyle/>
          <a:p>
            <a:pPr algn="ctr"/>
            <a:r>
              <a:rPr lang="ru-RU" sz="2400" dirty="0"/>
              <a:t>стенгазета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body" sz="half" idx="17"/>
          </p:nvPr>
        </p:nvSpPr>
        <p:spPr>
          <a:xfrm>
            <a:off x="7769317" y="5245768"/>
            <a:ext cx="2932113" cy="1189404"/>
          </a:xfrm>
        </p:spPr>
        <p:txBody>
          <a:bodyPr>
            <a:normAutofit/>
          </a:bodyPr>
          <a:lstStyle/>
          <a:p>
            <a:pPr algn="ctr"/>
            <a:r>
              <a:rPr lang="ru-RU" sz="2400" dirty="0"/>
              <a:t>Открытые просмотры видов деятельности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5400000" flipV="1">
            <a:off x="3996932" y="2040252"/>
            <a:ext cx="1225549" cy="147320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10800000">
            <a:off x="4446232" y="2962656"/>
            <a:ext cx="1473592" cy="122555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14" t="21306" r="1506" b="6489"/>
          <a:stretch/>
        </p:blipFill>
        <p:spPr>
          <a:xfrm>
            <a:off x="5312651" y="3894850"/>
            <a:ext cx="1473593" cy="121840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" t="17778"/>
          <a:stretch/>
        </p:blipFill>
        <p:spPr>
          <a:xfrm>
            <a:off x="581009" y="2307476"/>
            <a:ext cx="2510590" cy="126795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5170" r="1142" b="1"/>
          <a:stretch/>
        </p:blipFill>
        <p:spPr>
          <a:xfrm>
            <a:off x="950907" y="3870076"/>
            <a:ext cx="2604092" cy="126795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7" t="33005" r="4809" b="37690"/>
          <a:stretch/>
        </p:blipFill>
        <p:spPr>
          <a:xfrm>
            <a:off x="7359371" y="2234217"/>
            <a:ext cx="1359951" cy="108527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97" t="35205" r="7114" b="37310"/>
          <a:stretch/>
        </p:blipFill>
        <p:spPr>
          <a:xfrm>
            <a:off x="8421928" y="3102935"/>
            <a:ext cx="1359951" cy="108527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8" t="34959" r="3893" b="36899"/>
          <a:stretch/>
        </p:blipFill>
        <p:spPr>
          <a:xfrm>
            <a:off x="9512791" y="4160497"/>
            <a:ext cx="1359951" cy="1085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5956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4953" y="389021"/>
            <a:ext cx="8825659" cy="1981200"/>
          </a:xfrm>
        </p:spPr>
        <p:txBody>
          <a:bodyPr/>
          <a:lstStyle/>
          <a:p>
            <a:pPr algn="ctr"/>
            <a:r>
              <a:rPr lang="ru-RU" sz="3600" dirty="0"/>
              <a:t>Досуговая форма взаимодействия родителей и ДОУ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154954" y="2173705"/>
            <a:ext cx="8825659" cy="3846095"/>
          </a:xfrm>
        </p:spPr>
        <p:txBody>
          <a:bodyPr>
            <a:noAutofit/>
          </a:bodyPr>
          <a:lstStyle/>
          <a:p>
            <a:r>
              <a:rPr lang="ru-RU" sz="3200" dirty="0"/>
              <a:t>Совместные досуги, праздники</a:t>
            </a:r>
          </a:p>
          <a:p>
            <a:r>
              <a:rPr lang="ru-RU" sz="3200" dirty="0"/>
              <a:t>Выставки работ родителей и детей</a:t>
            </a:r>
          </a:p>
          <a:p>
            <a:r>
              <a:rPr lang="ru-RU" sz="3200" dirty="0"/>
              <a:t>Кружки и секции</a:t>
            </a:r>
          </a:p>
          <a:p>
            <a:r>
              <a:rPr lang="ru-RU" sz="3200" dirty="0"/>
              <a:t>Клубы отцов, бабушек, дедушек, Семинары, практикумы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1467076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/>
              <a:t>Досуговая форма взаимодействия родителей и ДОУ. Установление эмоционального контакта между педагогами, родителями, детьми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15"/>
          </p:nvPr>
        </p:nvSpPr>
        <p:spPr>
          <a:xfrm>
            <a:off x="652463" y="5245768"/>
            <a:ext cx="2927350" cy="1130968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2400" dirty="0"/>
              <a:t>Совместные досуги, праздники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half" idx="16"/>
          </p:nvPr>
        </p:nvSpPr>
        <p:spPr>
          <a:xfrm>
            <a:off x="3873106" y="5245768"/>
            <a:ext cx="2946794" cy="1010570"/>
          </a:xfrm>
        </p:spPr>
        <p:txBody>
          <a:bodyPr>
            <a:noAutofit/>
          </a:bodyPr>
          <a:lstStyle/>
          <a:p>
            <a:pPr algn="ctr"/>
            <a:r>
              <a:rPr lang="ru-RU" sz="2400" dirty="0"/>
              <a:t>Выставка работ детей и родителей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body" sz="half" idx="17"/>
          </p:nvPr>
        </p:nvSpPr>
        <p:spPr>
          <a:xfrm>
            <a:off x="7705160" y="5379421"/>
            <a:ext cx="2932113" cy="3589338"/>
          </a:xfrm>
        </p:spPr>
        <p:txBody>
          <a:bodyPr>
            <a:normAutofit/>
          </a:bodyPr>
          <a:lstStyle/>
          <a:p>
            <a:pPr algn="ctr"/>
            <a:r>
              <a:rPr lang="ru-RU" sz="2400" dirty="0"/>
              <a:t>Семинары, практикумы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08" y="2127680"/>
            <a:ext cx="1354305" cy="107864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271" y="3147402"/>
            <a:ext cx="1337492" cy="107864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57753" y="4126729"/>
            <a:ext cx="1351620" cy="101371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245" y="2147876"/>
            <a:ext cx="1411258" cy="10584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35" t="33567" r="3582" b="35564"/>
          <a:stretch/>
        </p:blipFill>
        <p:spPr>
          <a:xfrm>
            <a:off x="4434870" y="3098477"/>
            <a:ext cx="1451048" cy="107047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4" t="40024" r="44374" b="42940"/>
          <a:stretch/>
        </p:blipFill>
        <p:spPr>
          <a:xfrm>
            <a:off x="5160394" y="4061107"/>
            <a:ext cx="1458720" cy="107933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11415" y="2147876"/>
            <a:ext cx="1464032" cy="109802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8418" y="3128019"/>
            <a:ext cx="1464032" cy="1098024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394" y="4126729"/>
            <a:ext cx="1473643" cy="1105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9045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033846" y="1172307"/>
            <a:ext cx="4487282" cy="4843010"/>
          </a:xfrm>
        </p:spPr>
        <p:txBody>
          <a:bodyPr/>
          <a:lstStyle/>
          <a:p>
            <a:pPr algn="ctr"/>
            <a:r>
              <a:rPr lang="ru-RU" sz="2800" dirty="0"/>
              <a:t>Использование разнообразных форм работы помогает родителям из «зрителей» и «наблюдателей» становиться активными участниками образовательного и воспитательного процесса</a:t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37" t="-3601" r="-5412" b="-53178"/>
          <a:stretch/>
        </p:blipFill>
        <p:spPr>
          <a:xfrm>
            <a:off x="670872" y="842682"/>
            <a:ext cx="6691220" cy="7926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3373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54955" y="2001252"/>
            <a:ext cx="8825658" cy="1945105"/>
          </a:xfrm>
        </p:spPr>
        <p:txBody>
          <a:bodyPr/>
          <a:lstStyle/>
          <a:p>
            <a:pPr algn="ctr"/>
            <a:r>
              <a:rPr lang="ru-RU" sz="4800" dirty="0"/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9229028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231</TotalTime>
  <Words>271</Words>
  <Application>Microsoft Office PowerPoint</Application>
  <PresentationFormat>Широкоэкранный</PresentationFormat>
  <Paragraphs>49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Century Gothic</vt:lpstr>
      <vt:lpstr>Wingdings 3</vt:lpstr>
      <vt:lpstr>Ион</vt:lpstr>
      <vt:lpstr>Современные формы работы с родителями в ДОУ</vt:lpstr>
      <vt:lpstr>Презентация PowerPoint</vt:lpstr>
      <vt:lpstr>Формы работы с родителями</vt:lpstr>
      <vt:lpstr>Информационно- аналитические формы работы</vt:lpstr>
      <vt:lpstr>Информационно- аналитические формы работы направлены на выявление интересов, запросов родителей. Установление эмоционального контакта между педагогами, родителями. детьми</vt:lpstr>
      <vt:lpstr>Познавательные формы взаимодействия родителей и ДОУ</vt:lpstr>
      <vt:lpstr>Познавательные формы взаимодействия родителей и ДОУ. Ознакомление родителей с возрастными и психологическими особенностями детей дошкольного возраста. Формирование у родителей практических навыков воспитания детей</vt:lpstr>
      <vt:lpstr>Наглядно- информационное направление взаимодействия родителей и ДОУ</vt:lpstr>
      <vt:lpstr>Наглядно- информационное направление взаимодействия родителей и ДОУ. Ознакомление родителей с работой дошкольного учреждения, особенностями воспитания детей. Формирование у родителей знаний о воспитании и развитии детей</vt:lpstr>
      <vt:lpstr>Досуговая форма взаимодействия родителей и ДОУ</vt:lpstr>
      <vt:lpstr>Досуговая форма взаимодействия родителей и ДОУ. Установление эмоционального контакта между педагогами, родителями, детьми</vt:lpstr>
      <vt:lpstr>Использование разнообразных форм работы помогает родителям из «зрителей» и «наблюдателей» становиться активными участниками образовательного и воспитательного процесса </vt:lpstr>
      <vt:lpstr>Спасибо за внимание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ergase75va@gmail.com</dc:creator>
  <cp:lastModifiedBy>ergase75va@gmail.com</cp:lastModifiedBy>
  <cp:revision>30</cp:revision>
  <dcterms:created xsi:type="dcterms:W3CDTF">2022-04-10T15:07:42Z</dcterms:created>
  <dcterms:modified xsi:type="dcterms:W3CDTF">2022-04-20T07:47:13Z</dcterms:modified>
</cp:coreProperties>
</file>