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28"/>
  </p:notesMasterIdLst>
  <p:sldIdLst>
    <p:sldId id="273" r:id="rId2"/>
    <p:sldId id="288" r:id="rId3"/>
    <p:sldId id="317" r:id="rId4"/>
    <p:sldId id="292" r:id="rId5"/>
    <p:sldId id="325" r:id="rId6"/>
    <p:sldId id="294" r:id="rId7"/>
    <p:sldId id="259" r:id="rId8"/>
    <p:sldId id="300" r:id="rId9"/>
    <p:sldId id="296" r:id="rId10"/>
    <p:sldId id="336" r:id="rId11"/>
    <p:sldId id="299" r:id="rId12"/>
    <p:sldId id="298" r:id="rId13"/>
    <p:sldId id="260" r:id="rId14"/>
    <p:sldId id="311" r:id="rId15"/>
    <p:sldId id="301" r:id="rId16"/>
    <p:sldId id="331" r:id="rId17"/>
    <p:sldId id="324" r:id="rId18"/>
    <p:sldId id="262" r:id="rId19"/>
    <p:sldId id="263" r:id="rId20"/>
    <p:sldId id="332" r:id="rId21"/>
    <p:sldId id="268" r:id="rId22"/>
    <p:sldId id="314" r:id="rId23"/>
    <p:sldId id="337" r:id="rId24"/>
    <p:sldId id="304" r:id="rId25"/>
    <p:sldId id="327" r:id="rId26"/>
    <p:sldId id="307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B50B91"/>
    <a:srgbClr val="6666FF"/>
    <a:srgbClr val="800080"/>
    <a:srgbClr val="996633"/>
    <a:srgbClr val="D60093"/>
    <a:srgbClr val="F11FC4"/>
    <a:srgbClr val="33CC33"/>
    <a:srgbClr val="F44ED0"/>
    <a:srgbClr val="333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08" autoAdjust="0"/>
    <p:restoredTop sz="94660"/>
  </p:normalViewPr>
  <p:slideViewPr>
    <p:cSldViewPr>
      <p:cViewPr varScale="1">
        <p:scale>
          <a:sx n="101" d="100"/>
          <a:sy n="101" d="100"/>
        </p:scale>
        <p:origin x="-191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EB38816-0BB1-4D3A-A6C7-E645327155EE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B05B252-BA2A-47C0-AD08-2CB2D10F0A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B05B252-BA2A-47C0-AD08-2CB2D10F0A22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043548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7475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A98B140-0571-474D-8260-3C9EB95A7D42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287E2-C332-43CA-81CD-EEE8384E202C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9CBE0-C940-4A8B-97B9-9A6C3FB2BB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FEEDA-5B4E-45F6-918A-5E3BB39698C5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2DA03-9EAF-4415-8797-6C24C63385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28418-E369-4D38-8166-8CA3F57CCD8A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CB73D7-3297-4A71-8B29-72486FDE1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2713E-8FFA-4E86-A45F-2A64C1E74EB4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6C3BB-908E-44A0-8E89-8C02D8C5F9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1D9E3-B98F-40A8-BAA8-1FD84CEA8AA3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6D09E-699E-433F-9D6E-815237098E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C2F1D-17A0-4B2D-A9CB-7E6115BE2CE9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CD253-B488-4E44-B646-C77CDFA33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ADF62-ED69-40E5-B14E-384A8601C82D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D9BA8-ECD3-421E-BA1A-42CC670151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F35B5-090F-4417-A210-690050A7F14E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84EF3-27F0-4B2C-861B-66C44AC58A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44F41-53E2-40AF-B1E8-D435DFADFA05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107FA-F0CE-49D3-9624-17F1830FC3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89FE2D-0611-42AC-82E2-621DC5036B3B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E0AC5-914E-4BE1-B56D-DB9A920DC9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93309-5157-49D2-ABCA-B688215B5B09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5E9AB-84DF-4774-898D-9D2F65451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C1641F-98DC-4F04-AB27-32CFE431CE1C}" type="datetimeFigureOut">
              <a:rPr lang="ru-RU"/>
              <a:pPr>
                <a:defRPr/>
              </a:pPr>
              <a:t>20.09.2025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33DF7A-A3F2-4B53-A924-61A67EE073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7" r:id="rId2"/>
    <p:sldLayoutId id="2147483736" r:id="rId3"/>
    <p:sldLayoutId id="2147483735" r:id="rId4"/>
    <p:sldLayoutId id="2147483734" r:id="rId5"/>
    <p:sldLayoutId id="2147483733" r:id="rId6"/>
    <p:sldLayoutId id="2147483732" r:id="rId7"/>
    <p:sldLayoutId id="2147483731" r:id="rId8"/>
    <p:sldLayoutId id="2147483730" r:id="rId9"/>
    <p:sldLayoutId id="2147483729" r:id="rId10"/>
    <p:sldLayoutId id="2147483728" r:id="rId1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5.jpeg"/><Relationship Id="rId7" Type="http://schemas.openxmlformats.org/officeDocument/2006/relationships/image" Target="http://www.vectorstock.com/i/composite/78,20/healthy-smile-vector-817820.jpg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http://ruseller.com/lessons/les439/1.png" TargetMode="External"/><Relationship Id="rId4" Type="http://schemas.openxmlformats.org/officeDocument/2006/relationships/image" Target="../media/image10.png"/><Relationship Id="rId9" Type="http://schemas.openxmlformats.org/officeDocument/2006/relationships/image" Target="http://static.freepik.com/free-photo/human-ear-clip-art_421267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Relationship Id="rId9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s://i01.fotocdn.net/s121/95ff87f241917d2e/user_l/27638355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0"/>
            <a:ext cx="9190038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187624" y="4461490"/>
            <a:ext cx="7740860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0213" y="788988"/>
            <a:ext cx="7945437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Уро́к</a:t>
            </a:r>
            <a:r>
              <a:rPr lang="ru-RU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обуче́ния</a:t>
            </a:r>
            <a:r>
              <a:rPr lang="ru-RU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</a:t>
            </a:r>
            <a:r>
              <a:rPr lang="ru-RU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гра́моте</a:t>
            </a:r>
            <a:r>
              <a:rPr lang="ru-RU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375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                                                    </a:t>
            </a:r>
            <a:r>
              <a:rPr lang="ru-RU" sz="4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 1–Б </a:t>
            </a:r>
            <a:r>
              <a:rPr lang="ru-RU" sz="4400" b="1" dirty="0" err="1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кла́ссе</a:t>
            </a:r>
            <a:endParaRPr lang="ru-RU" sz="4400" b="1" dirty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2444750"/>
            <a:ext cx="5184775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Объект 8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8520" y="0"/>
            <a:ext cx="9298558" cy="702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Box 8"/>
          <p:cNvSpPr txBox="1">
            <a:spLocks noChangeArrowheads="1"/>
          </p:cNvSpPr>
          <p:nvPr/>
        </p:nvSpPr>
        <p:spPr bwMode="auto">
          <a:xfrm>
            <a:off x="611561" y="2780928"/>
            <a:ext cx="7776863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«</a:t>
            </a:r>
            <a:r>
              <a:rPr lang="ru-RU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Согласный</a:t>
            </a:r>
            <a:r>
              <a:rPr lang="ru-RU" sz="3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звук [</a:t>
            </a:r>
            <a:r>
              <a:rPr lang="ru-RU" sz="36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ш</a:t>
            </a:r>
            <a:r>
              <a:rPr lang="ru-RU" sz="3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], буква </a:t>
            </a:r>
            <a:r>
              <a:rPr lang="ru-RU" sz="36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ш</a:t>
            </a:r>
            <a:r>
              <a:rPr lang="ru-RU" sz="36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»</a:t>
            </a:r>
            <a:endParaRPr lang="ru-RU" sz="36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3200" b="1" dirty="0" smtClean="0">
              <a:latin typeface="Cambria" pitchFamily="18" charset="0"/>
            </a:endParaRPr>
          </a:p>
          <a:p>
            <a:pPr algn="ctr"/>
            <a:endParaRPr lang="ru-RU" sz="3200" b="1" dirty="0" smtClean="0">
              <a:latin typeface="Cambria" pitchFamily="18" charset="0"/>
            </a:endParaRPr>
          </a:p>
          <a:p>
            <a:pPr algn="ctr"/>
            <a:endParaRPr lang="ru-RU" sz="3200" b="1" dirty="0">
              <a:latin typeface="Cambr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475656" y="62068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Государственное казенное общеобразовательное учреждение «</a:t>
            </a:r>
            <a:r>
              <a:rPr lang="ru-RU" dirty="0" err="1" smtClean="0"/>
              <a:t>Кстовская</a:t>
            </a:r>
            <a:r>
              <a:rPr lang="ru-RU" dirty="0" smtClean="0"/>
              <a:t> школа-интернат»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 rot="10800000" flipV="1">
            <a:off x="5148064" y="4698363"/>
            <a:ext cx="36004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Выполнила:</a:t>
            </a:r>
          </a:p>
          <a:p>
            <a:r>
              <a:rPr lang="ru-RU" sz="2000" dirty="0" smtClean="0"/>
              <a:t>Граур Наталья Витальевна учитель русского языка </a:t>
            </a:r>
            <a:endParaRPr lang="ru-RU" sz="2000" dirty="0"/>
          </a:p>
        </p:txBody>
      </p:sp>
      <p:sp>
        <p:nvSpPr>
          <p:cNvPr id="39938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9940" name="AutoShape 4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 advTm="200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19050"/>
            <a:ext cx="9172575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4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" y="0"/>
            <a:ext cx="9172575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Рисунок 1" descr="https://sun9-40.userapi.com/impf/zqzjxBLr7c-qUpFU-ORcgEZQbhjNpetEH97UlA/PLAIACvtCPw.jpg?size=678x960&amp;quality=96&amp;proxy=1&amp;sign=aa99b4349281db8635c49f57bceb75a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942975"/>
            <a:ext cx="5208587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67744" y="19678"/>
            <a:ext cx="3644325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Вспомни!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778"/>
            <a:ext cx="9280526" cy="698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315913" y="1184275"/>
            <a:ext cx="691991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>
                <a:latin typeface="Cambria" pitchFamily="18" charset="0"/>
              </a:rPr>
              <a:t>В </a:t>
            </a:r>
            <a:r>
              <a:rPr lang="ru-RU" sz="4000" b="1" dirty="0" err="1">
                <a:latin typeface="Cambria" pitchFamily="18" charset="0"/>
              </a:rPr>
              <a:t>пра́здники</a:t>
            </a:r>
            <a:r>
              <a:rPr lang="ru-RU" sz="4000" b="1" dirty="0">
                <a:latin typeface="Cambria" pitchFamily="18" charset="0"/>
              </a:rPr>
              <a:t> на </a:t>
            </a:r>
            <a:r>
              <a:rPr lang="ru-RU" sz="4000" b="1" dirty="0" err="1">
                <a:latin typeface="Cambria" pitchFamily="18" charset="0"/>
              </a:rPr>
              <a:t>у́лицах</a:t>
            </a:r>
            <a:endParaRPr lang="ru-RU" sz="4000" b="1" dirty="0">
              <a:latin typeface="Cambria" pitchFamily="18" charset="0"/>
            </a:endParaRPr>
          </a:p>
          <a:p>
            <a:r>
              <a:rPr lang="ru-RU" sz="4000" b="1" dirty="0">
                <a:latin typeface="Cambria" pitchFamily="18" charset="0"/>
              </a:rPr>
              <a:t>В </a:t>
            </a:r>
            <a:r>
              <a:rPr lang="ru-RU" sz="4000" b="1" dirty="0" err="1">
                <a:latin typeface="Cambria" pitchFamily="18" charset="0"/>
              </a:rPr>
              <a:t>рука́х</a:t>
            </a:r>
            <a:r>
              <a:rPr lang="ru-RU" sz="4000" b="1" dirty="0">
                <a:latin typeface="Cambria" pitchFamily="18" charset="0"/>
              </a:rPr>
              <a:t> у детворы́</a:t>
            </a:r>
          </a:p>
          <a:p>
            <a:r>
              <a:rPr lang="ru-RU" sz="4000" b="1" dirty="0" err="1">
                <a:latin typeface="Cambria" pitchFamily="18" charset="0"/>
              </a:rPr>
              <a:t>Горя́т</a:t>
            </a:r>
            <a:r>
              <a:rPr lang="ru-RU" sz="4000" b="1" dirty="0">
                <a:latin typeface="Cambria" pitchFamily="18" charset="0"/>
              </a:rPr>
              <a:t>, </a:t>
            </a:r>
            <a:r>
              <a:rPr lang="ru-RU" sz="4000" b="1" dirty="0" err="1">
                <a:latin typeface="Cambria" pitchFamily="18" charset="0"/>
              </a:rPr>
              <a:t>перелива́ются</a:t>
            </a:r>
            <a:endParaRPr lang="ru-RU" sz="4000" b="1" dirty="0">
              <a:latin typeface="Cambria" pitchFamily="18" charset="0"/>
            </a:endParaRPr>
          </a:p>
          <a:p>
            <a:r>
              <a:rPr lang="ru-RU" sz="4000" b="1" dirty="0" err="1">
                <a:latin typeface="Cambria" pitchFamily="18" charset="0"/>
              </a:rPr>
              <a:t>Возду́шные</a:t>
            </a:r>
            <a:r>
              <a:rPr lang="ru-RU" sz="4000" b="1" dirty="0">
                <a:latin typeface="Cambria" pitchFamily="18" charset="0"/>
              </a:rPr>
              <a:t> …….</a:t>
            </a:r>
          </a:p>
        </p:txBody>
      </p:sp>
      <p:sp>
        <p:nvSpPr>
          <p:cNvPr id="36867" name="TextBox 3"/>
          <p:cNvSpPr txBox="1">
            <a:spLocks noChangeArrowheads="1"/>
          </p:cNvSpPr>
          <p:nvPr/>
        </p:nvSpPr>
        <p:spPr bwMode="auto">
          <a:xfrm>
            <a:off x="684213" y="260350"/>
            <a:ext cx="73437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>
                <a:solidFill>
                  <a:srgbClr val="3333FF"/>
                </a:solidFill>
                <a:latin typeface="Cambria" pitchFamily="18" charset="0"/>
              </a:rPr>
              <a:t> Отгада́йте  зага́дки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843212" y="4221163"/>
            <a:ext cx="46091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8000" b="1" dirty="0">
                <a:latin typeface="Cambria" pitchFamily="18" charset="0"/>
              </a:rPr>
              <a:t>Шары́</a:t>
            </a:r>
          </a:p>
        </p:txBody>
      </p:sp>
      <p:pic>
        <p:nvPicPr>
          <p:cNvPr id="1026" name="Picture 2" descr="https://avatanplus.com/files/resources/original/588498de51943159c5f5247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052513"/>
            <a:ext cx="2655466" cy="566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19050"/>
            <a:ext cx="9172575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" y="0"/>
            <a:ext cx="9172575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Прямоугольник 1"/>
          <p:cNvSpPr>
            <a:spLocks noChangeArrowheads="1"/>
          </p:cNvSpPr>
          <p:nvPr/>
        </p:nvSpPr>
        <p:spPr bwMode="auto">
          <a:xfrm>
            <a:off x="250825" y="476250"/>
            <a:ext cx="7850188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ru-RU" sz="4000" b="1">
                <a:latin typeface="Cambria" pitchFamily="18" charset="0"/>
              </a:rPr>
              <a:t>Стои́т высо́кий, све</a:t>
            </a:r>
            <a:r>
              <a:rPr lang="ru-RU" sz="4000" b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4000" b="1">
                <a:latin typeface="Cambria" pitchFamily="18" charset="0"/>
              </a:rPr>
              <a:t>тлый дом.</a:t>
            </a:r>
          </a:p>
          <a:p>
            <a:pPr algn="just"/>
            <a:r>
              <a:rPr lang="ru-RU" sz="4000" b="1">
                <a:latin typeface="Cambria" pitchFamily="18" charset="0"/>
              </a:rPr>
              <a:t>Ребя́т прово́рных мно́го в нём.</a:t>
            </a:r>
          </a:p>
          <a:p>
            <a:pPr algn="just"/>
            <a:r>
              <a:rPr lang="ru-RU" sz="4000" b="1">
                <a:latin typeface="Cambria" pitchFamily="18" charset="0"/>
              </a:rPr>
              <a:t>Там пи́шут и чита́ют.</a:t>
            </a:r>
          </a:p>
          <a:p>
            <a:pPr algn="just"/>
            <a:r>
              <a:rPr lang="ru-RU" sz="4000" b="1">
                <a:latin typeface="Cambria" pitchFamily="18" charset="0"/>
              </a:rPr>
              <a:t>Рису́ют и счита́ют.</a:t>
            </a:r>
          </a:p>
        </p:txBody>
      </p:sp>
      <p:pic>
        <p:nvPicPr>
          <p:cNvPr id="4" name="Рисунок 3" descr="https://wedding.parte.info/watermark/agents/a26720/albums/a77906/image/1477740275072.jpg"/>
          <p:cNvPicPr>
            <a:picLocks noChangeAspect="1" noChangeArrowheads="1"/>
          </p:cNvPicPr>
          <p:nvPr/>
        </p:nvPicPr>
        <p:blipFill>
          <a:blip r:embed="rId4" cstate="print"/>
          <a:srcRect b="9052"/>
          <a:stretch>
            <a:fillRect/>
          </a:stretch>
        </p:blipFill>
        <p:spPr bwMode="auto">
          <a:xfrm>
            <a:off x="250825" y="3500438"/>
            <a:ext cx="468121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932040" y="4117975"/>
            <a:ext cx="40324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80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Шко</a:t>
            </a:r>
            <a:r>
              <a:rPr lang="ru-RU" sz="80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80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ла</a:t>
            </a:r>
            <a:endParaRPr lang="ru-RU" sz="8000" b="1" dirty="0">
              <a:effectLst>
                <a:outerShdw blurRad="38100" dist="38100" dir="2700000" algn="tl">
                  <a:srgbClr val="C0C0C0"/>
                </a:outerShdw>
              </a:effectLst>
              <a:latin typeface="Cambria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84212" y="908050"/>
            <a:ext cx="4535859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1000" b="1" u="sng" dirty="0">
                <a:solidFill>
                  <a:srgbClr val="002060"/>
                </a:solidFill>
                <a:latin typeface="Cambria" pitchFamily="18" charset="0"/>
              </a:rPr>
              <a:t>Ш</a:t>
            </a:r>
            <a:r>
              <a:rPr lang="ru-RU" sz="11000" b="1" dirty="0">
                <a:latin typeface="Cambria" pitchFamily="18" charset="0"/>
              </a:rPr>
              <a:t>ары́</a:t>
            </a:r>
          </a:p>
          <a:p>
            <a:endParaRPr lang="ru-RU" dirty="0">
              <a:latin typeface="Calibri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27583" y="3573016"/>
            <a:ext cx="4823793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1000" b="1" u="sng" dirty="0" err="1">
                <a:solidFill>
                  <a:srgbClr val="002060"/>
                </a:solidFill>
                <a:latin typeface="Cambria" pitchFamily="18" charset="0"/>
              </a:rPr>
              <a:t>Ш</a:t>
            </a:r>
            <a:r>
              <a:rPr lang="ru-RU" sz="11000" b="1" dirty="0" err="1">
                <a:latin typeface="Cambria" pitchFamily="18" charset="0"/>
              </a:rPr>
              <a:t>ко́ла</a:t>
            </a:r>
            <a:endParaRPr lang="ru-RU" sz="11000" b="1" dirty="0">
              <a:latin typeface="Cambria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478958" y="2109788"/>
            <a:ext cx="2125489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3000" b="1" dirty="0" smtClean="0">
                <a:solidFill>
                  <a:srgbClr val="002060"/>
                </a:solidFill>
                <a:latin typeface="Cambria" pitchFamily="18" charset="0"/>
              </a:rPr>
              <a:t>Ш</a:t>
            </a:r>
            <a:endParaRPr lang="ru-RU" sz="13000" b="1" dirty="0">
              <a:solidFill>
                <a:srgbClr val="00206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2888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Рисунок 9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2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Box 1"/>
          <p:cNvSpPr txBox="1">
            <a:spLocks noChangeArrowheads="1"/>
          </p:cNvSpPr>
          <p:nvPr/>
        </p:nvSpPr>
        <p:spPr bwMode="auto">
          <a:xfrm>
            <a:off x="2339975" y="200025"/>
            <a:ext cx="41925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>
                <a:latin typeface="Cambria" pitchFamily="18" charset="0"/>
              </a:rPr>
              <a:t>Тема </a:t>
            </a:r>
            <a:r>
              <a:rPr lang="ru-RU" sz="4000" b="1" dirty="0" err="1">
                <a:latin typeface="Cambria" pitchFamily="18" charset="0"/>
              </a:rPr>
              <a:t>уро́ка</a:t>
            </a:r>
            <a:endParaRPr lang="ru-RU" sz="4000" b="1" dirty="0">
              <a:latin typeface="Cambria" pitchFamily="18" charset="0"/>
            </a:endParaRPr>
          </a:p>
        </p:txBody>
      </p:sp>
      <p:sp>
        <p:nvSpPr>
          <p:cNvPr id="40964" name="TextBox 2"/>
          <p:cNvSpPr txBox="1">
            <a:spLocks noChangeArrowheads="1"/>
          </p:cNvSpPr>
          <p:nvPr/>
        </p:nvSpPr>
        <p:spPr bwMode="auto">
          <a:xfrm>
            <a:off x="355600" y="1268760"/>
            <a:ext cx="81048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u="sng" dirty="0" err="1">
                <a:solidFill>
                  <a:srgbClr val="FF0000"/>
                </a:solidFill>
                <a:latin typeface="Cambria" pitchFamily="18" charset="0"/>
              </a:rPr>
              <a:t>Сего́дня</a:t>
            </a:r>
            <a:r>
              <a:rPr lang="ru-RU" sz="4000" b="1" u="sng" dirty="0">
                <a:solidFill>
                  <a:srgbClr val="FF0000"/>
                </a:solidFill>
                <a:latin typeface="Cambria" pitchFamily="18" charset="0"/>
              </a:rPr>
              <a:t> на </a:t>
            </a:r>
            <a:r>
              <a:rPr lang="ru-RU" sz="4000" b="1" u="sng" dirty="0" err="1">
                <a:solidFill>
                  <a:srgbClr val="FF0000"/>
                </a:solidFill>
                <a:latin typeface="Cambria" pitchFamily="18" charset="0"/>
              </a:rPr>
              <a:t>уро́ке</a:t>
            </a:r>
            <a:r>
              <a:rPr lang="ru-RU" sz="4000" b="1" u="sng" dirty="0">
                <a:solidFill>
                  <a:srgbClr val="FF0000"/>
                </a:solidFill>
                <a:latin typeface="Cambria" pitchFamily="18" charset="0"/>
              </a:rPr>
              <a:t> мы:</a:t>
            </a:r>
          </a:p>
        </p:txBody>
      </p:sp>
      <p:sp>
        <p:nvSpPr>
          <p:cNvPr id="40965" name="TextBox 3"/>
          <p:cNvSpPr txBox="1">
            <a:spLocks noChangeArrowheads="1"/>
          </p:cNvSpPr>
          <p:nvPr/>
        </p:nvSpPr>
        <p:spPr bwMode="auto">
          <a:xfrm>
            <a:off x="192088" y="1761432"/>
            <a:ext cx="859333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itchFamily="18" charset="0"/>
              </a:rPr>
              <a:t>- </a:t>
            </a:r>
            <a:r>
              <a:rPr lang="ru-RU" sz="4000" b="1" dirty="0" err="1">
                <a:latin typeface="Cambria" pitchFamily="18" charset="0"/>
              </a:rPr>
              <a:t>познако</a:t>
            </a:r>
            <a:r>
              <a:rPr lang="ru-RU" sz="4000" b="1" dirty="0" err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4000" b="1" dirty="0" err="1">
                <a:latin typeface="Cambria" pitchFamily="18" charset="0"/>
              </a:rPr>
              <a:t>мимся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smtClean="0">
                <a:latin typeface="Cambria" pitchFamily="18" charset="0"/>
              </a:rPr>
              <a:t>со </a:t>
            </a:r>
            <a:r>
              <a:rPr lang="ru-RU" sz="4000" b="1" dirty="0" err="1">
                <a:latin typeface="Cambria" pitchFamily="18" charset="0"/>
              </a:rPr>
              <a:t>зву́ком</a:t>
            </a:r>
            <a:r>
              <a:rPr lang="ru-RU" sz="4000" b="1" dirty="0">
                <a:solidFill>
                  <a:srgbClr val="000000"/>
                </a:solidFill>
                <a:latin typeface="Cambria" pitchFamily="18" charset="0"/>
              </a:rPr>
              <a:t> [ш] и</a:t>
            </a:r>
            <a:r>
              <a:rPr lang="ru-RU" sz="4000" b="1" dirty="0">
                <a:latin typeface="Cambria" pitchFamily="18" charset="0"/>
              </a:rPr>
              <a:t>       </a:t>
            </a:r>
            <a:r>
              <a:rPr lang="ru-RU" sz="4000" b="1" dirty="0" err="1">
                <a:latin typeface="Cambria" pitchFamily="18" charset="0"/>
              </a:rPr>
              <a:t>бу́квой</a:t>
            </a:r>
            <a:r>
              <a:rPr lang="ru-RU" sz="4000" b="1" dirty="0">
                <a:latin typeface="Cambria" pitchFamily="18" charset="0"/>
              </a:rPr>
              <a:t> ш;</a:t>
            </a:r>
          </a:p>
        </p:txBody>
      </p:sp>
      <p:sp>
        <p:nvSpPr>
          <p:cNvPr id="40966" name="TextBox 4"/>
          <p:cNvSpPr txBox="1">
            <a:spLocks noChangeArrowheads="1"/>
          </p:cNvSpPr>
          <p:nvPr/>
        </p:nvSpPr>
        <p:spPr bwMode="auto">
          <a:xfrm>
            <a:off x="192088" y="3792757"/>
            <a:ext cx="88444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itchFamily="18" charset="0"/>
              </a:rPr>
              <a:t>- </a:t>
            </a:r>
            <a:r>
              <a:rPr lang="ru-RU" sz="4000" b="1" dirty="0" err="1">
                <a:latin typeface="Cambria" pitchFamily="18" charset="0"/>
              </a:rPr>
              <a:t>бу́дем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стара́тельно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выполня́ть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зада́ния</a:t>
            </a:r>
            <a:r>
              <a:rPr lang="ru-RU" sz="4000" b="1" dirty="0">
                <a:latin typeface="Cambria" pitchFamily="18" charset="0"/>
              </a:rPr>
              <a:t>;</a:t>
            </a:r>
          </a:p>
        </p:txBody>
      </p:sp>
      <p:sp>
        <p:nvSpPr>
          <p:cNvPr id="40967" name="TextBox 5"/>
          <p:cNvSpPr txBox="1">
            <a:spLocks noChangeArrowheads="1"/>
          </p:cNvSpPr>
          <p:nvPr/>
        </p:nvSpPr>
        <p:spPr bwMode="auto">
          <a:xfrm>
            <a:off x="180976" y="5061517"/>
            <a:ext cx="94315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itchFamily="18" charset="0"/>
              </a:rPr>
              <a:t>- </a:t>
            </a:r>
            <a:r>
              <a:rPr lang="ru-RU" sz="4000" b="1" dirty="0" err="1">
                <a:latin typeface="Cambria" pitchFamily="18" charset="0"/>
              </a:rPr>
              <a:t>бу́дем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пра́вильно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произноси́ть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зву́ки</a:t>
            </a:r>
            <a:r>
              <a:rPr lang="ru-RU" sz="4000" b="1" dirty="0">
                <a:latin typeface="Cambria" pitchFamily="18" charset="0"/>
              </a:rPr>
              <a:t>.</a:t>
            </a:r>
          </a:p>
        </p:txBody>
      </p:sp>
      <p:sp>
        <p:nvSpPr>
          <p:cNvPr id="40968" name="TextBox 6"/>
          <p:cNvSpPr txBox="1">
            <a:spLocks noChangeArrowheads="1"/>
          </p:cNvSpPr>
          <p:nvPr/>
        </p:nvSpPr>
        <p:spPr bwMode="auto">
          <a:xfrm>
            <a:off x="355600" y="692697"/>
            <a:ext cx="83928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rgbClr val="0000FF"/>
                </a:solidFill>
                <a:latin typeface="Cambria" pitchFamily="18" charset="0"/>
              </a:rPr>
              <a:t>Согла́сный</a:t>
            </a:r>
            <a:r>
              <a:rPr lang="ru-RU" sz="4000" b="1" dirty="0">
                <a:solidFill>
                  <a:srgbClr val="0000FF"/>
                </a:solidFill>
                <a:latin typeface="Cambria" pitchFamily="18" charset="0"/>
              </a:rPr>
              <a:t> звук [ш</a:t>
            </a:r>
            <a:r>
              <a:rPr lang="ru-RU" sz="4000" b="1" dirty="0" smtClean="0">
                <a:solidFill>
                  <a:srgbClr val="0000FF"/>
                </a:solidFill>
                <a:latin typeface="Cambria" pitchFamily="18" charset="0"/>
              </a:rPr>
              <a:t>], буква </a:t>
            </a:r>
            <a:r>
              <a:rPr lang="ru-RU" sz="4000" b="1" dirty="0" err="1" smtClean="0">
                <a:solidFill>
                  <a:srgbClr val="0000FF"/>
                </a:solidFill>
                <a:latin typeface="Cambria" pitchFamily="18" charset="0"/>
              </a:rPr>
              <a:t>ш</a:t>
            </a:r>
            <a:r>
              <a:rPr lang="ru-RU" sz="4000" b="1" dirty="0" smtClean="0">
                <a:solidFill>
                  <a:srgbClr val="0000FF"/>
                </a:solidFill>
                <a:latin typeface="Cambria" pitchFamily="18" charset="0"/>
              </a:rPr>
              <a:t>.                                     </a:t>
            </a:r>
            <a:endParaRPr lang="ru-RU" sz="4000" b="1" dirty="0">
              <a:solidFill>
                <a:srgbClr val="0000FF"/>
              </a:solidFill>
              <a:latin typeface="Cambria" pitchFamily="18" charset="0"/>
            </a:endParaRPr>
          </a:p>
        </p:txBody>
      </p:sp>
      <p:sp>
        <p:nvSpPr>
          <p:cNvPr id="40969" name="TextBox 7"/>
          <p:cNvSpPr txBox="1">
            <a:spLocks noChangeArrowheads="1"/>
          </p:cNvSpPr>
          <p:nvPr/>
        </p:nvSpPr>
        <p:spPr bwMode="auto">
          <a:xfrm>
            <a:off x="180976" y="3084871"/>
            <a:ext cx="827945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itchFamily="18" charset="0"/>
              </a:rPr>
              <a:t>- </a:t>
            </a:r>
            <a:r>
              <a:rPr lang="ru-RU" sz="4000" b="1" dirty="0" err="1">
                <a:latin typeface="Cambria" pitchFamily="18" charset="0"/>
              </a:rPr>
              <a:t>узна́ем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но́вое</a:t>
            </a:r>
            <a:r>
              <a:rPr lang="ru-RU" sz="4000" b="1" dirty="0">
                <a:latin typeface="Cambria" pitchFamily="18" charset="0"/>
              </a:rPr>
              <a:t> </a:t>
            </a:r>
            <a:r>
              <a:rPr lang="ru-RU" sz="4000" b="1" dirty="0" err="1">
                <a:latin typeface="Cambria" pitchFamily="18" charset="0"/>
              </a:rPr>
              <a:t>сло́во</a:t>
            </a:r>
            <a:r>
              <a:rPr lang="ru-RU" sz="4000" b="1" dirty="0">
                <a:latin typeface="Cambria" pitchFamily="18" charset="0"/>
              </a:rPr>
              <a:t>;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11560" y="1412776"/>
            <a:ext cx="828322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 prst="artDeco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dirty="0">
                <a:ln w="11430"/>
                <a:solidFill>
                  <a:srgbClr val="002060"/>
                </a:solidFill>
                <a:latin typeface="Arial Black" pitchFamily="34" charset="0"/>
                <a:cs typeface="Aharoni" pitchFamily="2" charset="-79"/>
              </a:rPr>
              <a:t>Как шипи</a:t>
            </a:r>
            <a:r>
              <a:rPr lang="ru-RU" sz="4800" dirty="0">
                <a:ln w="11430"/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́</a:t>
            </a:r>
            <a:r>
              <a:rPr lang="ru-RU" sz="4800" dirty="0">
                <a:ln w="11430"/>
                <a:solidFill>
                  <a:srgbClr val="002060"/>
                </a:solidFill>
                <a:latin typeface="Arial Black" pitchFamily="34" charset="0"/>
                <a:cs typeface="Aharoni" pitchFamily="2" charset="-79"/>
              </a:rPr>
              <a:t>т змея</a:t>
            </a:r>
            <a:r>
              <a:rPr lang="ru-RU" sz="4800" dirty="0">
                <a:ln w="11430"/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́?</a:t>
            </a:r>
            <a:endParaRPr lang="ru-RU" sz="4800" dirty="0">
              <a:ln w="11430"/>
              <a:solidFill>
                <a:srgbClr val="002060"/>
              </a:solidFill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44036" name="Picture 2" descr="https://i.pinimg.com/originals/56/7d/9c/567d9c22b4a111fea3c34d1bb2ef556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2684463"/>
            <a:ext cx="22828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4069928" y="2969000"/>
            <a:ext cx="3318537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+mn-lt"/>
              </a:rPr>
              <a:t>ШШШШШ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-19050"/>
            <a:ext cx="912495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68313" y="692150"/>
            <a:ext cx="8305800" cy="86677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4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Звук </a:t>
            </a:r>
            <a:r>
              <a:rPr lang="en-US" sz="4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[</a:t>
            </a:r>
            <a:r>
              <a:rPr lang="ru-RU" sz="5400" b="1" dirty="0">
                <a:solidFill>
                  <a:schemeClr val="accent5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ш</a:t>
            </a:r>
            <a:r>
              <a:rPr lang="en-US" sz="4800" b="1" dirty="0" smtClean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]</a:t>
            </a:r>
            <a:endParaRPr lang="ru-RU" sz="4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5" name="Блок-схема: альтернативный процесс 4"/>
          <p:cNvSpPr/>
          <p:nvPr/>
        </p:nvSpPr>
        <p:spPr>
          <a:xfrm>
            <a:off x="468313" y="2481263"/>
            <a:ext cx="3311525" cy="1092200"/>
          </a:xfrm>
          <a:prstGeom prst="flowChartAlternateProcess">
            <a:avLst/>
          </a:prstGeom>
          <a:solidFill>
            <a:srgbClr val="C9E7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Согла</a:t>
            </a:r>
            <a:r>
              <a:rPr lang="ru-RU" sz="4000" b="1" dirty="0" err="1">
                <a:solidFill>
                  <a:schemeClr val="tx1"/>
                </a:solidFill>
                <a:ea typeface="Cambria" panose="02040503050406030204" pitchFamily="18" charset="0"/>
                <a:cs typeface="Calibri" panose="020F0502020204030204" pitchFamily="34" charset="0"/>
              </a:rPr>
              <a:t>́</a:t>
            </a:r>
            <a:r>
              <a:rPr lang="ru-RU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сный</a:t>
            </a:r>
            <a:endParaRPr lang="ru-RU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6" name="Блок-схема: альтернативный процесс 5"/>
          <p:cNvSpPr/>
          <p:nvPr/>
        </p:nvSpPr>
        <p:spPr>
          <a:xfrm>
            <a:off x="2983706" y="3836988"/>
            <a:ext cx="3398838" cy="1217612"/>
          </a:xfrm>
          <a:prstGeom prst="flowChartAlternateProcess">
            <a:avLst/>
          </a:prstGeom>
          <a:solidFill>
            <a:srgbClr val="C9E7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Глухо</a:t>
            </a:r>
            <a:r>
              <a:rPr lang="ru-RU" sz="4000" b="1" dirty="0" err="1">
                <a:solidFill>
                  <a:schemeClr val="tx1"/>
                </a:solidFill>
                <a:ea typeface="Cambria" panose="02040503050406030204" pitchFamily="18" charset="0"/>
                <a:cs typeface="Calibri" panose="020F0502020204030204" pitchFamily="34" charset="0"/>
              </a:rPr>
              <a:t>́</a:t>
            </a:r>
            <a:r>
              <a:rPr lang="ru-RU" sz="4000" b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й</a:t>
            </a:r>
            <a:endParaRPr lang="ru-RU" sz="4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5335155" y="2550102"/>
            <a:ext cx="3440113" cy="1092200"/>
          </a:xfrm>
          <a:prstGeom prst="flowChartAlternateProcess">
            <a:avLst/>
          </a:prstGeom>
          <a:solidFill>
            <a:srgbClr val="C9E7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  <a:cs typeface="Times New Roman" pitchFamily="18" charset="0"/>
              </a:rPr>
              <a:t>Твёрдый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H="1">
            <a:off x="2371725" y="1509713"/>
            <a:ext cx="1223963" cy="863600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468938" y="1538288"/>
            <a:ext cx="1223962" cy="863600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4527550" y="1389063"/>
            <a:ext cx="7938" cy="2352675"/>
          </a:xfrm>
          <a:prstGeom prst="straightConnector1">
            <a:avLst/>
          </a:prstGeom>
          <a:ln w="38100"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3" descr="http://ruseller.com/lessons/les439/1.png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6805613" y="4110038"/>
            <a:ext cx="1584325" cy="1233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4" descr="http://www.vectorstock.com/i/composite/78,20/healthy-smile-vector-817820.jpg"/>
          <p:cNvPicPr>
            <a:picLocks noChangeAspect="1" noChangeArrowheads="1"/>
          </p:cNvPicPr>
          <p:nvPr/>
        </p:nvPicPr>
        <p:blipFill>
          <a:blip r:embed="rId6" r:link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2300" y="3941763"/>
            <a:ext cx="170656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5" descr="http://static.freepik.com/free-photo/human-ear-clip-art_421267.jpg"/>
          <p:cNvPicPr>
            <a:picLocks noChangeAspect="1" noChangeArrowheads="1"/>
          </p:cNvPicPr>
          <p:nvPr/>
        </p:nvPicPr>
        <p:blipFill>
          <a:blip r:embed="rId8" r:link="rId9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94125" y="5222875"/>
            <a:ext cx="1389063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Прямая соединительная линия 12"/>
          <p:cNvCxnSpPr/>
          <p:nvPr/>
        </p:nvCxnSpPr>
        <p:spPr>
          <a:xfrm flipH="1" flipV="1">
            <a:off x="4011613" y="5373688"/>
            <a:ext cx="954087" cy="10080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flipH="1">
            <a:off x="3900488" y="5364163"/>
            <a:ext cx="1223962" cy="100806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-28575"/>
            <a:ext cx="9172575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5" y="-28575"/>
            <a:ext cx="9172575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Прямоугольник 1"/>
          <p:cNvSpPr>
            <a:spLocks noChangeArrowheads="1"/>
          </p:cNvSpPr>
          <p:nvPr/>
        </p:nvSpPr>
        <p:spPr bwMode="auto">
          <a:xfrm>
            <a:off x="468313" y="476250"/>
            <a:ext cx="912653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dirty="0">
                <a:solidFill>
                  <a:srgbClr val="000000"/>
                </a:solidFill>
                <a:latin typeface="Cambria" pitchFamily="18" charset="0"/>
              </a:rPr>
              <a:t>                    </a:t>
            </a:r>
            <a:r>
              <a:rPr lang="ru-RU" sz="4000" b="1" dirty="0" smtClean="0">
                <a:solidFill>
                  <a:srgbClr val="000000"/>
                </a:solidFill>
                <a:latin typeface="Cambria" pitchFamily="18" charset="0"/>
              </a:rPr>
              <a:t>   </a:t>
            </a:r>
            <a:r>
              <a:rPr lang="ru-RU" sz="5400" b="1" dirty="0" err="1">
                <a:solidFill>
                  <a:srgbClr val="3333FF"/>
                </a:solidFill>
                <a:latin typeface="Cambria" pitchFamily="18" charset="0"/>
              </a:rPr>
              <a:t>Зада</a:t>
            </a:r>
            <a:r>
              <a:rPr lang="ru-RU" sz="5400" b="1" dirty="0" err="1">
                <a:solidFill>
                  <a:srgbClr val="3333FF"/>
                </a:solidFill>
                <a:latin typeface="Calibri" pitchFamily="34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5400" b="1" dirty="0" err="1">
                <a:solidFill>
                  <a:srgbClr val="3333FF"/>
                </a:solidFill>
                <a:latin typeface="Cambria" pitchFamily="18" charset="0"/>
              </a:rPr>
              <a:t>ние</a:t>
            </a:r>
            <a:r>
              <a:rPr lang="ru-RU" sz="5400" b="1" dirty="0">
                <a:solidFill>
                  <a:srgbClr val="3333FF"/>
                </a:solidFill>
                <a:latin typeface="Cambria" pitchFamily="18" charset="0"/>
              </a:rPr>
              <a:t> </a:t>
            </a:r>
            <a:r>
              <a:rPr lang="ru-RU" sz="5400" b="1" dirty="0" smtClean="0">
                <a:solidFill>
                  <a:srgbClr val="3333FF"/>
                </a:solidFill>
                <a:latin typeface="Cambria" pitchFamily="18" charset="0"/>
              </a:rPr>
              <a:t> </a:t>
            </a:r>
            <a:endParaRPr lang="ru-RU" sz="5400" b="1" dirty="0">
              <a:solidFill>
                <a:srgbClr val="3333FF"/>
              </a:solidFill>
              <a:latin typeface="Cambria" pitchFamily="18" charset="0"/>
            </a:endParaRPr>
          </a:p>
          <a:p>
            <a:r>
              <a:rPr lang="ru-RU" sz="5400" b="1" dirty="0" smtClean="0">
                <a:solidFill>
                  <a:srgbClr val="002060"/>
                </a:solidFill>
                <a:latin typeface="Cambria" pitchFamily="18" charset="0"/>
              </a:rPr>
              <a:t>«Учим словарные слова»</a:t>
            </a:r>
            <a:endParaRPr lang="ru-RU" sz="5400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27652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564904"/>
            <a:ext cx="6480720" cy="398599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7" y="-30780"/>
            <a:ext cx="9144793" cy="69195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1520" y="3787760"/>
            <a:ext cx="3333082" cy="281996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92714" y="3649941"/>
            <a:ext cx="3528392" cy="30956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649" y="192907"/>
            <a:ext cx="5688631" cy="41001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1721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Рисунок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4347"/>
            <a:ext cx="9144000" cy="691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39552" y="1340768"/>
            <a:ext cx="860444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8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Аккура</a:t>
            </a:r>
            <a:r>
              <a:rPr lang="ru-RU" sz="8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8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тно</a:t>
            </a:r>
            <a:r>
              <a:rPr lang="ru-RU" sz="8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  </a:t>
            </a:r>
            <a:r>
              <a:rPr lang="ru-RU" sz="8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mbria" pitchFamily="18" charset="0"/>
              </a:rPr>
              <a:t>– это    </a:t>
            </a:r>
            <a:endParaRPr lang="ru-RU" sz="8000" b="1" dirty="0">
              <a:effectLst>
                <a:outerShdw blurRad="38100" dist="38100" dir="2700000" algn="tl">
                  <a:srgbClr val="C0C0C0"/>
                </a:outerShdw>
              </a:effectLst>
              <a:latin typeface="Cambria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 flipH="1">
            <a:off x="827584" y="3212976"/>
            <a:ext cx="813690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8000" b="1" dirty="0" err="1">
                <a:latin typeface="Cambria" pitchFamily="18" charset="0"/>
              </a:rPr>
              <a:t>ч</a:t>
            </a:r>
            <a:r>
              <a:rPr lang="ru-RU" sz="8000" b="1" dirty="0" err="1" smtClean="0">
                <a:latin typeface="Cambria" pitchFamily="18" charset="0"/>
              </a:rPr>
              <a:t>и</a:t>
            </a:r>
            <a:r>
              <a:rPr lang="ru-RU" sz="8000" b="1" dirty="0" err="1" smtClean="0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8000" b="1" dirty="0" err="1" smtClean="0">
                <a:latin typeface="Cambria" pitchFamily="18" charset="0"/>
              </a:rPr>
              <a:t>сто</a:t>
            </a:r>
            <a:r>
              <a:rPr lang="ru-RU" sz="8000" b="1" dirty="0" smtClean="0">
                <a:latin typeface="Cambria" pitchFamily="18" charset="0"/>
              </a:rPr>
              <a:t>, </a:t>
            </a:r>
            <a:r>
              <a:rPr lang="ru-RU" sz="8000" b="1" dirty="0" err="1" smtClean="0">
                <a:latin typeface="Cambria" pitchFamily="18" charset="0"/>
              </a:rPr>
              <a:t>краси</a:t>
            </a:r>
            <a:r>
              <a:rPr lang="ru-RU" sz="8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́</a:t>
            </a:r>
            <a:r>
              <a:rPr lang="ru-RU" sz="8000" b="1" dirty="0" err="1" smtClean="0">
                <a:latin typeface="Cambria" pitchFamily="18" charset="0"/>
              </a:rPr>
              <a:t>во</a:t>
            </a:r>
            <a:r>
              <a:rPr lang="ru-RU" sz="8000" b="1" dirty="0" smtClean="0">
                <a:latin typeface="Cambria" pitchFamily="18" charset="0"/>
              </a:rPr>
              <a:t>.</a:t>
            </a:r>
            <a:endParaRPr lang="ru-RU" sz="8000" b="1" dirty="0"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Рисунок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6" name="Picture 2" descr="https://yt3.ggpht.com/a/AATXAJxBFBouQVkf-mC1f1EETClDYvb7YpNJ1FwJ3aEX=s900-c-k-c0x00ffffff-no-rj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501008"/>
            <a:ext cx="316835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8" name="TextBox 5"/>
          <p:cNvSpPr txBox="1">
            <a:spLocks noChangeArrowheads="1"/>
          </p:cNvSpPr>
          <p:nvPr/>
        </p:nvSpPr>
        <p:spPr bwMode="auto">
          <a:xfrm>
            <a:off x="1403350" y="188913"/>
            <a:ext cx="6191250" cy="166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latin typeface="Cambria" pitchFamily="18" charset="0"/>
              </a:rPr>
              <a:t>           </a:t>
            </a:r>
            <a:r>
              <a:rPr lang="ru-RU" sz="4400" b="1" dirty="0" smtClean="0">
                <a:latin typeface="Cambria" pitchFamily="18" charset="0"/>
              </a:rPr>
              <a:t> </a:t>
            </a:r>
            <a:r>
              <a:rPr lang="ru-RU" sz="4800" b="1" dirty="0" err="1" smtClean="0">
                <a:solidFill>
                  <a:srgbClr val="0000FF"/>
                </a:solidFill>
                <a:latin typeface="Cambria" pitchFamily="18" charset="0"/>
              </a:rPr>
              <a:t>Зада</a:t>
            </a:r>
            <a:r>
              <a:rPr lang="ru-RU" sz="4800" b="1" dirty="0" err="1" smtClean="0">
                <a:solidFill>
                  <a:srgbClr val="0000FF"/>
                </a:solidFill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4800" b="1" dirty="0" err="1" smtClean="0">
                <a:solidFill>
                  <a:srgbClr val="0000FF"/>
                </a:solidFill>
                <a:latin typeface="Cambria" pitchFamily="18" charset="0"/>
              </a:rPr>
              <a:t>ние</a:t>
            </a:r>
            <a:r>
              <a:rPr lang="ru-RU" sz="4800" b="1" dirty="0" smtClean="0">
                <a:solidFill>
                  <a:srgbClr val="0000FF"/>
                </a:solidFill>
                <a:latin typeface="Cambria" pitchFamily="18" charset="0"/>
              </a:rPr>
              <a:t> </a:t>
            </a:r>
            <a:endParaRPr lang="ru-RU" sz="4800" b="1" dirty="0">
              <a:solidFill>
                <a:srgbClr val="0000FF"/>
              </a:solidFill>
              <a:latin typeface="Cambria" pitchFamily="18" charset="0"/>
            </a:endParaRPr>
          </a:p>
          <a:p>
            <a:r>
              <a:rPr lang="ru-RU" sz="4400" b="1" dirty="0">
                <a:solidFill>
                  <a:srgbClr val="0070C0"/>
                </a:solidFill>
                <a:latin typeface="Cambria" pitchFamily="18" charset="0"/>
              </a:rPr>
              <a:t>    </a:t>
            </a:r>
            <a:r>
              <a:rPr lang="ru-RU" sz="5400" b="1" dirty="0">
                <a:solidFill>
                  <a:srgbClr val="6600CC"/>
                </a:solidFill>
                <a:latin typeface="Cambria" pitchFamily="18" charset="0"/>
              </a:rPr>
              <a:t>«Помоги́  </a:t>
            </a:r>
            <a:r>
              <a:rPr lang="ru-RU" sz="5400" b="1" dirty="0" err="1">
                <a:solidFill>
                  <a:srgbClr val="6600CC"/>
                </a:solidFill>
                <a:latin typeface="Cambria" pitchFamily="18" charset="0"/>
              </a:rPr>
              <a:t>Ма́ше</a:t>
            </a:r>
            <a:r>
              <a:rPr lang="ru-RU" sz="5400" b="1" dirty="0">
                <a:solidFill>
                  <a:srgbClr val="6600CC"/>
                </a:solidFill>
                <a:latin typeface="Cambria" pitchFamily="18" charset="0"/>
              </a:rPr>
              <a:t>»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87824" y="2495146"/>
            <a:ext cx="5904656" cy="413055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88" y="0"/>
            <a:ext cx="918368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8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88" y="0"/>
            <a:ext cx="9183688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Рисунок 10" descr="https://chicly-furs.com/images/product/category/680847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21388" y="3368675"/>
            <a:ext cx="2881312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0" name="Рисунок 11" descr="https://milcreations.com/wp-content/uploads/new-stripy-rainbow-eco-scarf-for-kids-children-039-s-colourful-childrenamp039s-scarves-of-children039s-scarv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3652838"/>
            <a:ext cx="2663825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1" name="Рисунок 12" descr="https://1.bp.blogspot.com/-VeYQ6vykn70/WhWy1NUxOdI/AAAAAAAACoQ/U5f13z8Tg1gFV5l76TAs7MjAwloYXayiQCLcBGAs/s1600/23722434_905520559599660_421898474632989267_n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8225" y="3652838"/>
            <a:ext cx="2217738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82" name="Рисунок 13" descr="https://png.pngtree.com/png_detail/18/09/10/pngtree-decorative-cabinet-modified-vector-png-clipart_222994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265113"/>
            <a:ext cx="2303463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30188" y="2501900"/>
            <a:ext cx="2757487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шкаф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2987675" y="2501900"/>
            <a:ext cx="33289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пла</a:t>
            </a:r>
            <a:r>
              <a:rPr lang="ru-RU" sz="6600" b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6600" b="1">
                <a:latin typeface="Cambria" pitchFamily="18" charset="0"/>
              </a:rPr>
              <a:t>тье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987675" y="5373688"/>
            <a:ext cx="31686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ша</a:t>
            </a:r>
            <a:r>
              <a:rPr lang="ru-RU" sz="6600" b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6600" b="1">
                <a:latin typeface="Cambria" pitchFamily="18" charset="0"/>
              </a:rPr>
              <a:t>пка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30188" y="5373688"/>
            <a:ext cx="34925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шарф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6156325" y="5373688"/>
            <a:ext cx="2757488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шу</a:t>
            </a:r>
            <a:r>
              <a:rPr lang="ru-RU" sz="6600" b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6600" b="1">
                <a:latin typeface="Cambria" pitchFamily="18" charset="0"/>
              </a:rPr>
              <a:t>ба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6010275" y="2500313"/>
            <a:ext cx="3133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сапоги</a:t>
            </a:r>
            <a:r>
              <a:rPr lang="ru-RU" sz="6600" b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endParaRPr lang="ru-RU" sz="6600" b="1">
              <a:latin typeface="Cambria" pitchFamily="18" charset="0"/>
            </a:endParaRPr>
          </a:p>
        </p:txBody>
      </p:sp>
      <p:pic>
        <p:nvPicPr>
          <p:cNvPr id="50189" name="Рисунок 20" descr="https://irecommend.ru/sites/default/files/product-images/178525/914447221_5681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54413" y="404813"/>
            <a:ext cx="2097087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90" name="Рисунок 21" descr="https://ds03.infourok.ru/uploads/ex/0325/00040e4c-21e0ac28/hello_html_89877ad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40400" y="469900"/>
            <a:ext cx="2447925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400" y="-33338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400" y="-30163"/>
            <a:ext cx="91694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Рисунок 10" descr="https://chicly-furs.com/images/product/category/680847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577" y="2409304"/>
            <a:ext cx="2671762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4" name="Рисунок 11" descr="https://milcreations.com/wp-content/uploads/new-stripy-rainbow-eco-scarf-for-kids-children-039-s-colourful-childrenamp039s-scarves-of-children039s-scarves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1" y="2708523"/>
            <a:ext cx="2424112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5" name="Рисунок 12" descr="https://1.bp.blogspot.com/-VeYQ6vykn70/WhWy1NUxOdI/AAAAAAAACoQ/U5f13z8Tg1gFV5l76TAs7MjAwloYXayiQCLcBGAs/s1600/23722434_905520559599660_421898474632989267_n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71875" y="3387725"/>
            <a:ext cx="1871663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6" name="Рисунок 13" descr="https://png.pngtree.com/png_detail/18/09/10/pngtree-decorative-cabinet-modified-vector-png-clipart_222994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16238" y="265113"/>
            <a:ext cx="2808287" cy="2443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7" name="TextBox 2"/>
          <p:cNvSpPr txBox="1">
            <a:spLocks noChangeArrowheads="1"/>
          </p:cNvSpPr>
          <p:nvPr/>
        </p:nvSpPr>
        <p:spPr bwMode="auto">
          <a:xfrm>
            <a:off x="3059113" y="2413000"/>
            <a:ext cx="303371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6600" b="1">
                <a:latin typeface="Cambria" pitchFamily="18" charset="0"/>
              </a:rPr>
              <a:t>шкаф</a:t>
            </a:r>
          </a:p>
        </p:txBody>
      </p:sp>
      <p:sp>
        <p:nvSpPr>
          <p:cNvPr id="51208" name="TextBox 16"/>
          <p:cNvSpPr txBox="1">
            <a:spLocks noChangeArrowheads="1"/>
          </p:cNvSpPr>
          <p:nvPr/>
        </p:nvSpPr>
        <p:spPr bwMode="auto">
          <a:xfrm flipH="1">
            <a:off x="3059113" y="5430068"/>
            <a:ext cx="3313087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600" b="1" dirty="0" err="1">
                <a:latin typeface="Cambria" pitchFamily="18" charset="0"/>
              </a:rPr>
              <a:t>ша</a:t>
            </a:r>
            <a:r>
              <a:rPr lang="ru-RU" sz="6600" b="1" dirty="0" err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6600" b="1" dirty="0" err="1">
                <a:latin typeface="Cambria" pitchFamily="18" charset="0"/>
              </a:rPr>
              <a:t>пка</a:t>
            </a:r>
            <a:endParaRPr lang="ru-RU" sz="6600" b="1" dirty="0">
              <a:latin typeface="Cambria" pitchFamily="18" charset="0"/>
            </a:endParaRPr>
          </a:p>
        </p:txBody>
      </p:sp>
      <p:sp>
        <p:nvSpPr>
          <p:cNvPr id="51209" name="TextBox 17"/>
          <p:cNvSpPr txBox="1">
            <a:spLocks noChangeArrowheads="1"/>
          </p:cNvSpPr>
          <p:nvPr/>
        </p:nvSpPr>
        <p:spPr bwMode="auto">
          <a:xfrm>
            <a:off x="304801" y="5001691"/>
            <a:ext cx="309562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600" b="1" dirty="0">
                <a:latin typeface="Cambria" pitchFamily="18" charset="0"/>
              </a:rPr>
              <a:t>шарф</a:t>
            </a:r>
          </a:p>
        </p:txBody>
      </p:sp>
      <p:sp>
        <p:nvSpPr>
          <p:cNvPr id="51210" name="TextBox 18"/>
          <p:cNvSpPr txBox="1">
            <a:spLocks noChangeArrowheads="1"/>
          </p:cNvSpPr>
          <p:nvPr/>
        </p:nvSpPr>
        <p:spPr bwMode="auto">
          <a:xfrm flipH="1">
            <a:off x="5956300" y="5001691"/>
            <a:ext cx="3162299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6600" b="1" dirty="0" err="1">
                <a:latin typeface="Cambria" pitchFamily="18" charset="0"/>
              </a:rPr>
              <a:t>шу</a:t>
            </a:r>
            <a:r>
              <a:rPr lang="ru-RU" sz="6600" b="1" dirty="0" err="1">
                <a:latin typeface="Cambria" pitchFamily="18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6600" b="1" dirty="0" err="1">
                <a:latin typeface="Cambria" pitchFamily="18" charset="0"/>
              </a:rPr>
              <a:t>ба</a:t>
            </a:r>
            <a:endParaRPr lang="ru-RU" sz="6600" b="1" dirty="0">
              <a:latin typeface="Cambria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8" grpId="0"/>
      <p:bldP spid="51209" grpId="0"/>
      <p:bldP spid="512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8575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TextBox 2"/>
          <p:cNvSpPr txBox="1">
            <a:spLocks noChangeArrowheads="1"/>
          </p:cNvSpPr>
          <p:nvPr/>
        </p:nvSpPr>
        <p:spPr bwMode="auto">
          <a:xfrm>
            <a:off x="2771775" y="333375"/>
            <a:ext cx="36718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 dirty="0" err="1" smtClean="0">
                <a:latin typeface="Cambria" pitchFamily="18" charset="0"/>
              </a:rPr>
              <a:t>Бу́квы</a:t>
            </a:r>
            <a:r>
              <a:rPr lang="ru-RU" sz="4800" b="1" dirty="0" smtClean="0">
                <a:latin typeface="Cambria" pitchFamily="18" charset="0"/>
              </a:rPr>
              <a:t> </a:t>
            </a:r>
            <a:r>
              <a:rPr lang="ru-RU" sz="4800" b="1" dirty="0" err="1">
                <a:latin typeface="Cambria" pitchFamily="18" charset="0"/>
              </a:rPr>
              <a:t>Шш</a:t>
            </a:r>
            <a:endParaRPr lang="ru-RU" sz="4800" b="1" dirty="0">
              <a:latin typeface="Cambria" pitchFamily="18" charset="0"/>
            </a:endParaRPr>
          </a:p>
        </p:txBody>
      </p:sp>
      <p:pic>
        <p:nvPicPr>
          <p:cNvPr id="8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8712968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9400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2" name="Рисунок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62138" y="2349500"/>
            <a:ext cx="4929187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TextBox 6"/>
          <p:cNvSpPr txBox="1">
            <a:spLocks noChangeArrowheads="1"/>
          </p:cNvSpPr>
          <p:nvPr/>
        </p:nvSpPr>
        <p:spPr bwMode="auto">
          <a:xfrm>
            <a:off x="468313" y="549275"/>
            <a:ext cx="7559675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mbria" pitchFamily="18" charset="0"/>
              </a:rPr>
              <a:t>Вста́ли три карандаша́</a:t>
            </a:r>
          </a:p>
          <a:p>
            <a:r>
              <a:rPr lang="ru-RU" sz="4800" b="1">
                <a:latin typeface="Cambria" pitchFamily="18" charset="0"/>
              </a:rPr>
              <a:t>На лине́йку – это «Ш»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Рисунок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2708275"/>
            <a:ext cx="5472112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Box 3"/>
          <p:cNvSpPr txBox="1">
            <a:spLocks noChangeArrowheads="1"/>
          </p:cNvSpPr>
          <p:nvPr/>
        </p:nvSpPr>
        <p:spPr bwMode="auto">
          <a:xfrm>
            <a:off x="1116013" y="404813"/>
            <a:ext cx="8539162" cy="129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dirty="0">
              <a:latin typeface="Calibri" pitchFamily="34" charset="0"/>
            </a:endParaRPr>
          </a:p>
          <a:p>
            <a:r>
              <a:rPr lang="ru-RU" sz="6000" b="1" dirty="0" smtClean="0">
                <a:solidFill>
                  <a:srgbClr val="00B050"/>
                </a:solidFill>
                <a:latin typeface="Cambria" pitchFamily="18" charset="0"/>
              </a:rPr>
              <a:t> «</a:t>
            </a:r>
            <a:r>
              <a:rPr lang="ru-RU" sz="6000" b="1" dirty="0">
                <a:solidFill>
                  <a:srgbClr val="00B050"/>
                </a:solidFill>
                <a:latin typeface="Cambria" pitchFamily="18" charset="0"/>
              </a:rPr>
              <a:t>Собери́  </a:t>
            </a:r>
            <a:r>
              <a:rPr lang="ru-RU" sz="6000" b="1" dirty="0" err="1">
                <a:solidFill>
                  <a:srgbClr val="00B050"/>
                </a:solidFill>
                <a:latin typeface="Cambria" pitchFamily="18" charset="0"/>
              </a:rPr>
              <a:t>бу́кву</a:t>
            </a:r>
            <a:r>
              <a:rPr lang="ru-RU" sz="6000" b="1" dirty="0" smtClean="0">
                <a:solidFill>
                  <a:srgbClr val="00B050"/>
                </a:solidFill>
                <a:latin typeface="Cambria" pitchFamily="18" charset="0"/>
              </a:rPr>
              <a:t>»  </a:t>
            </a:r>
            <a:endParaRPr lang="ru-RU" sz="6000" b="1" dirty="0">
              <a:solidFill>
                <a:srgbClr val="00B050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Рисунок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19" name="Прямоугольник 1"/>
          <p:cNvSpPr>
            <a:spLocks noChangeArrowheads="1"/>
          </p:cNvSpPr>
          <p:nvPr/>
        </p:nvSpPr>
        <p:spPr bwMode="auto">
          <a:xfrm>
            <a:off x="460375" y="312738"/>
            <a:ext cx="77120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tabLst>
                <a:tab pos="2295525" algn="l"/>
              </a:tabLst>
            </a:pPr>
            <a:r>
              <a:rPr lang="ru-RU" sz="4000" b="1">
                <a:solidFill>
                  <a:srgbClr val="3333FF"/>
                </a:solidFill>
                <a:latin typeface="Cambria" pitchFamily="18" charset="0"/>
              </a:rPr>
              <a:t>  </a:t>
            </a:r>
            <a:r>
              <a:rPr lang="ru-RU" sz="5400" b="1">
                <a:solidFill>
                  <a:srgbClr val="3333FF"/>
                </a:solidFill>
                <a:latin typeface="Cambria" pitchFamily="18" charset="0"/>
              </a:rPr>
              <a:t>«Найди́ все бу́квы Ш»</a:t>
            </a:r>
            <a:endParaRPr lang="ru-RU" sz="5400">
              <a:solidFill>
                <a:srgbClr val="3333FF"/>
              </a:solidFill>
              <a:latin typeface="Cambria" pitchFamily="18" charset="0"/>
            </a:endParaRPr>
          </a:p>
        </p:txBody>
      </p:sp>
      <p:sp>
        <p:nvSpPr>
          <p:cNvPr id="60420" name="AutoShape 2" descr="https://s0.slide-share.ru/s_image/829cd839e722216ea55ed4b2cdcad6a0/be736428-4885-44e2-b86b-6bb995c43774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60421" name="AutoShape 4" descr="https://s0.slide-share.ru/s_image/829cd839e722216ea55ed4b2cdcad6a0/be736428-4885-44e2-b86b-6bb995c43774.jpeg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612775" y="1498600"/>
            <a:ext cx="13366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00B050"/>
                </a:solidFill>
                <a:latin typeface="Cambria" pitchFamily="18" charset="0"/>
              </a:rPr>
              <a:t>Ш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79800" y="2665413"/>
            <a:ext cx="1417638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3333FF"/>
                </a:solidFill>
                <a:latin typeface="Cambria" pitchFamily="18" charset="0"/>
              </a:rPr>
              <a:t>ш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7345363" y="1773238"/>
            <a:ext cx="147478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660033"/>
                </a:solidFill>
                <a:latin typeface="Cambria" pitchFamily="18" charset="0"/>
              </a:rPr>
              <a:t>Ш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18138" y="3917950"/>
            <a:ext cx="16017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990033"/>
                </a:solidFill>
                <a:latin typeface="Cambria" pitchFamily="18" charset="0"/>
              </a:rPr>
              <a:t>ш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2062163" y="4378325"/>
            <a:ext cx="14176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333300"/>
                </a:solidFill>
                <a:latin typeface="Cambria" pitchFamily="18" charset="0"/>
              </a:rPr>
              <a:t>Ш</a:t>
            </a:r>
          </a:p>
        </p:txBody>
      </p:sp>
      <p:sp>
        <p:nvSpPr>
          <p:cNvPr id="60427" name="TextBox 12"/>
          <p:cNvSpPr txBox="1">
            <a:spLocks noChangeArrowheads="1"/>
          </p:cNvSpPr>
          <p:nvPr/>
        </p:nvSpPr>
        <p:spPr bwMode="auto">
          <a:xfrm>
            <a:off x="2835275" y="1052513"/>
            <a:ext cx="1027113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FF0000"/>
                </a:solidFill>
                <a:latin typeface="Cambria" pitchFamily="18" charset="0"/>
              </a:rPr>
              <a:t>О</a:t>
            </a:r>
          </a:p>
        </p:txBody>
      </p:sp>
      <p:sp>
        <p:nvSpPr>
          <p:cNvPr id="60428" name="TextBox 13"/>
          <p:cNvSpPr txBox="1">
            <a:spLocks noChangeArrowheads="1"/>
          </p:cNvSpPr>
          <p:nvPr/>
        </p:nvSpPr>
        <p:spPr bwMode="auto">
          <a:xfrm>
            <a:off x="4929188" y="1052513"/>
            <a:ext cx="13081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4B3090"/>
                </a:solidFill>
                <a:latin typeface="Cambria" pitchFamily="18" charset="0"/>
              </a:rPr>
              <a:t>в</a:t>
            </a:r>
          </a:p>
        </p:txBody>
      </p:sp>
      <p:sp>
        <p:nvSpPr>
          <p:cNvPr id="60429" name="TextBox 14"/>
          <p:cNvSpPr txBox="1">
            <a:spLocks noChangeArrowheads="1"/>
          </p:cNvSpPr>
          <p:nvPr/>
        </p:nvSpPr>
        <p:spPr bwMode="auto">
          <a:xfrm>
            <a:off x="1476375" y="2767013"/>
            <a:ext cx="14827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CC0066"/>
                </a:solidFill>
                <a:latin typeface="Cambria" pitchFamily="18" charset="0"/>
              </a:rPr>
              <a:t>к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11825" y="2349500"/>
            <a:ext cx="1268413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385723"/>
                </a:solidFill>
                <a:latin typeface="Cambria" pitchFamily="18" charset="0"/>
              </a:rPr>
              <a:t>М</a:t>
            </a:r>
          </a:p>
        </p:txBody>
      </p:sp>
      <p:sp>
        <p:nvSpPr>
          <p:cNvPr id="60431" name="TextBox 16"/>
          <p:cNvSpPr txBox="1">
            <a:spLocks noChangeArrowheads="1"/>
          </p:cNvSpPr>
          <p:nvPr/>
        </p:nvSpPr>
        <p:spPr bwMode="auto">
          <a:xfrm>
            <a:off x="4254500" y="4868863"/>
            <a:ext cx="10509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A5501B"/>
                </a:solidFill>
                <a:latin typeface="Cambria" pitchFamily="18" charset="0"/>
              </a:rPr>
              <a:t>и</a:t>
            </a:r>
          </a:p>
        </p:txBody>
      </p:sp>
      <p:sp>
        <p:nvSpPr>
          <p:cNvPr id="60432" name="TextBox 17"/>
          <p:cNvSpPr txBox="1">
            <a:spLocks noChangeArrowheads="1"/>
          </p:cNvSpPr>
          <p:nvPr/>
        </p:nvSpPr>
        <p:spPr bwMode="auto">
          <a:xfrm>
            <a:off x="460375" y="3917950"/>
            <a:ext cx="148907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000066"/>
                </a:solidFill>
                <a:latin typeface="Cambria" pitchFamily="18" charset="0"/>
              </a:rPr>
              <a:t>Н</a:t>
            </a:r>
          </a:p>
        </p:txBody>
      </p:sp>
      <p:sp>
        <p:nvSpPr>
          <p:cNvPr id="60433" name="TextBox 18"/>
          <p:cNvSpPr txBox="1">
            <a:spLocks noChangeArrowheads="1"/>
          </p:cNvSpPr>
          <p:nvPr/>
        </p:nvSpPr>
        <p:spPr bwMode="auto">
          <a:xfrm>
            <a:off x="7540625" y="4233863"/>
            <a:ext cx="12795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b="1">
                <a:solidFill>
                  <a:srgbClr val="6666FF"/>
                </a:solidFill>
                <a:latin typeface="Cambria" pitchFamily="18" charset="0"/>
              </a:rPr>
              <a:t>П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https://ds05.infourok.ru/uploads/ex/0f44/0010ebab-23901923/hello_html_m2129f5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928" y="1755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71600" y="17552"/>
            <a:ext cx="676875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Шар</a:t>
            </a:r>
          </a:p>
          <a:p>
            <a:pPr algn="ctr"/>
            <a:endParaRPr lang="ru-RU" sz="8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Шу́-ба</a:t>
            </a:r>
          </a:p>
          <a:p>
            <a:pPr algn="ctr"/>
            <a:endParaRPr lang="ru-RU" sz="8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8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Ко́ш-ка</a:t>
            </a:r>
            <a:endParaRPr lang="ru-RU" sz="80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ru-RU" sz="8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Хо-</a:t>
            </a:r>
            <a:r>
              <a:rPr lang="ru-RU" sz="8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ро</a:t>
            </a:r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</a:t>
            </a:r>
            <a:r>
              <a:rPr lang="ru-RU" sz="8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шо</a:t>
            </a:r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́</a:t>
            </a:r>
          </a:p>
          <a:p>
            <a:pPr algn="ctr"/>
            <a:endParaRPr lang="ru-RU" sz="800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ru-RU" sz="8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Ма</a:t>
            </a:r>
            <a:r>
              <a:rPr lang="ru-RU" sz="8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-ши́-на</a:t>
            </a:r>
            <a:endParaRPr lang="ru-RU" sz="8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554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Рисунок 7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1" name="TextBox 1"/>
          <p:cNvSpPr txBox="1">
            <a:spLocks noChangeArrowheads="1"/>
          </p:cNvSpPr>
          <p:nvPr/>
        </p:nvSpPr>
        <p:spPr bwMode="auto">
          <a:xfrm>
            <a:off x="309716" y="339212"/>
            <a:ext cx="9518868" cy="7571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6600" b="1" dirty="0" smtClean="0">
                <a:latin typeface="Cambria" pitchFamily="18" charset="0"/>
              </a:rPr>
              <a:t>Дети </a:t>
            </a:r>
            <a:r>
              <a:rPr lang="ru-RU" sz="6600" b="1" dirty="0" err="1" smtClean="0">
                <a:latin typeface="Cambria" pitchFamily="18" charset="0"/>
              </a:rPr>
              <a:t>де́лают</a:t>
            </a:r>
            <a:r>
              <a:rPr lang="ru-RU" sz="6600" b="1" dirty="0" smtClean="0">
                <a:latin typeface="Cambria" pitchFamily="18" charset="0"/>
              </a:rPr>
              <a:t> </a:t>
            </a:r>
            <a:r>
              <a:rPr lang="ru-RU" sz="6600" b="1" dirty="0" err="1">
                <a:latin typeface="Cambria" pitchFamily="18" charset="0"/>
              </a:rPr>
              <a:t>уро́ки</a:t>
            </a:r>
            <a:r>
              <a:rPr lang="ru-RU" sz="6600" b="1" dirty="0">
                <a:latin typeface="Cambria" pitchFamily="18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ru-RU" sz="6600" b="1" dirty="0" err="1">
                <a:latin typeface="Cambria" pitchFamily="18" charset="0"/>
              </a:rPr>
              <a:t>Ма́ша</a:t>
            </a:r>
            <a:r>
              <a:rPr lang="ru-RU" sz="6600" b="1" dirty="0">
                <a:latin typeface="Cambria" pitchFamily="18" charset="0"/>
              </a:rPr>
              <a:t> </a:t>
            </a:r>
            <a:r>
              <a:rPr lang="ru-RU" sz="6600" b="1" dirty="0" err="1">
                <a:latin typeface="Cambria" pitchFamily="18" charset="0"/>
              </a:rPr>
              <a:t>чита́ет</a:t>
            </a:r>
            <a:r>
              <a:rPr lang="ru-RU" sz="6600" b="1" dirty="0">
                <a:latin typeface="Cambria" pitchFamily="18" charset="0"/>
              </a:rPr>
              <a:t> </a:t>
            </a:r>
            <a:r>
              <a:rPr lang="ru-RU" sz="6600" b="1" dirty="0" err="1" smtClean="0">
                <a:latin typeface="Cambria" pitchFamily="18" charset="0"/>
              </a:rPr>
              <a:t>а́збуку</a:t>
            </a:r>
            <a:r>
              <a:rPr lang="ru-RU" sz="6600" b="1" dirty="0" smtClean="0">
                <a:latin typeface="Cambria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6600" b="1" dirty="0" err="1" smtClean="0">
                <a:latin typeface="Cambria" pitchFamily="18" charset="0"/>
              </a:rPr>
              <a:t>Са</a:t>
            </a:r>
            <a:r>
              <a:rPr lang="ru-RU" sz="6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́</a:t>
            </a:r>
            <a:r>
              <a:rPr lang="ru-RU" sz="6600" b="1" dirty="0" err="1" smtClean="0">
                <a:latin typeface="Cambria" pitchFamily="18" charset="0"/>
              </a:rPr>
              <a:t>ша</a:t>
            </a:r>
            <a:r>
              <a:rPr lang="ru-RU" sz="6600" b="1" dirty="0" smtClean="0">
                <a:latin typeface="Cambria" pitchFamily="18" charset="0"/>
              </a:rPr>
              <a:t> </a:t>
            </a:r>
            <a:r>
              <a:rPr lang="ru-RU" sz="6600" b="1" dirty="0" err="1" smtClean="0">
                <a:latin typeface="Cambria" pitchFamily="18" charset="0"/>
              </a:rPr>
              <a:t>реша</a:t>
            </a:r>
            <a:r>
              <a:rPr lang="ru-RU" sz="6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́</a:t>
            </a:r>
            <a:r>
              <a:rPr lang="ru-RU" sz="6600" b="1" dirty="0" err="1" smtClean="0">
                <a:latin typeface="Cambria" pitchFamily="18" charset="0"/>
              </a:rPr>
              <a:t>ет</a:t>
            </a:r>
            <a:r>
              <a:rPr lang="ru-RU" sz="6600" b="1" dirty="0" smtClean="0">
                <a:latin typeface="Cambria" pitchFamily="18" charset="0"/>
              </a:rPr>
              <a:t> </a:t>
            </a:r>
            <a:r>
              <a:rPr lang="ru-RU" sz="6600" b="1" dirty="0" err="1" smtClean="0">
                <a:latin typeface="Cambria" pitchFamily="18" charset="0"/>
              </a:rPr>
              <a:t>зада</a:t>
            </a:r>
            <a:r>
              <a:rPr lang="ru-RU" sz="66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́</a:t>
            </a:r>
            <a:r>
              <a:rPr lang="ru-RU" sz="6600" b="1" dirty="0" err="1" smtClean="0">
                <a:latin typeface="Cambria" pitchFamily="18" charset="0"/>
              </a:rPr>
              <a:t>чу</a:t>
            </a:r>
            <a:r>
              <a:rPr lang="ru-RU" sz="6600" b="1" dirty="0" smtClean="0">
                <a:latin typeface="Cambria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6600" b="1" dirty="0" err="1" smtClean="0">
                <a:latin typeface="Cambria" pitchFamily="18" charset="0"/>
              </a:rPr>
              <a:t>Па</a:t>
            </a:r>
            <a:r>
              <a:rPr lang="ru-RU" sz="6600" b="1" dirty="0" err="1">
                <a:latin typeface="Cambria" pitchFamily="18" charset="0"/>
              </a:rPr>
              <a:t>́ша</a:t>
            </a:r>
            <a:r>
              <a:rPr lang="ru-RU" sz="6600" b="1" dirty="0">
                <a:latin typeface="Cambria" pitchFamily="18" charset="0"/>
              </a:rPr>
              <a:t> пи́́</a:t>
            </a:r>
            <a:r>
              <a:rPr lang="ru-RU" sz="6600" b="1" dirty="0" err="1">
                <a:latin typeface="Cambria" pitchFamily="18" charset="0"/>
              </a:rPr>
              <a:t>шет</a:t>
            </a:r>
            <a:r>
              <a:rPr lang="ru-RU" sz="6600" b="1" dirty="0">
                <a:latin typeface="Cambria" pitchFamily="18" charset="0"/>
              </a:rPr>
              <a:t> </a:t>
            </a:r>
            <a:r>
              <a:rPr lang="ru-RU" sz="6600" b="1" dirty="0" err="1">
                <a:latin typeface="Cambria" pitchFamily="18" charset="0"/>
              </a:rPr>
              <a:t>краси́во</a:t>
            </a:r>
            <a:r>
              <a:rPr lang="ru-RU" sz="6600" b="1" dirty="0" smtClean="0">
                <a:latin typeface="Cambria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ru-RU" sz="6000" b="1" dirty="0">
              <a:latin typeface="Cambria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1" name="Рисунок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913" y="2192338"/>
            <a:ext cx="6480175" cy="440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Box 3"/>
          <p:cNvSpPr txBox="1">
            <a:spLocks noChangeArrowheads="1"/>
          </p:cNvSpPr>
          <p:nvPr/>
        </p:nvSpPr>
        <p:spPr bwMode="auto">
          <a:xfrm>
            <a:off x="251520" y="1268413"/>
            <a:ext cx="864095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CC3300"/>
                </a:solidFill>
                <a:latin typeface="Cambria" pitchFamily="18" charset="0"/>
              </a:rPr>
              <a:t>Пиши́ </a:t>
            </a:r>
            <a:r>
              <a:rPr lang="ru-RU" sz="4800" b="1" dirty="0" err="1" smtClean="0">
                <a:solidFill>
                  <a:srgbClr val="CC3300"/>
                </a:solidFill>
                <a:latin typeface="Cambria" pitchFamily="18" charset="0"/>
              </a:rPr>
              <a:t>краси́во</a:t>
            </a:r>
            <a:r>
              <a:rPr lang="ru-RU" sz="4800" b="1" dirty="0" smtClean="0">
                <a:solidFill>
                  <a:srgbClr val="CC3300"/>
                </a:solidFill>
                <a:latin typeface="Cambria" pitchFamily="18" charset="0"/>
              </a:rPr>
              <a:t> и аккуратно!</a:t>
            </a:r>
            <a:endParaRPr lang="ru-RU" sz="4800" b="1" dirty="0">
              <a:solidFill>
                <a:srgbClr val="CC3300"/>
              </a:solidFill>
              <a:latin typeface="Cambria" pitchFamily="18" charset="0"/>
            </a:endParaRPr>
          </a:p>
        </p:txBody>
      </p:sp>
      <p:sp>
        <p:nvSpPr>
          <p:cNvPr id="66564" name="TextBox 4"/>
          <p:cNvSpPr txBox="1">
            <a:spLocks noChangeArrowheads="1"/>
          </p:cNvSpPr>
          <p:nvPr/>
        </p:nvSpPr>
        <p:spPr bwMode="auto">
          <a:xfrm>
            <a:off x="2339975" y="260350"/>
            <a:ext cx="460851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b="1" dirty="0">
                <a:latin typeface="Cambria" pitchFamily="18" charset="0"/>
              </a:rPr>
              <a:t>  </a:t>
            </a:r>
            <a:r>
              <a:rPr lang="ru-RU" sz="5400" b="1" dirty="0" smtClean="0">
                <a:latin typeface="Cambria" pitchFamily="18" charset="0"/>
              </a:rPr>
              <a:t> </a:t>
            </a:r>
            <a:r>
              <a:rPr lang="ru-RU" sz="5400" b="1" dirty="0" err="1" smtClean="0">
                <a:solidFill>
                  <a:srgbClr val="B50B91"/>
                </a:solidFill>
                <a:latin typeface="Cambria" pitchFamily="18" charset="0"/>
              </a:rPr>
              <a:t>Зада́ние</a:t>
            </a:r>
            <a:r>
              <a:rPr lang="ru-RU" sz="5400" b="1" dirty="0" smtClean="0">
                <a:solidFill>
                  <a:srgbClr val="B50B91"/>
                </a:solidFill>
                <a:latin typeface="Cambria" pitchFamily="18" charset="0"/>
              </a:rPr>
              <a:t> </a:t>
            </a:r>
            <a:endParaRPr lang="ru-RU" sz="5400" b="1" dirty="0">
              <a:solidFill>
                <a:srgbClr val="B50B91"/>
              </a:solidFill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8712968" cy="64807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79247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2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210675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46063" y="5373216"/>
            <a:ext cx="8789987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пра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  <a:cs typeface="Calibri" pitchFamily="34" charset="0"/>
              </a:rPr>
              <a:t>́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вильно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произноси́ли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зву́ки</a:t>
            </a:r>
            <a:r>
              <a:rPr lang="ru-RU" sz="4000" b="1" dirty="0">
                <a:latin typeface="Cambria" pitchFamily="18" charset="0"/>
              </a:rPr>
              <a:t>.</a:t>
            </a:r>
          </a:p>
          <a:p>
            <a:pPr algn="just">
              <a:buFontTx/>
              <a:buChar char="-"/>
            </a:pPr>
            <a:endParaRPr lang="ru-RU" dirty="0">
              <a:latin typeface="Calibri" pitchFamily="34" charset="0"/>
            </a:endParaRPr>
          </a:p>
          <a:p>
            <a:pPr algn="just">
              <a:buFontTx/>
              <a:buChar char="-"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84" name="TextBox 5"/>
          <p:cNvSpPr txBox="1">
            <a:spLocks noChangeArrowheads="1"/>
          </p:cNvSpPr>
          <p:nvPr/>
        </p:nvSpPr>
        <p:spPr bwMode="auto">
          <a:xfrm>
            <a:off x="900113" y="1331913"/>
            <a:ext cx="8135937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Cambria" pitchFamily="18" charset="0"/>
              </a:rPr>
              <a:t>    </a:t>
            </a:r>
            <a:r>
              <a:rPr lang="ru-RU" sz="4400" b="1" dirty="0" err="1">
                <a:solidFill>
                  <a:srgbClr val="FF0000"/>
                </a:solidFill>
                <a:latin typeface="Cambria" pitchFamily="18" charset="0"/>
              </a:rPr>
              <a:t>Сего</a:t>
            </a:r>
            <a:r>
              <a:rPr lang="ru-RU" sz="4400" b="1" dirty="0" err="1">
                <a:solidFill>
                  <a:srgbClr val="FF0000"/>
                </a:solidFill>
                <a:latin typeface="Calibri" pitchFamily="34" charset="0"/>
                <a:ea typeface="Cambria" pitchFamily="18" charset="0"/>
                <a:cs typeface="Calibri" pitchFamily="34" charset="0"/>
              </a:rPr>
              <a:t>́</a:t>
            </a:r>
            <a:r>
              <a:rPr lang="ru-RU" sz="4400" b="1" dirty="0" err="1">
                <a:solidFill>
                  <a:srgbClr val="FF0000"/>
                </a:solidFill>
                <a:latin typeface="Cambria" pitchFamily="18" charset="0"/>
              </a:rPr>
              <a:t>дня</a:t>
            </a:r>
            <a:r>
              <a:rPr lang="ru-RU" sz="4400" b="1" dirty="0">
                <a:solidFill>
                  <a:srgbClr val="FF0000"/>
                </a:solidFill>
                <a:latin typeface="Cambria" pitchFamily="18" charset="0"/>
              </a:rPr>
              <a:t> на </a:t>
            </a:r>
            <a:r>
              <a:rPr lang="ru-RU" sz="4400" b="1" dirty="0" err="1">
                <a:solidFill>
                  <a:srgbClr val="FF0000"/>
                </a:solidFill>
                <a:latin typeface="Cambria" pitchFamily="18" charset="0"/>
              </a:rPr>
              <a:t>уро</a:t>
            </a:r>
            <a:r>
              <a:rPr lang="ru-RU" sz="4400" b="1" dirty="0" err="1">
                <a:solidFill>
                  <a:srgbClr val="FF0000"/>
                </a:solidFill>
                <a:latin typeface="Calibri" pitchFamily="34" charset="0"/>
              </a:rPr>
              <a:t>́</a:t>
            </a:r>
            <a:r>
              <a:rPr lang="ru-RU" sz="4400" b="1" dirty="0" err="1">
                <a:solidFill>
                  <a:srgbClr val="FF0000"/>
                </a:solidFill>
                <a:latin typeface="Cambria" pitchFamily="18" charset="0"/>
              </a:rPr>
              <a:t>ке</a:t>
            </a:r>
            <a:r>
              <a:rPr lang="ru-RU" sz="4400" b="1" dirty="0">
                <a:solidFill>
                  <a:srgbClr val="FF0000"/>
                </a:solidFill>
                <a:latin typeface="Cambria" pitchFamily="18" charset="0"/>
              </a:rPr>
              <a:t> мы:</a:t>
            </a:r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246063" y="2357438"/>
            <a:ext cx="864711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Cambria" pitchFamily="18" charset="0"/>
              </a:rPr>
              <a:t> </a:t>
            </a:r>
            <a:r>
              <a:rPr lang="ru-RU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ru-RU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познако</a:t>
            </a:r>
            <a:r>
              <a:rPr lang="ru-RU" sz="4000" b="1" dirty="0" err="1" smtClean="0">
                <a:latin typeface="Cambria" panose="02040503050406030204" pitchFamily="18" charset="0"/>
                <a:ea typeface="Cambria" panose="02040503050406030204" pitchFamily="18" charset="0"/>
                <a:cs typeface="Calibri" pitchFamily="34" charset="0"/>
              </a:rPr>
              <a:t>́</a:t>
            </a:r>
            <a:r>
              <a:rPr lang="ru-RU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мились</a:t>
            </a:r>
            <a:r>
              <a:rPr lang="ru-RU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со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зву́ком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4000" b="1" dirty="0">
                <a:latin typeface="Cambria" panose="02040503050406030204" pitchFamily="18" charset="0"/>
                <a:ea typeface="Cambria" panose="02040503050406030204" pitchFamily="18" charset="0"/>
              </a:rPr>
              <a:t>[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ш</a:t>
            </a:r>
            <a:r>
              <a:rPr lang="en-US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r>
              <a:rPr lang="ru-RU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и </a:t>
            </a:r>
            <a:r>
              <a:rPr lang="ru-RU" sz="4000" b="1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бу́квой</a:t>
            </a:r>
            <a:r>
              <a:rPr lang="ru-RU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ш</a:t>
            </a:r>
            <a:r>
              <a:rPr lang="ru-RU" sz="4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  <a:endParaRPr lang="ru-RU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1686" name="TextBox 7"/>
          <p:cNvSpPr txBox="1">
            <a:spLocks noChangeArrowheads="1"/>
          </p:cNvSpPr>
          <p:nvPr/>
        </p:nvSpPr>
        <p:spPr bwMode="auto">
          <a:xfrm>
            <a:off x="246063" y="4581052"/>
            <a:ext cx="87899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стара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  <a:cs typeface="Calibri" pitchFamily="34" charset="0"/>
              </a:rPr>
              <a:t>́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тельно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выполня́ли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зада́ния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</p:txBody>
      </p:sp>
      <p:sp>
        <p:nvSpPr>
          <p:cNvPr id="71687" name="TextBox 8"/>
          <p:cNvSpPr txBox="1">
            <a:spLocks noChangeArrowheads="1"/>
          </p:cNvSpPr>
          <p:nvPr/>
        </p:nvSpPr>
        <p:spPr bwMode="auto">
          <a:xfrm rot="10800000" flipV="1">
            <a:off x="288124" y="3689755"/>
            <a:ext cx="838833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узна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  <a:cs typeface="Calibri" pitchFamily="34" charset="0"/>
              </a:rPr>
              <a:t>́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ли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но́вое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ru-RU" sz="4000" b="1" dirty="0" err="1">
                <a:latin typeface="Cambria" panose="02040503050406030204" pitchFamily="18" charset="0"/>
                <a:ea typeface="Cambria" panose="02040503050406030204" pitchFamily="18" charset="0"/>
              </a:rPr>
              <a:t>сло́во</a:t>
            </a:r>
            <a:r>
              <a:rPr lang="ru-RU" sz="4000" b="1" dirty="0"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</p:txBody>
      </p:sp>
      <p:sp>
        <p:nvSpPr>
          <p:cNvPr id="71688" name="TextBox 9"/>
          <p:cNvSpPr txBox="1">
            <a:spLocks noChangeArrowheads="1"/>
          </p:cNvSpPr>
          <p:nvPr/>
        </p:nvSpPr>
        <p:spPr bwMode="auto">
          <a:xfrm>
            <a:off x="1835150" y="476250"/>
            <a:ext cx="6121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800" b="1">
                <a:latin typeface="Cambria" pitchFamily="18" charset="0"/>
              </a:rPr>
              <a:t>    </a:t>
            </a:r>
            <a:r>
              <a:rPr lang="ru-RU" sz="4800" b="1">
                <a:solidFill>
                  <a:srgbClr val="0000FF"/>
                </a:solidFill>
                <a:latin typeface="Cambria" pitchFamily="18" charset="0"/>
              </a:rPr>
              <a:t>Ито́г  уро́ка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5" name="Рисунок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5848" y="0"/>
            <a:ext cx="9210675" cy="694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50187" y="2182843"/>
            <a:ext cx="4248472" cy="378234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48179" y="2134265"/>
            <a:ext cx="4212975" cy="37687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63688" y="188640"/>
            <a:ext cx="59046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 err="1" smtClean="0">
                <a:solidFill>
                  <a:srgbClr val="6666FF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Настрое́ние</a:t>
            </a:r>
            <a:endParaRPr lang="ru-RU" sz="6600" b="1" dirty="0">
              <a:solidFill>
                <a:srgbClr val="6666FF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4" descr="https://ds02.infourok.ru/uploads/ex/0899/00030250-7908da2d/hello_html_515316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Рисунок 4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043608" y="332656"/>
            <a:ext cx="7272808" cy="6287008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Вот и прозвенел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66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звонок.</a:t>
            </a:r>
            <a:endParaRPr lang="ru-RU" sz="1000" b="1" dirty="0">
              <a:solidFill>
                <a:srgbClr val="66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ru-RU" sz="66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ru-RU" sz="66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</a:t>
            </a:r>
            <a:r>
              <a:rPr lang="ru-RU" sz="66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́</a:t>
            </a:r>
            <a:r>
              <a:rPr lang="ru-RU" sz="6600" b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</a:t>
            </a:r>
            <a:r>
              <a:rPr lang="ru-RU" sz="66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дети,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66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 урок!</a:t>
            </a:r>
            <a:r>
              <a:rPr lang="ru-RU" sz="6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6600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569765">
            <a:off x="371353" y="3515356"/>
            <a:ext cx="2047875" cy="2857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3992</TotalTime>
  <Words>307</Words>
  <Application>Microsoft Office PowerPoint</Application>
  <PresentationFormat>Экран (4:3)</PresentationFormat>
  <Paragraphs>98</Paragraphs>
  <Slides>26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катющка</dc:creator>
  <cp:lastModifiedBy>Виталик Граур</cp:lastModifiedBy>
  <cp:revision>341</cp:revision>
  <dcterms:created xsi:type="dcterms:W3CDTF">2016-01-17T11:41:28Z</dcterms:created>
  <dcterms:modified xsi:type="dcterms:W3CDTF">2025-09-20T09:13:17Z</dcterms:modified>
</cp:coreProperties>
</file>