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80" r:id="rId2"/>
    <p:sldId id="256" r:id="rId3"/>
    <p:sldId id="258" r:id="rId4"/>
    <p:sldId id="259" r:id="rId5"/>
    <p:sldId id="257" r:id="rId6"/>
    <p:sldId id="260" r:id="rId7"/>
    <p:sldId id="282" r:id="rId8"/>
    <p:sldId id="270" r:id="rId9"/>
    <p:sldId id="272" r:id="rId10"/>
    <p:sldId id="275" r:id="rId11"/>
    <p:sldId id="276" r:id="rId12"/>
    <p:sldId id="277" r:id="rId13"/>
    <p:sldId id="278" r:id="rId14"/>
    <p:sldId id="266" r:id="rId15"/>
    <p:sldId id="267" r:id="rId16"/>
    <p:sldId id="268" r:id="rId17"/>
    <p:sldId id="269" r:id="rId18"/>
    <p:sldId id="279" r:id="rId19"/>
    <p:sldId id="281" r:id="rId20"/>
    <p:sldId id="28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24" autoAdjust="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2AFB2C-E0BB-4F3F-B698-A065547A7478}" type="doc">
      <dgm:prSet loTypeId="urn:microsoft.com/office/officeart/2005/8/layout/venn2" loCatId="relationship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950215EE-9DA5-451A-90C2-73E8B91ECE24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400" b="1" i="1" dirty="0" smtClean="0">
              <a:solidFill>
                <a:srgbClr val="7030A0"/>
              </a:solidFill>
              <a:latin typeface="+mn-lt"/>
            </a:rPr>
            <a:t>Игровая деятельность. </a:t>
          </a:r>
          <a:r>
            <a:rPr lang="ru-RU" sz="900" b="1" i="1" dirty="0" smtClean="0"/>
            <a:t>             </a:t>
          </a:r>
          <a:endParaRPr lang="ru-RU" sz="900" dirty="0"/>
        </a:p>
      </dgm:t>
    </dgm:pt>
    <dgm:pt modelId="{B5903F26-ABAA-403E-9201-A5331C0EB7C6}" type="parTrans" cxnId="{72C2B2ED-FC46-4110-BEAD-AAC2339A5B36}">
      <dgm:prSet/>
      <dgm:spPr/>
      <dgm:t>
        <a:bodyPr/>
        <a:lstStyle/>
        <a:p>
          <a:endParaRPr lang="ru-RU"/>
        </a:p>
      </dgm:t>
    </dgm:pt>
    <dgm:pt modelId="{1B52B79D-F373-4634-A0FF-1837D14510B0}" type="sibTrans" cxnId="{72C2B2ED-FC46-4110-BEAD-AAC2339A5B36}">
      <dgm:prSet/>
      <dgm:spPr/>
      <dgm:t>
        <a:bodyPr/>
        <a:lstStyle/>
        <a:p>
          <a:endParaRPr lang="ru-RU"/>
        </a:p>
      </dgm:t>
    </dgm:pt>
    <dgm:pt modelId="{F4327102-4DF7-4171-BD33-CAF363CDDC5D}">
      <dgm:prSet custT="1"/>
      <dgm:spPr/>
      <dgm:t>
        <a:bodyPr/>
        <a:lstStyle/>
        <a:p>
          <a:pPr rtl="0"/>
          <a:r>
            <a:rPr lang="ru-RU" sz="1400" b="1" i="1" dirty="0" smtClean="0"/>
            <a:t>*Экспериментирование: «Свойства теста». </a:t>
          </a:r>
          <a:r>
            <a:rPr lang="ru-RU" sz="1000" b="1" i="1" dirty="0" smtClean="0"/>
            <a:t>   </a:t>
          </a:r>
          <a:endParaRPr lang="ru-RU" sz="1000" b="1" i="1" dirty="0"/>
        </a:p>
      </dgm:t>
    </dgm:pt>
    <dgm:pt modelId="{630662EC-55AC-42B9-ADBF-5B3C25C84635}" type="parTrans" cxnId="{C3018843-4E89-433C-9FE4-2D0424F249D5}">
      <dgm:prSet/>
      <dgm:spPr/>
      <dgm:t>
        <a:bodyPr/>
        <a:lstStyle/>
        <a:p>
          <a:endParaRPr lang="ru-RU"/>
        </a:p>
      </dgm:t>
    </dgm:pt>
    <dgm:pt modelId="{16347789-B34E-4708-8C8D-A837CF19425D}" type="sibTrans" cxnId="{C3018843-4E89-433C-9FE4-2D0424F249D5}">
      <dgm:prSet/>
      <dgm:spPr/>
      <dgm:t>
        <a:bodyPr/>
        <a:lstStyle/>
        <a:p>
          <a:endParaRPr lang="ru-RU"/>
        </a:p>
      </dgm:t>
    </dgm:pt>
    <dgm:pt modelId="{3A1A48D1-CAE8-466C-B894-4305B23F45D3}" type="pres">
      <dgm:prSet presAssocID="{652AFB2C-E0BB-4F3F-B698-A065547A7478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8FE95E-0836-41FF-9346-BB175E094FE0}" type="pres">
      <dgm:prSet presAssocID="{652AFB2C-E0BB-4F3F-B698-A065547A7478}" presName="comp1" presStyleCnt="0"/>
      <dgm:spPr/>
    </dgm:pt>
    <dgm:pt modelId="{8AAC2A54-4370-458C-81D5-9BB53CB97A15}" type="pres">
      <dgm:prSet presAssocID="{652AFB2C-E0BB-4F3F-B698-A065547A7478}" presName="circle1" presStyleLbl="node1" presStyleIdx="0" presStyleCnt="2" custScaleX="308571" custScaleY="62857" custLinFactNeighborX="0" custLinFactNeighborY="-12857"/>
      <dgm:spPr/>
      <dgm:t>
        <a:bodyPr/>
        <a:lstStyle/>
        <a:p>
          <a:endParaRPr lang="ru-RU"/>
        </a:p>
      </dgm:t>
    </dgm:pt>
    <dgm:pt modelId="{5CB1CE29-E87E-453A-AED2-DFA17C03894C}" type="pres">
      <dgm:prSet presAssocID="{652AFB2C-E0BB-4F3F-B698-A065547A7478}" presName="c1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2EE7A3-6E88-4437-A58E-FE4366A0FD19}" type="pres">
      <dgm:prSet presAssocID="{652AFB2C-E0BB-4F3F-B698-A065547A7478}" presName="comp2" presStyleCnt="0"/>
      <dgm:spPr/>
    </dgm:pt>
    <dgm:pt modelId="{C08D6557-B800-4E8F-9452-7DA50EE8304A}" type="pres">
      <dgm:prSet presAssocID="{652AFB2C-E0BB-4F3F-B698-A065547A7478}" presName="circle2" presStyleLbl="node1" presStyleIdx="1" presStyleCnt="2" custScaleX="175238" custScaleY="38095" custLinFactNeighborX="-3810" custLinFactNeighborY="-14762"/>
      <dgm:spPr/>
      <dgm:t>
        <a:bodyPr/>
        <a:lstStyle/>
        <a:p>
          <a:endParaRPr lang="ru-RU"/>
        </a:p>
      </dgm:t>
    </dgm:pt>
    <dgm:pt modelId="{130A2934-3E14-4BCD-BFBB-C670D75902E3}" type="pres">
      <dgm:prSet presAssocID="{652AFB2C-E0BB-4F3F-B698-A065547A7478}" presName="c2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018843-4E89-433C-9FE4-2D0424F249D5}" srcId="{652AFB2C-E0BB-4F3F-B698-A065547A7478}" destId="{F4327102-4DF7-4171-BD33-CAF363CDDC5D}" srcOrd="1" destOrd="0" parTransId="{630662EC-55AC-42B9-ADBF-5B3C25C84635}" sibTransId="{16347789-B34E-4708-8C8D-A837CF19425D}"/>
    <dgm:cxn modelId="{7DF7DDED-01CB-4250-9F0B-7BD1FF29EE94}" type="presOf" srcId="{950215EE-9DA5-451A-90C2-73E8B91ECE24}" destId="{8AAC2A54-4370-458C-81D5-9BB53CB97A15}" srcOrd="0" destOrd="0" presId="urn:microsoft.com/office/officeart/2005/8/layout/venn2"/>
    <dgm:cxn modelId="{356BDCD6-DB0A-458F-B68C-0D5544F6A7E8}" type="presOf" srcId="{F4327102-4DF7-4171-BD33-CAF363CDDC5D}" destId="{130A2934-3E14-4BCD-BFBB-C670D75902E3}" srcOrd="1" destOrd="0" presId="urn:microsoft.com/office/officeart/2005/8/layout/venn2"/>
    <dgm:cxn modelId="{72C2B2ED-FC46-4110-BEAD-AAC2339A5B36}" srcId="{652AFB2C-E0BB-4F3F-B698-A065547A7478}" destId="{950215EE-9DA5-451A-90C2-73E8B91ECE24}" srcOrd="0" destOrd="0" parTransId="{B5903F26-ABAA-403E-9201-A5331C0EB7C6}" sibTransId="{1B52B79D-F373-4634-A0FF-1837D14510B0}"/>
    <dgm:cxn modelId="{E5A30F4D-4C80-4A2D-9C03-AEC3491B15B6}" type="presOf" srcId="{F4327102-4DF7-4171-BD33-CAF363CDDC5D}" destId="{C08D6557-B800-4E8F-9452-7DA50EE8304A}" srcOrd="0" destOrd="0" presId="urn:microsoft.com/office/officeart/2005/8/layout/venn2"/>
    <dgm:cxn modelId="{592130B3-1942-4A31-9C89-2EA2E42387D9}" type="presOf" srcId="{652AFB2C-E0BB-4F3F-B698-A065547A7478}" destId="{3A1A48D1-CAE8-466C-B894-4305B23F45D3}" srcOrd="0" destOrd="0" presId="urn:microsoft.com/office/officeart/2005/8/layout/venn2"/>
    <dgm:cxn modelId="{9DC7D845-827D-4271-BDB4-2EBBA25E279F}" type="presOf" srcId="{950215EE-9DA5-451A-90C2-73E8B91ECE24}" destId="{5CB1CE29-E87E-453A-AED2-DFA17C03894C}" srcOrd="1" destOrd="0" presId="urn:microsoft.com/office/officeart/2005/8/layout/venn2"/>
    <dgm:cxn modelId="{07563D46-D6AA-4ECC-BA69-80A33FC83CFF}" type="presParOf" srcId="{3A1A48D1-CAE8-466C-B894-4305B23F45D3}" destId="{2C8FE95E-0836-41FF-9346-BB175E094FE0}" srcOrd="0" destOrd="0" presId="urn:microsoft.com/office/officeart/2005/8/layout/venn2"/>
    <dgm:cxn modelId="{4F736DAF-353C-4B50-8DA7-F291220B8B98}" type="presParOf" srcId="{2C8FE95E-0836-41FF-9346-BB175E094FE0}" destId="{8AAC2A54-4370-458C-81D5-9BB53CB97A15}" srcOrd="0" destOrd="0" presId="urn:microsoft.com/office/officeart/2005/8/layout/venn2"/>
    <dgm:cxn modelId="{4630D9BB-425F-4490-8230-3663B78D4C0B}" type="presParOf" srcId="{2C8FE95E-0836-41FF-9346-BB175E094FE0}" destId="{5CB1CE29-E87E-453A-AED2-DFA17C03894C}" srcOrd="1" destOrd="0" presId="urn:microsoft.com/office/officeart/2005/8/layout/venn2"/>
    <dgm:cxn modelId="{49B10052-0BD0-499D-8EE3-8294D28F0B34}" type="presParOf" srcId="{3A1A48D1-CAE8-466C-B894-4305B23F45D3}" destId="{F62EE7A3-6E88-4437-A58E-FE4366A0FD19}" srcOrd="1" destOrd="0" presId="urn:microsoft.com/office/officeart/2005/8/layout/venn2"/>
    <dgm:cxn modelId="{033B6842-A255-48B9-BB52-9C4036608D52}" type="presParOf" srcId="{F62EE7A3-6E88-4437-A58E-FE4366A0FD19}" destId="{C08D6557-B800-4E8F-9452-7DA50EE8304A}" srcOrd="0" destOrd="0" presId="urn:microsoft.com/office/officeart/2005/8/layout/venn2"/>
    <dgm:cxn modelId="{9F906AA5-47F2-4AF8-883B-8C8FCDB9ED0C}" type="presParOf" srcId="{F62EE7A3-6E88-4437-A58E-FE4366A0FD19}" destId="{130A2934-3E14-4BCD-BFBB-C670D75902E3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8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71605" y="1643050"/>
            <a:ext cx="5230462" cy="1538883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Проект</a:t>
            </a:r>
          </a:p>
          <a:p>
            <a:pPr algn="ctr"/>
            <a:r>
              <a:rPr lang="ru-RU" sz="5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Тестопластика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,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15140" y="35718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500166" y="1142984"/>
            <a:ext cx="711124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Муниципальное казенное дошкольное образовательное учреждение детский сад №25 общеобразовательного вида</a:t>
            </a:r>
          </a:p>
          <a:p>
            <a:pPr algn="ctr"/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с приоритетным осуществлением познавательно-речевой деятельности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57356" y="3071810"/>
            <a:ext cx="6454267" cy="830997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Как средство развития мелкой моторики рук и</a:t>
            </a:r>
          </a:p>
          <a:p>
            <a:r>
              <a:rPr lang="ru-RU" sz="2400" b="1" dirty="0" smtClean="0">
                <a:solidFill>
                  <a:srgbClr val="7030A0"/>
                </a:solidFill>
              </a:rPr>
              <a:t>речи детей дошкольного возраста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5733256"/>
            <a:ext cx="3247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Руководитель: Маришкина Т.С.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Исполнитель: дети и родители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  младшая группа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пр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71604" y="1214422"/>
            <a:ext cx="52863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«Истоки  способностей и  дарования  детей  на кончиках пальцев. </a:t>
            </a:r>
            <a:endParaRPr lang="ru-RU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Чем больше уверенности и изобретательности в движениях  детской руки, чем  тоньше взаимодействия  руки   с орудиями труда, тем ярче</a:t>
            </a:r>
            <a:endParaRPr lang="ru-RU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творческая стихия детского разума. </a:t>
            </a:r>
          </a:p>
          <a:p>
            <a:pPr lvl="0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Чем больше мастерства в детской руке, тем умнее ребенок.»  </a:t>
            </a:r>
            <a:endParaRPr lang="ru-RU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                                                            В.А.Сухомлинский.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42844" y="142852"/>
            <a:ext cx="8572560" cy="668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000" b="1" i="1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Творческий проект по </a:t>
            </a:r>
            <a:r>
              <a:rPr kumimoji="0" lang="ru-RU" sz="2000" b="1" i="1" u="none" strike="noStrike" normalizeH="0" baseline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тестопластике</a:t>
            </a:r>
            <a:endParaRPr kumimoji="0" lang="ru-RU" sz="2000" b="1" i="1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3200" b="1" i="1" u="none" strike="noStrike" normalizeH="0" baseline="0" dirty="0" smtClean="0">
                <a:ln w="24500" cmpd="dbl">
                  <a:solidFill>
                    <a:srgbClr val="FF00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Calibri" pitchFamily="34" charset="0"/>
              </a:rPr>
              <a:t>«Удивительное превращение теста</a:t>
            </a:r>
            <a:r>
              <a:rPr kumimoji="0" lang="ru-RU" sz="2800" b="1" i="1" u="none" strike="noStrike" normalizeH="0" baseline="0" dirty="0" smtClean="0">
                <a:ln w="24500" cmpd="dbl">
                  <a:solidFill>
                    <a:srgbClr val="FF00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Calibri" pitchFamily="34" charset="0"/>
              </a:rPr>
              <a:t>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31849B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31849B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Участники проекта: </a:t>
            </a:r>
            <a:endParaRPr kumimoji="0" lang="ru-RU" sz="9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120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</a:t>
            </a: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младшей группы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воспитатель – Маришкина Т.С.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31849B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Тип проекта:</a:t>
            </a:r>
            <a:endParaRPr kumimoji="0" lang="ru-RU" sz="9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Исследовательско-творческий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Долгосрочный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31849B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Срок реализации проекта:</a:t>
            </a: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март- май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31849B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Возрастная группа: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3-4 лет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31849B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Место проведения: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групповая комната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31849B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Условия реализации проекта: </a:t>
            </a:r>
            <a:endParaRPr kumimoji="0" lang="ru-RU" sz="9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970213" algn="ct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Материально – техническая база (мука, соль, вода, стеки, штампы, гуашь, паркетный лак,, кисти, , салфетка, трафареты)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970213" algn="ct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Дидактическое обеспечение  (наглядное пособие, фотоматериалы, готовые изделия)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970213" algn="ct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Методическое обеспечение (методическая и техническая литература, специальная литература по прикладному искусству)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i="1" u="sng" dirty="0" smtClean="0">
                <a:solidFill>
                  <a:srgbClr val="31849B"/>
                </a:solidFill>
                <a:ea typeface="Calibri"/>
                <a:cs typeface="Calibri"/>
              </a:rPr>
              <a:t>Техника безопасности:</a:t>
            </a:r>
            <a:endParaRPr lang="ru-RU" sz="2000" b="1" u="sng" dirty="0" smtClean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Не употреблять соленое тесто и готовые изделия в пищу;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Следует быть крайне </a:t>
            </a:r>
            <a:r>
              <a:rPr lang="ru-RU" sz="120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осторожнымипри</a:t>
            </a:r>
            <a:r>
              <a:rPr lang="ru-RU" sz="1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работе с острыми предметами;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Тщательно вымыть руки после завершения работы;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970213" algn="ctr"/>
              </a:tabLst>
            </a:pP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4282" y="214290"/>
            <a:ext cx="8143932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Актуальность.</a:t>
            </a:r>
            <a:endParaRPr lang="ru-RU" sz="2000" b="1" u="sng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ru-RU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  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Установлено, что уровень развития речи детей находиться в прямой зависимости от степени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тонких движений пальцев рук.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Речь является уникальной способностью, присущей только человеку, она связана с процессами мышления.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У детей  довольно часто наблюдается задержка  в развитии речи, хотя они здоровы, не страдают нарушениями слуха или поражениями центральной нервной системы. В чем причины задержки речи? 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Считается, что главное от чего зависит речь, - это степень речевого общения детей с окружающими  людьми.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Родители обычно получают совет – больше разговаривайте с ребенком. Они стараются говорить с малышом при каждой возможности, но он продолжает объясняться отдельными звуками и жестами.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Наблюдения показали, что уровень развития речи находится в прямой зависимости от степени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тонких движений пальцев рук.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Дети очень любят лепить из пластилина, но он все же твердоват для неокрепшей детской руки. 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Соленое тесто более пластичное и необычное для ребенка. Работа в этой технике способствует творческому развитию детей, а так же развивает наблюдательность, любознательность, память, сообразительность, восприятие, внимание, мышление, обогащается словарный запас.  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Простые движения помогают убрать напряжение не только с самих рук, но и расслабить мышцы всего тела.      Чем лучше работают пальцы и вся кисть, тем лучше говорит ребенок.</a:t>
            </a:r>
          </a:p>
          <a:p>
            <a:pPr>
              <a:lnSpc>
                <a:spcPct val="150000"/>
              </a:lnSpc>
            </a:pP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Блок-схема: перфолента 5"/>
          <p:cNvSpPr/>
          <p:nvPr/>
        </p:nvSpPr>
        <p:spPr>
          <a:xfrm>
            <a:off x="142844" y="0"/>
            <a:ext cx="8786874" cy="1857364"/>
          </a:xfrm>
          <a:prstGeom prst="flowChartPunchedTape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rgbClr val="31849B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sz="2400" b="1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alibri" pitchFamily="34" charset="0"/>
                <a:ea typeface="Calibri" pitchFamily="34" charset="0"/>
                <a:cs typeface="Calibri" pitchFamily="34" charset="0"/>
              </a:rPr>
              <a:t>Цель проекта:</a:t>
            </a:r>
            <a:endParaRPr lang="ru-RU" sz="24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мелкой моторики  у детей младшего дошкольного возраста через </a:t>
            </a:r>
            <a:r>
              <a:rPr lang="ru-RU" sz="1200" b="1" i="1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тестопластику</a:t>
            </a:r>
            <a:r>
              <a:rPr lang="ru-RU" sz="1200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 раскрытие интеллектуальных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творческих способностей через развитие памяти, мышления, внимания, волевых процессов, умение планировать свою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деятельность, предвидеть результат; формирование личности ребенка в творческом его развитии</a:t>
            </a:r>
            <a:r>
              <a:rPr lang="ru-RU" sz="1200" b="1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ru-RU" sz="1200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воспитание культуры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поведения в обществе с детьми и взрослыми.</a:t>
            </a:r>
            <a:endParaRPr lang="ru-RU" sz="1200" i="1" dirty="0"/>
          </a:p>
        </p:txBody>
      </p:sp>
      <p:sp>
        <p:nvSpPr>
          <p:cNvPr id="12" name="Овал 11"/>
          <p:cNvSpPr/>
          <p:nvPr/>
        </p:nvSpPr>
        <p:spPr>
          <a:xfrm>
            <a:off x="0" y="2357430"/>
            <a:ext cx="2714644" cy="3000396"/>
          </a:xfrm>
          <a:prstGeom prst="ellipse">
            <a:avLst/>
          </a:prstGeom>
          <a:ln/>
          <a:scene3d>
            <a:camera prst="isometricOffAxis1Righ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Обучающие</a:t>
            </a:r>
          </a:p>
          <a:p>
            <a:r>
              <a:rPr lang="ru-RU" sz="1200" b="1" i="1" dirty="0" smtClean="0"/>
              <a:t>*Научить владеть тестом; замешивать,  сушить, раскрашивать;</a:t>
            </a:r>
          </a:p>
          <a:p>
            <a:r>
              <a:rPr lang="ru-RU" sz="1200" b="1" i="1" dirty="0" smtClean="0"/>
              <a:t> *обучение владением различными материалами и инструментами; </a:t>
            </a:r>
          </a:p>
          <a:p>
            <a:r>
              <a:rPr lang="ru-RU" sz="1200" b="1" i="1" dirty="0" smtClean="0"/>
              <a:t> *формирование знаний о композиции, использовании цветовой гаммы, работа с гуашью.  </a:t>
            </a:r>
            <a:endParaRPr lang="ru-RU" sz="12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286116" y="1785926"/>
            <a:ext cx="3857652" cy="71438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a typeface="Calibri" pitchFamily="34" charset="0"/>
                <a:cs typeface="Calibri" pitchFamily="34" charset="0"/>
              </a:rPr>
              <a:t>Задачи проекта</a:t>
            </a:r>
            <a:endParaRPr lang="ru-RU" sz="2400" b="1" u="sng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cs typeface="Arial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571736" y="2714620"/>
            <a:ext cx="3143272" cy="2786082"/>
          </a:xfrm>
          <a:prstGeom prst="ellipse">
            <a:avLst/>
          </a:prstGeom>
          <a:ln/>
          <a:scene3d>
            <a:camera prst="isometricOffAxis1Righ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b="1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b="1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Развивающие</a:t>
            </a: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 </a:t>
            </a:r>
            <a:r>
              <a:rPr lang="ru-RU" sz="1200" b="1" i="1" dirty="0" smtClean="0"/>
              <a:t>*развитие мелкой моторики рук, синхронизации  работы обеих рук, речи, образного и логического мышления, словарного запаса, эстетического вкуса;</a:t>
            </a:r>
          </a:p>
          <a:p>
            <a:r>
              <a:rPr lang="ru-RU" sz="1200" b="1" i="1" dirty="0" smtClean="0"/>
              <a:t> *расширение кругозора, развитие интереса к изучению народных промыслов.  </a:t>
            </a:r>
          </a:p>
          <a:p>
            <a:pPr algn="ctr"/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5072066" y="3714752"/>
            <a:ext cx="235745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sng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i="1" u="sng" dirty="0" smtClean="0">
              <a:solidFill>
                <a:schemeClr val="accent5">
                  <a:lumMod val="50000"/>
                </a:schemeClr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5715008" y="2500306"/>
            <a:ext cx="2928958" cy="3071834"/>
          </a:xfrm>
          <a:prstGeom prst="ellipse">
            <a:avLst/>
          </a:prstGeom>
          <a:ln/>
          <a:scene3d>
            <a:camera prst="isometricOffAxis1Righ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a typeface="Calibri" pitchFamily="34" charset="0"/>
                <a:cs typeface="Calibri" pitchFamily="34" charset="0"/>
              </a:rPr>
              <a:t>Воспитательные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 </a:t>
            </a:r>
            <a:r>
              <a:rPr lang="ru-RU" sz="12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*воспитание трудолюбия, терпения, аккуратности, стремление доводить начатое до конца; </a:t>
            </a:r>
            <a:endParaRPr lang="ru-RU" sz="1200" b="1" i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*воспитание умения общаться со сверстниками и работать в коллективе</a:t>
            </a:r>
            <a:r>
              <a:rPr lang="ru-RU" sz="1200" b="1" i="1" dirty="0" smtClean="0">
                <a:solidFill>
                  <a:srgbClr val="7030A0"/>
                </a:solidFill>
                <a:ea typeface="Calibri" pitchFamily="34" charset="0"/>
                <a:cs typeface="Times New Roman" pitchFamily="18" charset="0"/>
              </a:rPr>
              <a:t>. </a:t>
            </a:r>
            <a:r>
              <a:rPr lang="ru-RU" b="1" i="1" dirty="0" smtClean="0">
                <a:solidFill>
                  <a:srgbClr val="7030A0"/>
                </a:solidFill>
                <a:ea typeface="Calibri" pitchFamily="34" charset="0"/>
                <a:cs typeface="Times New Roman" pitchFamily="18" charset="0"/>
              </a:rPr>
              <a:t> </a:t>
            </a:r>
            <a:endParaRPr lang="ru-RU" b="1" i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5" name="Rectangle 7"/>
          <p:cNvSpPr>
            <a:spLocks noChangeArrowheads="1"/>
          </p:cNvSpPr>
          <p:nvPr/>
        </p:nvSpPr>
        <p:spPr bwMode="auto">
          <a:xfrm>
            <a:off x="214282" y="5286388"/>
            <a:ext cx="8715436" cy="1446550"/>
          </a:xfrm>
          <a:prstGeom prst="rect">
            <a:avLst/>
          </a:prstGeom>
          <a:ln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Calibri" pitchFamily="34" charset="0"/>
                <a:cs typeface="Calibri" pitchFamily="34" charset="0"/>
              </a:rPr>
              <a:t>Предполагаемый результат</a:t>
            </a: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Calibri" pitchFamily="34" charset="0"/>
                <a:cs typeface="Calibri" pitchFamily="34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Calibri" pitchFamily="34" charset="0"/>
                <a:cs typeface="Calibri" pitchFamily="34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иметь представление о свойствах муки, соли и воды, о приготовлении теста для лепки; более широкое представление о хлебе; развитие самостоятельности, инициативности, творческого самовыражения, овладение традиционной и нетрадиционной техникой лепки, применение знаний в свободной творческой деятельности, умение правильно</a:t>
            </a:r>
            <a:r>
              <a:rPr kumimoji="0" lang="ru-RU" sz="12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активизировать движения пальцев рук, лепить с натуры, коллективные композиции, добиваться выразительности образа; </a:t>
            </a:r>
            <a:r>
              <a:rPr kumimoji="0" lang="ru-RU" sz="1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сформированность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начальных знаний о народных промыслах; пополнение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развивающей среды в группе.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15" name="Блок-схема: перфолента 14"/>
          <p:cNvSpPr/>
          <p:nvPr/>
        </p:nvSpPr>
        <p:spPr>
          <a:xfrm>
            <a:off x="1643042" y="0"/>
            <a:ext cx="6215106" cy="1071570"/>
          </a:xfrm>
          <a:prstGeom prst="flowChartPunchedTape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Основные направления реализации проекта</a:t>
            </a:r>
            <a:endParaRPr lang="ru-RU" sz="2400" b="1" u="sng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6" name="Выноска со стрелкой вправо 15"/>
          <p:cNvSpPr/>
          <p:nvPr/>
        </p:nvSpPr>
        <p:spPr>
          <a:xfrm>
            <a:off x="642910" y="1071546"/>
            <a:ext cx="3786214" cy="5572164"/>
          </a:xfrm>
          <a:prstGeom prst="rightArrowCallout">
            <a:avLst>
              <a:gd name="adj1" fmla="val 16926"/>
              <a:gd name="adj2" fmla="val 47357"/>
              <a:gd name="adj3" fmla="val 11345"/>
              <a:gd name="adj4" fmla="val 86707"/>
            </a:avLst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Подготовительный этап</a:t>
            </a:r>
          </a:p>
          <a:p>
            <a:r>
              <a:rPr lang="ru-RU" sz="2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(февраль): </a:t>
            </a:r>
            <a:endParaRPr lang="ru-RU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ru-RU" dirty="0" smtClean="0"/>
              <a:t> </a:t>
            </a:r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*изучение и сбор информации по теме проекта; </a:t>
            </a:r>
          </a:p>
          <a:p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 *определение цели и задач проекта; </a:t>
            </a:r>
          </a:p>
          <a:p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 *анализ предметно-развивающей среды группы;</a:t>
            </a:r>
          </a:p>
          <a:p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 *подборка литературного  и иллюстративного материала, образцов для работы по </a:t>
            </a:r>
            <a:r>
              <a:rPr lang="ru-RU" sz="1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тестопластике</a:t>
            </a:r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.</a:t>
            </a:r>
          </a:p>
          <a:p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 *консультация для родителей «Что такое </a:t>
            </a:r>
            <a:r>
              <a:rPr lang="ru-RU" sz="1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тестопластика</a:t>
            </a:r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 и для чего она нужна».</a:t>
            </a:r>
          </a:p>
          <a:p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</a:rPr>
              <a:t> *</a:t>
            </a:r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a typeface="Calibri" pitchFamily="34" charset="0"/>
                <a:cs typeface="Times New Roman" pitchFamily="18" charset="0"/>
              </a:rPr>
              <a:t>создание в группе условий для реализации проекта, подготовить материал для практической деятельности детей.</a:t>
            </a:r>
          </a:p>
          <a:p>
            <a:r>
              <a:rPr lang="ru-RU" sz="1200" b="1" i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a typeface="Calibri" pitchFamily="34" charset="0"/>
                <a:cs typeface="Calibri" pitchFamily="34" charset="0"/>
              </a:rPr>
              <a:t>*Литературные произведения для чтения детям:  </a:t>
            </a:r>
            <a:endParaRPr lang="ru-RU" sz="1200" b="1" i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a typeface="Calibri" pitchFamily="34" charset="0"/>
                <a:cs typeface="Calibri" pitchFamily="34" charset="0"/>
              </a:rPr>
              <a:t>*Беседы: </a:t>
            </a:r>
            <a:r>
              <a:rPr lang="ru-RU" sz="1200" b="1" i="1" dirty="0" smtClean="0">
                <a:solidFill>
                  <a:prstClr val="black"/>
                </a:solidFill>
                <a:ea typeface="Calibri" pitchFamily="34" charset="0"/>
                <a:cs typeface="Calibri" pitchFamily="34" charset="0"/>
              </a:rPr>
              <a:t>«Какое оно тесто?», «Для чего человеку нужно тесто». </a:t>
            </a:r>
            <a:endParaRPr lang="ru-RU" sz="1200" b="1" i="1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a typeface="Calibri" pitchFamily="34" charset="0"/>
                <a:cs typeface="Calibri" pitchFamily="34" charset="0"/>
              </a:rPr>
              <a:t>*Беседы: </a:t>
            </a:r>
            <a:r>
              <a:rPr lang="ru-RU" sz="1200" b="1" i="1" dirty="0" smtClean="0">
                <a:solidFill>
                  <a:prstClr val="black"/>
                </a:solidFill>
                <a:ea typeface="Calibri" pitchFamily="34" charset="0"/>
                <a:cs typeface="Calibri" pitchFamily="34" charset="0"/>
              </a:rPr>
              <a:t>«Народные промыслы в родном городе», « Где родился там и сгодился».                                                                     </a:t>
            </a:r>
            <a:r>
              <a:rPr lang="ru-RU" sz="1200" b="1" i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a typeface="Calibri" pitchFamily="34" charset="0"/>
                <a:cs typeface="Arial" pitchFamily="34" charset="0"/>
              </a:rPr>
              <a:t>*Рассматривание образцов и иллюстративного материала изделий из теста.</a:t>
            </a:r>
          </a:p>
          <a:p>
            <a:endParaRPr lang="ru-RU" sz="1200" b="1" i="1" dirty="0" smtClean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lvl="0"/>
            <a:r>
              <a:rPr lang="ru-RU" sz="1200" b="1" i="1" dirty="0" smtClean="0">
                <a:solidFill>
                  <a:schemeClr val="tx1"/>
                </a:solidFill>
                <a:cs typeface="Times New Roman" pitchFamily="18" charset="0"/>
              </a:rPr>
              <a:t>  </a:t>
            </a:r>
            <a:endParaRPr lang="ru-RU" sz="1200" b="1" i="1" dirty="0">
              <a:solidFill>
                <a:schemeClr val="tx1"/>
              </a:solidFill>
            </a:endParaRPr>
          </a:p>
        </p:txBody>
      </p:sp>
      <p:sp>
        <p:nvSpPr>
          <p:cNvPr id="19" name="Выноска со стрелкой вправо 18"/>
          <p:cNvSpPr/>
          <p:nvPr/>
        </p:nvSpPr>
        <p:spPr>
          <a:xfrm>
            <a:off x="4572000" y="1071546"/>
            <a:ext cx="3857652" cy="3214710"/>
          </a:xfrm>
          <a:prstGeom prst="rightArrowCallout">
            <a:avLst>
              <a:gd name="adj1" fmla="val 20795"/>
              <a:gd name="adj2" fmla="val 42383"/>
              <a:gd name="adj3" fmla="val 12646"/>
              <a:gd name="adj4" fmla="val 87912"/>
            </a:avLst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i="1" u="sng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i="1" u="sng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i="1" u="sng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i="1" u="sng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i="1" u="sng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u="sng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Обобщающий этап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(март-апрель) </a:t>
            </a:r>
          </a:p>
          <a:p>
            <a:pPr lvl="0"/>
            <a:r>
              <a:rPr lang="ru-RU" sz="1200" b="1" i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*Экспериментирование:</a:t>
            </a:r>
            <a:r>
              <a:rPr lang="ru-RU" sz="1200" b="1" i="1" dirty="0" smtClean="0">
                <a:solidFill>
                  <a:schemeClr val="tx1"/>
                </a:solidFill>
                <a:cs typeface="Times New Roman" pitchFamily="18" charset="0"/>
              </a:rPr>
              <a:t> «Свойства теста».   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*Сюжетно-ролевая игра </a:t>
            </a:r>
            <a:r>
              <a:rPr lang="ru-RU" sz="1200" b="1" i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«Пекарня».       </a:t>
            </a:r>
            <a:endParaRPr lang="ru-RU" sz="1200" b="1" i="1" dirty="0" smtClean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*Сюжетно-ролевая игра</a:t>
            </a:r>
            <a:r>
              <a:rPr lang="ru-RU" sz="1200" b="1" i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 «В булочной».   </a:t>
            </a:r>
            <a:endParaRPr lang="ru-RU" sz="1200" b="1" i="1" dirty="0" smtClean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*Лепка:</a:t>
            </a:r>
            <a:r>
              <a:rPr lang="ru-RU" sz="1200" b="1" i="1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 1) солнышко; 2) гриб; 3) маленькая куколка (Неваляшка); 4) гусеница; 5)черепашка; 6) одуванчик;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a typeface="Calibri" pitchFamily="34" charset="0"/>
                <a:cs typeface="Calibri" pitchFamily="34" charset="0"/>
              </a:rPr>
              <a:t>  *Создание коллективных композиций: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«Цветочная поляна», «Грибы в корзине»,        </a:t>
            </a:r>
            <a:endParaRPr lang="ru-RU" sz="1200" b="1" i="1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a typeface="Calibri" pitchFamily="34" charset="0"/>
                <a:cs typeface="Calibri" pitchFamily="34" charset="0"/>
              </a:rPr>
              <a:t>  *Оформление информационной газеты для родителей.</a:t>
            </a:r>
            <a:endParaRPr lang="ru-RU" sz="1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a typeface="Calibri" pitchFamily="34" charset="0"/>
                <a:cs typeface="Calibri" pitchFamily="34" charset="0"/>
              </a:rPr>
              <a:t>  *Оформление выставки детских работ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«Мир </a:t>
            </a:r>
            <a:r>
              <a:rPr lang="ru-RU" sz="1200" b="1" i="1" dirty="0" err="1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тестопластики</a:t>
            </a:r>
            <a:r>
              <a:rPr lang="ru-RU" sz="1200" b="1" i="1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 в творчестве детей»</a:t>
            </a:r>
            <a:endParaRPr lang="ru-RU" sz="1200" b="1" i="1" dirty="0" smtClean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i="1" dirty="0" smtClean="0">
              <a:solidFill>
                <a:schemeClr val="tx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a typeface="Calibri" pitchFamily="34" charset="0"/>
                <a:cs typeface="Arial" pitchFamily="34" charset="0"/>
              </a:rPr>
              <a:t>  </a:t>
            </a:r>
            <a:r>
              <a:rPr lang="ru-RU" sz="1200" b="1" i="1" dirty="0" smtClean="0">
                <a:solidFill>
                  <a:sysClr val="windowText" lastClr="000000"/>
                </a:solidFill>
                <a:ea typeface="Calibri" pitchFamily="34" charset="0"/>
                <a:cs typeface="Arial" pitchFamily="34" charset="0"/>
              </a:rPr>
              <a:t> </a:t>
            </a:r>
            <a:endParaRPr lang="ru-RU" sz="1200" b="1" i="1" dirty="0" smtClean="0">
              <a:solidFill>
                <a:sysClr val="windowText" lastClr="000000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i="1" dirty="0" smtClean="0">
              <a:solidFill>
                <a:srgbClr val="000000"/>
              </a:solidFill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                                              </a:t>
            </a:r>
            <a:endParaRPr lang="ru-RU" sz="2000" b="1" i="1" u="sng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i="1" u="sng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15008" y="392906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solidFill>
            <a:srgbClr val="F4F4F4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4357686" y="4643446"/>
            <a:ext cx="4214842" cy="1714512"/>
          </a:xfrm>
          <a:prstGeom prst="downArrow">
            <a:avLst>
              <a:gd name="adj1" fmla="val 77631"/>
              <a:gd name="adj2" fmla="val 31533"/>
            </a:avLst>
          </a:prstGeom>
          <a:ln>
            <a:solidFill>
              <a:schemeClr val="accent3">
                <a:lumMod val="75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i="1" u="sng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ru-RU" sz="2000" b="1" i="1" u="sng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2000" b="1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Заключительный этап</a:t>
            </a:r>
          </a:p>
          <a:p>
            <a:pPr algn="ctr"/>
            <a:r>
              <a:rPr lang="ru-RU" sz="1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* Презентация проекта</a:t>
            </a:r>
          </a:p>
          <a:p>
            <a:pPr algn="ctr"/>
            <a:endParaRPr lang="ru-RU" sz="2000" b="1" i="1" u="sng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ru-RU" sz="2000" b="1" i="1" u="sng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ru-RU" sz="2000" b="1" i="1" u="sng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трелка вниз 2"/>
          <p:cNvSpPr/>
          <p:nvPr/>
        </p:nvSpPr>
        <p:spPr>
          <a:xfrm>
            <a:off x="1928794" y="142852"/>
            <a:ext cx="4786346" cy="1071570"/>
          </a:xfrm>
          <a:prstGeom prst="downArrow">
            <a:avLst>
              <a:gd name="adj1" fmla="val 50000"/>
              <a:gd name="adj2" fmla="val 5096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i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Результат</a:t>
            </a:r>
            <a:endParaRPr lang="ru-RU" sz="2400" i="1" u="sng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14480" y="1500174"/>
            <a:ext cx="5143520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cs typeface="Calibri" pitchFamily="34" charset="0"/>
              </a:rPr>
              <a:t>*развита мелкая моторика рук;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cs typeface="Calibri" pitchFamily="34" charset="0"/>
              </a:rPr>
              <a:t>*овладение основами знаний, в области декоративно-прикладного искусства;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cs typeface="Calibri" pitchFamily="34" charset="0"/>
              </a:rPr>
              <a:t>*умение творчески мыслить;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cs typeface="Calibri" pitchFamily="34" charset="0"/>
              </a:rPr>
              <a:t>*умения применять знания, способы и приёмы лепки на практике и в самостоятельной деятельности;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cs typeface="Calibri" pitchFamily="34" charset="0"/>
              </a:rPr>
              <a:t>*умение работать в коллективе.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85786" y="2000240"/>
            <a:ext cx="7807971" cy="156966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ПРИЛОЖЕНИЕ</a:t>
            </a:r>
            <a:endParaRPr lang="ru-RU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785786" y="7500965"/>
            <a:ext cx="6572296" cy="7848302"/>
          </a:xfrm>
          <a:prstGeom prst="rect">
            <a:avLst/>
          </a:prstGeom>
          <a:solidFill>
            <a:srgbClr val="F4F4F4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Консультация для родителей на Тему: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Тестопластика-это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увлекательно!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err="1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Тестопластика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или лепка из солёного теста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очень занимательно занятие. Им вполне могут увлечься не только дети, но и взрослые Лепка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это одно из любимейших занятий детей. Кроме очевидного творческого самовыражения, малыш также развивает гибкость и подвижность пальцев, точность и координацию движений, что способствует улучшению речи, развивает мелкую моторику рук, воображение, формируются и развивают навыки ручного труда. Ребенок приобретает новый сенсорный опыт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чувство пластики, формы 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Поделки из теста станут оригинальным подарком родным и друзьям.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Лепят везде и все, и это неудивительно, ведь лепить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большое удовольствие и радость.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Влияние занятий декоративной лепкой (</a:t>
            </a:r>
            <a:r>
              <a:rPr kumimoji="0" lang="ru-RU" sz="1200" b="1" i="1" u="none" strike="noStrike" cap="none" normalizeH="0" baseline="0" dirty="0" err="1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тестопластикой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на развитие ребенка широко. Работа в этой технике способствует творческому развитию детей, а так же развивает наблюдательность, любознательность, память, сообразительность, восприятие, внимание, мышление, обогащается словарный запас.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изготовлении работ не потребуются дефицитные материалы, всё, что нужно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найдётся дома на кухне. Рецептов солёного теста много.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поделюсь своим, который использую сама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 стакана соли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стакана муки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столовых ложки крахмала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столовых ложки обойного клея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Момент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столовых ложки растительного масла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 стакан холодной воды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Смешать муку, соль, крахмал, клей. Добавить воду и вымесить крутое тесто. Воды немного, поэтому придётся потрудиться руками. При вымешивании постепенно добавляйте растительное масло.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Получившееся солёное тесто положите в целлофановый пакет и уберите на несколько часов в холодильник.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Приготовить дощечку для лепки и стеки. Гуашь, бесцветный лак, скалку, острый нож, кисточки. Кроме того, пригодятся формочки для печенья, с помощью которых можно будет вырезать фигурки, зубочистки, рельефные пуговицы, колёсико для выкроек и т.д.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Начинаем работу, вырезаем формочкой какие-то фигурки, или разделим фигурку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части и лепим из них то, что вздумается. Здесь всё зависит от фантазии. Соединяют детали изделия с помощью зубочистки, или проволочки, а небольшие кусочки приклеивают, предварительно смочив место соединения водой.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вот изделие готово. Кладём его на ровную поверхность и оставляем до полного высыхания.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изделия окончательно высохнут, раскрашиваем их гуашью. Ждём, пока гуашь подсохнет, и сверху покрываем лаком.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Вот, собственно, и всё. Теперь, если вы будете делать панно с этими поделками, приготовьте рамку и клей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Момент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приклеивайте на неё.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Желаю творческих успехов!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пр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25360"/>
            <a:ext cx="914400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2060"/>
                </a:solidFill>
                <a:ea typeface="Times New Roman" pitchFamily="18" charset="0"/>
                <a:cs typeface="Times New Roman" pitchFamily="18" charset="0"/>
              </a:rPr>
              <a:t>Консультация для родителей</a:t>
            </a:r>
            <a:endParaRPr lang="ru-RU" dirty="0" smtClean="0"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err="1" smtClean="0">
                <a:solidFill>
                  <a:srgbClr val="002060"/>
                </a:solidFill>
                <a:ea typeface="Times New Roman" pitchFamily="18" charset="0"/>
                <a:cs typeface="Times New Roman" pitchFamily="18" charset="0"/>
              </a:rPr>
              <a:t>Тестопластика-это</a:t>
            </a:r>
            <a:r>
              <a:rPr lang="ru-RU" b="1" i="1" dirty="0" smtClean="0">
                <a:solidFill>
                  <a:srgbClr val="002060"/>
                </a:solidFill>
                <a:ea typeface="Times New Roman" pitchFamily="18" charset="0"/>
                <a:cs typeface="Times New Roman" pitchFamily="18" charset="0"/>
              </a:rPr>
              <a:t> увлекательно!</a:t>
            </a:r>
            <a:endParaRPr lang="ru-RU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err="1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Тестопластика</a:t>
            </a: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 или лепка из солёного теста – очень занимательно занятие. Им вполне могут увлечься не только дети, но и взрослые Лепка — это одно из любимейших занятий детей. Кроме очевидного творческого самовыражения, малыш также развивает гибкость и подвижность пальцев, точность и координацию движений, что способствует улучшению речи, развивает мелкую моторику рук, воображение, формируются и развивают навыки ручного труда. Ребенок приобретает новый сенсорный опыт — чувство пластики, формы 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Поделки из теста станут оригинальным подарком родным и друзьям.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Лепят везде и все, и это неудивительно, ведь лепить — большое удовольствие и радость.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Влияние занятий декоративной лепкой (</a:t>
            </a:r>
            <a:r>
              <a:rPr lang="ru-RU" sz="1200" b="1" i="1" dirty="0" err="1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тестопластикой</a:t>
            </a: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) на развитие ребенка широко. Работа в этой технике способствует творческому развитию детей, а так же развивает наблюдательность, любознательность, память, сообразительность, восприятие, внимание, мышление, обогащается словарный запас.  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При изготовлении работ не потребуются дефицитные материалы, всё, что нужно – найдётся дома на кухне. Рецептов солёного теста много. 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Я поделюсь своим, который использую сама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• 1 стакана соли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• 2 стакана муки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• 2 столовых ложки крахмала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• 2 столовых ложки обойного клея «Момент»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• 2 столовых ложки растительного масла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• 1 стакан холодной воды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Смешать муку, соль, крахмал, клей. Добавить воду и вымесить крутое тесто. Воды немного, поэтому придётся потрудиться руками. При вымешивании постепенно добавляйте растительное масло.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Получившееся солёное тесто положите в целлофановый пакет и уберите на несколько часов в холодильник.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Приготовить дощечку для лепки и стеки. Гуашь, бесцветный лак, скалку, острый нож, кисточки. Кроме того, пригодятся формочки для печенья, с помощью которых можно будет вырезать фигурки, зубочистки, рельефные пуговицы, колёсико для выкроек и т.д.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Начинаем работу, вырезаем формочкой какие-то фигурки, или разделим фигурку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 на части и лепим из них то, что вздумается. Здесь всё зависит от фантазии. Соединяют детали изделия с помощью зубочистки, или проволочки, а небольшие кусочки приклеивают, предварительно смочив место соединения водой.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И вот изделие готово. Кладём его на ровную поверхность и оставляем до полного высыхания.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Когда изделия окончательно высохнут, раскрашиваем их гуашью. Ждём, пока гуашь подсохнет, и сверху покрываем лаком.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smtClean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Вот, собственно, и всё. Теперь, если вы будете делать панно с этими поделками, приготовьте рамку и клей «Момент» и приклеивайте на неё.</a:t>
            </a:r>
            <a:endParaRPr lang="ru-RU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2060"/>
                </a:solidFill>
                <a:ea typeface="Times New Roman" pitchFamily="18" charset="0"/>
                <a:cs typeface="Times New Roman" pitchFamily="18" charset="0"/>
              </a:rPr>
              <a:t>Желаю творческих успехов!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/>
        </p:nvGraphicFramePr>
        <p:xfrm>
          <a:off x="714348" y="142852"/>
          <a:ext cx="7715304" cy="2500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 descr="20180226_111808.jpg"/>
          <p:cNvPicPr>
            <a:picLocks noChangeAspect="1"/>
          </p:cNvPicPr>
          <p:nvPr/>
        </p:nvPicPr>
        <p:blipFill>
          <a:blip r:embed="rId8" cstate="print"/>
          <a:srcRect t="2713" r="23284" b="6064"/>
          <a:stretch>
            <a:fillRect/>
          </a:stretch>
        </p:blipFill>
        <p:spPr>
          <a:xfrm rot="5760325">
            <a:off x="-205534" y="2224737"/>
            <a:ext cx="4210914" cy="3377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0180226_11184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5400000">
            <a:off x="2829214" y="3314398"/>
            <a:ext cx="3655215" cy="2741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0180226_11190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5636983">
            <a:off x="5420601" y="2598885"/>
            <a:ext cx="4000495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8596" y="285728"/>
            <a:ext cx="4572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   </a:t>
            </a:r>
            <a:endParaRPr lang="ru-RU" dirty="0"/>
          </a:p>
        </p:txBody>
      </p:sp>
      <p:sp>
        <p:nvSpPr>
          <p:cNvPr id="11" name="Выноска-облако 10"/>
          <p:cNvSpPr/>
          <p:nvPr/>
        </p:nvSpPr>
        <p:spPr>
          <a:xfrm rot="20501007">
            <a:off x="-90415" y="312942"/>
            <a:ext cx="3500462" cy="898400"/>
          </a:xfrm>
          <a:prstGeom prst="cloudCallout">
            <a:avLst>
              <a:gd name="adj1" fmla="val 22743"/>
              <a:gd name="adj2" fmla="val 8911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a typeface="Calibri" pitchFamily="34" charset="0"/>
                <a:cs typeface="Calibri" pitchFamily="34" charset="0"/>
              </a:rPr>
              <a:t>*Сюжетно-ролевая игра </a:t>
            </a:r>
            <a:r>
              <a:rPr lang="ru-RU" b="1" i="1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«Пекарня». </a:t>
            </a:r>
            <a:endParaRPr lang="ru-RU" dirty="0"/>
          </a:p>
        </p:txBody>
      </p:sp>
      <p:pic>
        <p:nvPicPr>
          <p:cNvPr id="13" name="Рисунок 12" descr="20180424_1016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001314">
            <a:off x="238809" y="1540370"/>
            <a:ext cx="3317150" cy="2487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20180424_1017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806155">
            <a:off x="3099369" y="348318"/>
            <a:ext cx="3333741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Выноска-облако 14"/>
          <p:cNvSpPr/>
          <p:nvPr/>
        </p:nvSpPr>
        <p:spPr>
          <a:xfrm rot="21063257">
            <a:off x="3548991" y="2481249"/>
            <a:ext cx="3500462" cy="898400"/>
          </a:xfrm>
          <a:prstGeom prst="cloudCallout">
            <a:avLst>
              <a:gd name="adj1" fmla="val -79"/>
              <a:gd name="adj2" fmla="val 9345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a typeface="Calibri" pitchFamily="34" charset="0"/>
                <a:cs typeface="Calibri" pitchFamily="34" charset="0"/>
              </a:rPr>
              <a:t>*Сюжетно-ролевая игра </a:t>
            </a:r>
            <a:r>
              <a:rPr lang="ru-RU" b="1" i="1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«В булочной». </a:t>
            </a:r>
            <a:endParaRPr lang="ru-RU" dirty="0"/>
          </a:p>
        </p:txBody>
      </p:sp>
      <p:pic>
        <p:nvPicPr>
          <p:cNvPr id="16" name="Рисунок 15" descr="20180424_1018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3636" y="-1"/>
            <a:ext cx="3000364" cy="2250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20180427_0932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706522">
            <a:off x="6136181" y="3655691"/>
            <a:ext cx="3276373" cy="2457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20180427_09364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694291">
            <a:off x="3474251" y="3917341"/>
            <a:ext cx="3237203" cy="2427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ea typeface="Calibri" pitchFamily="34" charset="0"/>
                <a:cs typeface="Arial" pitchFamily="34" charset="0"/>
              </a:rPr>
              <a:t> </a:t>
            </a:r>
            <a:endParaRPr lang="ru-RU" dirty="0"/>
          </a:p>
        </p:txBody>
      </p:sp>
      <p:sp>
        <p:nvSpPr>
          <p:cNvPr id="4" name="Выноска-облако 3"/>
          <p:cNvSpPr/>
          <p:nvPr/>
        </p:nvSpPr>
        <p:spPr>
          <a:xfrm rot="20923166">
            <a:off x="109955" y="384302"/>
            <a:ext cx="4791511" cy="1714512"/>
          </a:xfrm>
          <a:prstGeom prst="cloud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a typeface="Calibri" pitchFamily="34" charset="0"/>
                <a:cs typeface="Arial" pitchFamily="34" charset="0"/>
              </a:rPr>
              <a:t>*Рассматривание образцов и иллюстративного материала изделий из теста.  </a:t>
            </a:r>
            <a:r>
              <a:rPr lang="ru-RU" b="1" i="1" dirty="0" smtClean="0">
                <a:solidFill>
                  <a:srgbClr val="0070C0"/>
                </a:solidFill>
                <a:ea typeface="Calibri" pitchFamily="34" charset="0"/>
                <a:cs typeface="Arial" pitchFamily="34" charset="0"/>
              </a:rPr>
              <a:t> </a:t>
            </a:r>
            <a:endParaRPr lang="ru-RU" dirty="0"/>
          </a:p>
        </p:txBody>
      </p:sp>
      <p:pic>
        <p:nvPicPr>
          <p:cNvPr id="5" name="Рисунок 4" descr="20180424_104522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253790" y="2896940"/>
            <a:ext cx="4316080" cy="3237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0180511_1004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178571"/>
            <a:ext cx="3881433" cy="2911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0180511_10040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43306" y="3214686"/>
            <a:ext cx="4357718" cy="3268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3" name="Выноска-облако 2"/>
          <p:cNvSpPr/>
          <p:nvPr/>
        </p:nvSpPr>
        <p:spPr>
          <a:xfrm rot="20951927">
            <a:off x="58605" y="265446"/>
            <a:ext cx="5226195" cy="1119523"/>
          </a:xfrm>
          <a:prstGeom prst="cloudCallout">
            <a:avLst>
              <a:gd name="adj1" fmla="val 8725"/>
              <a:gd name="adj2" fmla="val 10716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 pitchFamily="34" charset="0"/>
              <a:cs typeface="Calibri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 pitchFamily="34" charset="0"/>
              <a:cs typeface="Calibri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 pitchFamily="34" charset="0"/>
              <a:cs typeface="Calibri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Calibri" pitchFamily="34" charset="0"/>
                <a:cs typeface="Calibri" pitchFamily="34" charset="0"/>
              </a:rPr>
              <a:t>Художественно-эстетическая деятельность.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a typeface="Calibri" pitchFamily="34" charset="0"/>
                <a:cs typeface="Calibri" pitchFamily="34" charset="0"/>
              </a:rPr>
              <a:t>                         *Лепка: </a:t>
            </a:r>
            <a:endParaRPr lang="ru-RU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 pitchFamily="34" charset="0"/>
              <a:cs typeface="Calibri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4" name="Рисунок 3" descr="20180226_164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12425">
            <a:off x="72278" y="2368694"/>
            <a:ext cx="3262136" cy="2446602"/>
          </a:xfrm>
          <a:prstGeom prst="rect">
            <a:avLst/>
          </a:prstGeom>
        </p:spPr>
      </p:pic>
      <p:pic>
        <p:nvPicPr>
          <p:cNvPr id="5" name="Рисунок 4" descr="20180424_1016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383355">
            <a:off x="2821394" y="1701190"/>
            <a:ext cx="3244201" cy="2433151"/>
          </a:xfrm>
          <a:prstGeom prst="rect">
            <a:avLst/>
          </a:prstGeom>
        </p:spPr>
      </p:pic>
      <p:pic>
        <p:nvPicPr>
          <p:cNvPr id="7" name="Рисунок 6" descr="20180424_1022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966886">
            <a:off x="5692001" y="835446"/>
            <a:ext cx="3455185" cy="2591389"/>
          </a:xfrm>
          <a:prstGeom prst="rect">
            <a:avLst/>
          </a:prstGeom>
        </p:spPr>
      </p:pic>
      <p:pic>
        <p:nvPicPr>
          <p:cNvPr id="8" name="Рисунок 7" descr="20180424_10225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6346853">
            <a:off x="5561493" y="3626478"/>
            <a:ext cx="3372707" cy="2529530"/>
          </a:xfrm>
          <a:prstGeom prst="rect">
            <a:avLst/>
          </a:prstGeom>
        </p:spPr>
      </p:pic>
      <p:pic>
        <p:nvPicPr>
          <p:cNvPr id="9" name="Рисунок 8" descr="20180424_1016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488" y="4214818"/>
            <a:ext cx="3286116" cy="2464587"/>
          </a:xfrm>
          <a:prstGeom prst="rect">
            <a:avLst/>
          </a:prstGeom>
        </p:spPr>
      </p:pic>
      <p:sp>
        <p:nvSpPr>
          <p:cNvPr id="10" name="Выноска-облако 9"/>
          <p:cNvSpPr/>
          <p:nvPr/>
        </p:nvSpPr>
        <p:spPr>
          <a:xfrm rot="20951927">
            <a:off x="58605" y="265445"/>
            <a:ext cx="5226195" cy="1119523"/>
          </a:xfrm>
          <a:prstGeom prst="cloudCallout">
            <a:avLst>
              <a:gd name="adj1" fmla="val 8725"/>
              <a:gd name="adj2" fmla="val 10716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 pitchFamily="34" charset="0"/>
              <a:cs typeface="Calibri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 pitchFamily="34" charset="0"/>
              <a:cs typeface="Calibri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 pitchFamily="34" charset="0"/>
              <a:cs typeface="Calibri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Calibri" pitchFamily="34" charset="0"/>
                <a:cs typeface="Calibri" pitchFamily="34" charset="0"/>
              </a:rPr>
              <a:t>Художественно-эстетическая деятельность.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a typeface="Calibri" pitchFamily="34" charset="0"/>
                <a:cs typeface="Calibri" pitchFamily="34" charset="0"/>
              </a:rPr>
              <a:t>                         *Лепка: </a:t>
            </a:r>
            <a:endParaRPr lang="ru-RU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 pitchFamily="34" charset="0"/>
              <a:cs typeface="Calibri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1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5760" cy="6858000"/>
          </a:xfrm>
          <a:prstGeom prst="rect">
            <a:avLst/>
          </a:prstGeom>
        </p:spPr>
      </p:pic>
      <p:pic>
        <p:nvPicPr>
          <p:cNvPr id="3" name="Рисунок 2" descr="20180424_1016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500042"/>
            <a:ext cx="4381499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0180321_1613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415581">
            <a:off x="2514031" y="3675052"/>
            <a:ext cx="3174691" cy="2381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180424_20012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52489">
            <a:off x="5357818" y="428604"/>
            <a:ext cx="2643188" cy="3524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180424_201552.jpg"/>
          <p:cNvPicPr>
            <a:picLocks noChangeAspect="1"/>
          </p:cNvPicPr>
          <p:nvPr/>
        </p:nvPicPr>
        <p:blipFill>
          <a:blip r:embed="rId6" cstate="print"/>
          <a:srcRect t="18293" r="-1" b="10365"/>
          <a:stretch>
            <a:fillRect/>
          </a:stretch>
        </p:blipFill>
        <p:spPr>
          <a:xfrm rot="1041608">
            <a:off x="5421006" y="3302445"/>
            <a:ext cx="2928958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пр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3" name="Рисунок 2" descr="IMG_20180424_154407.jpg"/>
          <p:cNvPicPr>
            <a:picLocks noChangeAspect="1"/>
          </p:cNvPicPr>
          <p:nvPr/>
        </p:nvPicPr>
        <p:blipFill>
          <a:blip r:embed="rId3" cstate="print"/>
          <a:srcRect r="995" b="13432"/>
          <a:stretch>
            <a:fillRect/>
          </a:stretch>
        </p:blipFill>
        <p:spPr>
          <a:xfrm rot="20727413">
            <a:off x="441937" y="270557"/>
            <a:ext cx="2647134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20180424_1544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21711">
            <a:off x="6271613" y="149642"/>
            <a:ext cx="2400317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180424_155304.jpg"/>
          <p:cNvPicPr>
            <a:picLocks noChangeAspect="1"/>
          </p:cNvPicPr>
          <p:nvPr/>
        </p:nvPicPr>
        <p:blipFill>
          <a:blip r:embed="rId5" cstate="print"/>
          <a:srcRect l="19098" t="31250" r="27082" b="29167"/>
          <a:stretch>
            <a:fillRect/>
          </a:stretch>
        </p:blipFill>
        <p:spPr>
          <a:xfrm>
            <a:off x="3571868" y="214290"/>
            <a:ext cx="2214578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0180424_10155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43174" y="3893347"/>
            <a:ext cx="371477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ст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39565">
            <a:off x="6715140" y="3929066"/>
            <a:ext cx="2072558" cy="2762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ст3.jpg"/>
          <p:cNvPicPr>
            <a:picLocks noChangeAspect="1"/>
          </p:cNvPicPr>
          <p:nvPr/>
        </p:nvPicPr>
        <p:blipFill>
          <a:blip r:embed="rId8"/>
          <a:srcRect t="24482" r="986"/>
          <a:stretch>
            <a:fillRect/>
          </a:stretch>
        </p:blipFill>
        <p:spPr>
          <a:xfrm rot="889918">
            <a:off x="212640" y="4300457"/>
            <a:ext cx="2603879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180425_105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139353">
            <a:off x="-303634" y="1451807"/>
            <a:ext cx="3442406" cy="2581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0180424_102232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573208">
            <a:off x="2185637" y="866033"/>
            <a:ext cx="3849654" cy="2887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0180424_1021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973682">
            <a:off x="5005113" y="1053545"/>
            <a:ext cx="3762493" cy="2821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180424_1022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559735">
            <a:off x="-59686" y="1576502"/>
            <a:ext cx="3935638" cy="2951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0180424_1025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665046" y="906798"/>
            <a:ext cx="3825549" cy="28691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0180427_1005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695438">
            <a:off x="5306110" y="1342408"/>
            <a:ext cx="4043017" cy="3032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ст.jpg"/>
          <p:cNvPicPr>
            <a:picLocks noChangeAspect="1"/>
          </p:cNvPicPr>
          <p:nvPr/>
        </p:nvPicPr>
        <p:blipFill>
          <a:blip r:embed="rId6"/>
          <a:srcRect l="11718" t="8984" r="12500" b="1953"/>
          <a:stretch>
            <a:fillRect/>
          </a:stretch>
        </p:blipFill>
        <p:spPr>
          <a:xfrm>
            <a:off x="2857488" y="4071942"/>
            <a:ext cx="3357586" cy="2630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4" name="Выноска-облако 3"/>
          <p:cNvSpPr/>
          <p:nvPr/>
        </p:nvSpPr>
        <p:spPr>
          <a:xfrm rot="20759346">
            <a:off x="65287" y="474354"/>
            <a:ext cx="3857652" cy="1214446"/>
          </a:xfrm>
          <a:prstGeom prst="cloudCallout">
            <a:avLst>
              <a:gd name="adj1" fmla="val 17777"/>
              <a:gd name="adj2" fmla="val 8656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Calibri" pitchFamily="34" charset="0"/>
                <a:cs typeface="Calibri" pitchFamily="34" charset="0"/>
              </a:rPr>
              <a:t>выставка детских работ</a:t>
            </a:r>
            <a:endParaRPr lang="ru-RU" dirty="0"/>
          </a:p>
        </p:txBody>
      </p:sp>
      <p:pic>
        <p:nvPicPr>
          <p:cNvPr id="5" name="Рисунок 4" descr="20180507_1334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142844" y="4143380"/>
            <a:ext cx="3333774" cy="2500330"/>
          </a:xfrm>
          <a:prstGeom prst="rect">
            <a:avLst/>
          </a:prstGeom>
        </p:spPr>
      </p:pic>
      <p:pic>
        <p:nvPicPr>
          <p:cNvPr id="6" name="Рисунок 5" descr="20180507_1334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489407">
            <a:off x="2545999" y="1594539"/>
            <a:ext cx="3583776" cy="2687832"/>
          </a:xfrm>
          <a:prstGeom prst="rect">
            <a:avLst/>
          </a:prstGeom>
        </p:spPr>
      </p:pic>
      <p:pic>
        <p:nvPicPr>
          <p:cNvPr id="7" name="Рисунок 6" descr="20180507_133327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720105">
            <a:off x="5324405" y="1913962"/>
            <a:ext cx="3982855" cy="29871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4" name="Выноска-облако 3"/>
          <p:cNvSpPr/>
          <p:nvPr/>
        </p:nvSpPr>
        <p:spPr>
          <a:xfrm rot="20759346">
            <a:off x="75929" y="560419"/>
            <a:ext cx="4778752" cy="1214446"/>
          </a:xfrm>
          <a:prstGeom prst="cloudCallout">
            <a:avLst>
              <a:gd name="adj1" fmla="val 14234"/>
              <a:gd name="adj2" fmla="val 6868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Calibri" pitchFamily="34" charset="0"/>
              </a:rPr>
              <a:t>Список используемой литературы</a:t>
            </a:r>
            <a:endParaRPr lang="ru-RU" dirty="0"/>
          </a:p>
        </p:txBody>
      </p:sp>
      <p:pic>
        <p:nvPicPr>
          <p:cNvPr id="5" name="Рисунок 4" descr="кн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49471">
            <a:off x="225568" y="2559020"/>
            <a:ext cx="3926816" cy="27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714876" y="285728"/>
            <a:ext cx="42862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b="1" i="1" dirty="0" smtClean="0"/>
          </a:p>
          <a:p>
            <a:endParaRPr lang="ru-RU" sz="1200" b="1" i="1" dirty="0" smtClean="0"/>
          </a:p>
          <a:p>
            <a:endParaRPr lang="ru-RU" sz="1200" b="1" i="1" dirty="0" smtClean="0"/>
          </a:p>
          <a:p>
            <a:endParaRPr lang="ru-RU" sz="1200" b="1" i="1" dirty="0" smtClean="0"/>
          </a:p>
          <a:p>
            <a:r>
              <a:rPr lang="ru-RU" sz="1200" b="1" i="1" dirty="0" smtClean="0"/>
              <a:t>1. </a:t>
            </a:r>
            <a:r>
              <a:rPr lang="ru-RU" sz="1200" b="1" i="1" dirty="0" err="1" smtClean="0"/>
              <a:t>Выготский</a:t>
            </a:r>
            <a:r>
              <a:rPr lang="ru-RU" sz="1200" b="1" i="1" dirty="0" smtClean="0"/>
              <a:t> Л. С. Воображение и творчество в детском возрасте. СПб.: СОЮЗ, 1997.</a:t>
            </a:r>
          </a:p>
          <a:p>
            <a:r>
              <a:rPr lang="ru-RU" sz="1200" b="1" i="1" dirty="0" smtClean="0"/>
              <a:t>2. Зимина Н. В. Шедевры из соленого теста. – М.: ООО ТД «Издательство Мир книги», 2009.</a:t>
            </a:r>
          </a:p>
          <a:p>
            <a:r>
              <a:rPr lang="ru-RU" sz="1200" b="1" i="1" dirty="0" smtClean="0"/>
              <a:t>3. Ильина М. В. Воображение и творческое </a:t>
            </a:r>
            <a:r>
              <a:rPr lang="ru-RU" sz="1200" b="1" i="1" u="sng" dirty="0" smtClean="0"/>
              <a:t>мышление</a:t>
            </a:r>
            <a:r>
              <a:rPr lang="ru-RU" sz="1200" b="1" i="1" dirty="0" smtClean="0"/>
              <a:t>: </a:t>
            </a:r>
            <a:r>
              <a:rPr lang="ru-RU" sz="1200" b="1" i="1" dirty="0" err="1" smtClean="0"/>
              <a:t>Психодиагнос-тические</a:t>
            </a:r>
            <a:r>
              <a:rPr lang="ru-RU" sz="1200" b="1" i="1" dirty="0" smtClean="0"/>
              <a:t> методики. – М.: Книголюб, 2004.</a:t>
            </a:r>
          </a:p>
          <a:p>
            <a:r>
              <a:rPr lang="ru-RU" sz="1200" b="1" i="1" dirty="0" smtClean="0"/>
              <a:t>4. Комарова Т. С. Детское художественное творчество. Методическое пособие для воспитателей и педагогов. – М.: Мозаика – Синтез, 2005.</a:t>
            </a:r>
          </a:p>
          <a:p>
            <a:r>
              <a:rPr lang="ru-RU" sz="1200" b="1" i="1" dirty="0" smtClean="0"/>
              <a:t>5. Комарова Т. С. Изобразительное творчество в детском саду. М.: Педагогика, 1984.</a:t>
            </a:r>
          </a:p>
          <a:p>
            <a:r>
              <a:rPr lang="ru-RU" sz="1200" b="1" i="1" dirty="0" smtClean="0"/>
              <a:t>6. Лыкова И. А. Лепим, фантазируем, играем. Книга для занятий с детьми дошкольного возраста. М.:ТЦ «Сфера», 2000.</a:t>
            </a:r>
          </a:p>
          <a:p>
            <a:r>
              <a:rPr lang="ru-RU" sz="1200" b="1" i="1" dirty="0" smtClean="0"/>
              <a:t>7. Программа воспитания и обучения в детском саду / Под ред. М. А. Васильевой, В. В. Гербовой, Т. С. Комаровой. - 4-е </a:t>
            </a:r>
            <a:r>
              <a:rPr lang="ru-RU" sz="1200" b="1" i="1" dirty="0" err="1" smtClean="0"/>
              <a:t>изд</a:t>
            </a:r>
            <a:r>
              <a:rPr lang="ru-RU" sz="1200" b="1" i="1" dirty="0" smtClean="0"/>
              <a:t>; </a:t>
            </a:r>
            <a:r>
              <a:rPr lang="ru-RU" sz="1200" b="1" i="1" dirty="0" err="1" smtClean="0"/>
              <a:t>испр</a:t>
            </a:r>
            <a:r>
              <a:rPr lang="ru-RU" sz="1200" b="1" i="1" dirty="0" smtClean="0"/>
              <a:t>. и доп. -М.: Мозаика - Синтез, 2006.</a:t>
            </a:r>
          </a:p>
          <a:p>
            <a:r>
              <a:rPr lang="ru-RU" sz="1200" b="1" i="1" dirty="0" smtClean="0"/>
              <a:t>8. </a:t>
            </a:r>
            <a:r>
              <a:rPr lang="ru-RU" sz="1200" b="1" i="1" dirty="0" err="1" smtClean="0"/>
              <a:t>Халезова</a:t>
            </a:r>
            <a:r>
              <a:rPr lang="ru-RU" sz="1200" b="1" i="1" dirty="0" smtClean="0"/>
              <a:t> Н. Б. и др. Лепка в детском </a:t>
            </a:r>
            <a:r>
              <a:rPr lang="ru-RU" sz="1200" b="1" i="1" u="sng" dirty="0" smtClean="0"/>
              <a:t>саду</a:t>
            </a:r>
            <a:r>
              <a:rPr lang="ru-RU" sz="1200" b="1" i="1" dirty="0" smtClean="0"/>
              <a:t>: Кн. для воспитателя дет. сада / Н. Б. </a:t>
            </a:r>
            <a:r>
              <a:rPr lang="ru-RU" sz="1200" b="1" i="1" dirty="0" err="1" smtClean="0"/>
              <a:t>Халезова</a:t>
            </a:r>
            <a:r>
              <a:rPr lang="ru-RU" sz="1200" b="1" i="1" dirty="0" smtClean="0"/>
              <a:t>, Н. А. Курочкина, Г. В. </a:t>
            </a:r>
            <a:r>
              <a:rPr lang="ru-RU" sz="1200" b="1" i="1" dirty="0" err="1" smtClean="0"/>
              <a:t>Пантюхина</a:t>
            </a:r>
            <a:r>
              <a:rPr lang="ru-RU" sz="1200" b="1" i="1" dirty="0" smtClean="0"/>
              <a:t>. – 2-е изд., </a:t>
            </a:r>
            <a:r>
              <a:rPr lang="ru-RU" sz="1200" b="1" i="1" dirty="0" err="1" smtClean="0"/>
              <a:t>испр</a:t>
            </a:r>
            <a:r>
              <a:rPr lang="ru-RU" sz="1200" b="1" i="1" dirty="0" smtClean="0"/>
              <a:t>. и доп. – М.: Просвещение, 1986.</a:t>
            </a:r>
          </a:p>
          <a:p>
            <a:r>
              <a:rPr lang="ru-RU" sz="1200" b="1" i="1" dirty="0" smtClean="0"/>
              <a:t>9. </a:t>
            </a:r>
            <a:r>
              <a:rPr lang="ru-RU" sz="1200" b="1" i="1" dirty="0" err="1" smtClean="0"/>
              <a:t>Хананова</a:t>
            </a:r>
            <a:r>
              <a:rPr lang="ru-RU" sz="1200" b="1" i="1" dirty="0" smtClean="0"/>
              <a:t> И. Н. Соленое тесто. – М.: АСТ-ПРЕСС КНИГА, 2006. – 104 с.: ил. – (Золотая библиотека увлечений).</a:t>
            </a:r>
            <a:endParaRPr lang="ru-RU" sz="1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4" name="Выноска-облако 3"/>
          <p:cNvSpPr/>
          <p:nvPr/>
        </p:nvSpPr>
        <p:spPr>
          <a:xfrm>
            <a:off x="1709112" y="1217786"/>
            <a:ext cx="6031240" cy="3507358"/>
          </a:xfrm>
          <a:prstGeom prst="cloudCallout">
            <a:avLst>
              <a:gd name="adj1" fmla="val 14234"/>
              <a:gd name="adj2" fmla="val 6868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Calibri" pitchFamily="34" charset="0"/>
              </a:rPr>
              <a:t>Спасибо за внимание!</a:t>
            </a:r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14876" y="285728"/>
            <a:ext cx="4286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b="1" i="1" dirty="0" smtClean="0"/>
          </a:p>
          <a:p>
            <a:endParaRPr lang="ru-RU" sz="1200" b="1" i="1" dirty="0" smtClean="0"/>
          </a:p>
          <a:p>
            <a:endParaRPr lang="ru-RU" sz="12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156891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946</Words>
  <Application>Microsoft Office PowerPoint</Application>
  <PresentationFormat>Экран (4:3)</PresentationFormat>
  <Paragraphs>195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 - 10</dc:creator>
  <cp:lastModifiedBy>user</cp:lastModifiedBy>
  <cp:revision>81</cp:revision>
  <dcterms:created xsi:type="dcterms:W3CDTF">2018-04-27T14:32:31Z</dcterms:created>
  <dcterms:modified xsi:type="dcterms:W3CDTF">2021-06-03T05:04:26Z</dcterms:modified>
</cp:coreProperties>
</file>