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9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 showGuides="1">
      <p:cViewPr varScale="1">
        <p:scale>
          <a:sx n="91" d="100"/>
          <a:sy n="91" d="100"/>
        </p:scale>
        <p:origin x="53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9C3C2-ADB2-4529-A396-F9A5896B9031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D4EE1-DC8A-40EA-900F-B5F25D5022D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13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9C3C2-ADB2-4529-A396-F9A5896B9031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D4EE1-DC8A-40EA-900F-B5F25D5022D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623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9C3C2-ADB2-4529-A396-F9A5896B9031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D4EE1-DC8A-40EA-900F-B5F25D5022D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5514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9C3C2-ADB2-4529-A396-F9A5896B9031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D4EE1-DC8A-40EA-900F-B5F25D5022D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9847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9C3C2-ADB2-4529-A396-F9A5896B9031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D4EE1-DC8A-40EA-900F-B5F25D5022D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8092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9C3C2-ADB2-4529-A396-F9A5896B9031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D4EE1-DC8A-40EA-900F-B5F25D5022D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1187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9C3C2-ADB2-4529-A396-F9A5896B9031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D4EE1-DC8A-40EA-900F-B5F25D5022D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225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9C3C2-ADB2-4529-A396-F9A5896B9031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D4EE1-DC8A-40EA-900F-B5F25D5022D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444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9C3C2-ADB2-4529-A396-F9A5896B9031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D4EE1-DC8A-40EA-900F-B5F25D5022D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85170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9C3C2-ADB2-4529-A396-F9A5896B9031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D4EE1-DC8A-40EA-900F-B5F25D5022D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2575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9C3C2-ADB2-4529-A396-F9A5896B9031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D4EE1-DC8A-40EA-900F-B5F25D5022D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175546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9C3C2-ADB2-4529-A396-F9A5896B9031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D4EE1-DC8A-40EA-900F-B5F25D5022D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2455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9C3C2-ADB2-4529-A396-F9A5896B9031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D4EE1-DC8A-40EA-900F-B5F25D5022D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533794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9C3C2-ADB2-4529-A396-F9A5896B9031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D4EE1-DC8A-40EA-900F-B5F25D5022D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61957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9C3C2-ADB2-4529-A396-F9A5896B9031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D4EE1-DC8A-40EA-900F-B5F25D5022D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33749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9C3C2-ADB2-4529-A396-F9A5896B9031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D4EE1-DC8A-40EA-900F-B5F25D5022D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5441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69C3C2-ADB2-4529-A396-F9A5896B9031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41D4EE1-DC8A-40EA-900F-B5F25D5022D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6520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1507066" y="620110"/>
            <a:ext cx="8719499" cy="1471449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 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ВОСПИТАТЕЛЕЙ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1507067" y="2532994"/>
            <a:ext cx="8645926" cy="3930870"/>
          </a:xfrm>
        </p:spPr>
        <p:txBody>
          <a:bodyPr>
            <a:normAutofit fontScale="85000" lnSpcReduction="20000"/>
          </a:bodyPr>
          <a:lstStyle/>
          <a:p>
            <a:pPr algn="ctr">
              <a:lnSpc>
                <a:spcPct val="170000"/>
              </a:lnSpc>
            </a:pP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«ИСПОЛЬЗОВАНИЕ НЕТРАДИЦИОННОГО ФИЗКУЛЬТУРНОГО ОБОРУДОВАНИЯ – УНИВЕРСАЛЬНОГО ТРЕНАЖЁРА 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ЛОВКОСТИ «ТОЧНО В ЦЕЛЬ»</a:t>
            </a:r>
          </a:p>
          <a:p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</a:t>
            </a: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Купряшкина Татьяна Васильевна, </a:t>
            </a:r>
          </a:p>
          <a:p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</a:t>
            </a:r>
          </a:p>
          <a:p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Якушева Ольга Николаевна,</a:t>
            </a:r>
          </a:p>
          <a:p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</a:t>
            </a:r>
            <a:endParaRPr lang="ru-RU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Череповец,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6879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950382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7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повышение </a:t>
            </a:r>
            <a:r>
              <a:rPr lang="ru-RU" sz="2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компетенции педагогов по физическому развитию детей дошкольного возраста через использование нетрадиционного спортивного оборудования.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0702" y="2559982"/>
            <a:ext cx="8596668" cy="388077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Задачи :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познакомить педагогов с универсальным тренажёром ловкости;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формировать у педагогов представления об использовании нестандартного оборудования при образовательной деятельности с детьми дошкольного возраста;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развивать творческий потенциал педагогов, инициативность, активность.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4167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5" y="346841"/>
            <a:ext cx="8596668" cy="375219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Ни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кого не секрет, что здоровье ребенка у каждого родителя стоит на первом месте. Наиболее эффективным и доступным средством увеличения потенциала здоровья является физическая культура и, прежде всего, двигательная активность. Мы на практике убеждаемся в снижении интереса детей к двигательной активности, их малоподвижности, нежеланию принимать участие в подвижных играх. Что приводит к росту заболеваемости.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endParaRPr lang="ru-RU" sz="1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7335" y="4014952"/>
            <a:ext cx="8596668" cy="3849521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ru-RU" sz="2400" dirty="0">
                <a:solidFill>
                  <a:srgbClr val="90C22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Как сделать так, чтобы мир движений стал, </a:t>
            </a:r>
            <a:endParaRPr lang="ru-RU" sz="2400" dirty="0" smtClean="0">
              <a:solidFill>
                <a:srgbClr val="90C226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ru-RU" sz="2400" dirty="0" smtClean="0">
                <a:solidFill>
                  <a:srgbClr val="90C22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действительно привлекательным,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ru-RU" sz="2400" dirty="0" smtClean="0">
                <a:solidFill>
                  <a:srgbClr val="90C22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90C22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интересным для детей и </a:t>
            </a:r>
            <a:endParaRPr lang="ru-RU" sz="2400" dirty="0" smtClean="0">
              <a:solidFill>
                <a:srgbClr val="90C226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ru-RU" sz="2400" dirty="0" smtClean="0">
                <a:solidFill>
                  <a:srgbClr val="90C22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родителей</a:t>
            </a:r>
            <a:r>
              <a:rPr lang="ru-RU" sz="2400" dirty="0">
                <a:solidFill>
                  <a:srgbClr val="90C22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ru-RU" sz="1300" dirty="0">
                <a:solidFill>
                  <a:srgbClr val="90C22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300" dirty="0">
                <a:solidFill>
                  <a:srgbClr val="90C22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1026" name="Picture 2" descr="https://astv.ru/content/NewsImage/ee/5a/ee5a7589-8cf0-4b38-b40c-76f4c5b03fc8_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3" t="1747" r="5251"/>
          <a:stretch/>
        </p:blipFill>
        <p:spPr bwMode="auto">
          <a:xfrm>
            <a:off x="6716110" y="3563007"/>
            <a:ext cx="4561490" cy="3090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4877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3741683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решении этой проблемы, в нашей группе «Дружная семейка», мы используем нестандартное оборудование, </a:t>
            </a:r>
            <a:r>
              <a:rPr lang="ru-RU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которое 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позволяет быстро и качественно формировать двигательные умения и навыки и способствует повышению интереса к физкультурным занятиям, делают более разнообразными движения детей, развивают творчество и воображение.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Занятия с нестандартным оборудованием могут носить как развлекательный характер, так и тренировочный; их можно организовывать в форме игровых, сюжетных, тематических, учебно-тренировочных занятий.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4351283"/>
            <a:ext cx="8596668" cy="1690079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Новизна оборудования заключается в полифункциональности и мобильности использования, а для повышения внимания и интереса детей – необычность формы, красочность.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30214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20717"/>
            <a:ext cx="9917094" cy="6011917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Универсальный тренажёр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ловкости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«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Точно в цель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»</a:t>
            </a:r>
            <a:b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ru-RU" dirty="0"/>
          </a:p>
        </p:txBody>
      </p:sp>
      <p:pic>
        <p:nvPicPr>
          <p:cNvPr id="3" name="Рисунок 2" descr="https://sun9-56.userapi.com/c857120/v857120221/e73cf/F5cAZwr_ViE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442" y="1636985"/>
            <a:ext cx="3520965" cy="186033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Рисунок 3" descr="https://sun9-45.userapi.com/c205524/v205524221/75985/toqLagZ40eI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884" y="1636985"/>
            <a:ext cx="3465129" cy="186033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cxnSp>
        <p:nvCxnSpPr>
          <p:cNvPr id="6" name="Прямая со стрелкой 5"/>
          <p:cNvCxnSpPr/>
          <p:nvPr/>
        </p:nvCxnSpPr>
        <p:spPr>
          <a:xfrm>
            <a:off x="4708635" y="2385848"/>
            <a:ext cx="249328" cy="105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4957963" y="3619750"/>
            <a:ext cx="1355835" cy="4204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505" y="4162598"/>
            <a:ext cx="4581525" cy="238534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8922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828800"/>
          </a:xfrm>
        </p:spPr>
        <p:txBody>
          <a:bodyPr>
            <a:noAutofit/>
          </a:bodyPr>
          <a:lstStyle/>
          <a:p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Нестандартное оборудование – это дополнительный стимул активизации физкультурно-оздоровительной работы. Поэтому, оно, никогда не бывает лишним и скучным. </a:t>
            </a:r>
            <a:endParaRPr lang="ru-RU" sz="28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677334" y="2511972"/>
            <a:ext cx="8596668" cy="352939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ru-RU" sz="2400" b="1" i="1" u="sng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Первое </a:t>
            </a:r>
            <a:r>
              <a:rPr lang="ru-RU" sz="2400" b="1" i="1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занятие </a:t>
            </a:r>
            <a:r>
              <a:rPr lang="ru-RU" sz="2400" b="1" i="1" u="sng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называется </a:t>
            </a:r>
            <a:r>
              <a:rPr lang="ru-RU" sz="2400" b="1" i="1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«Прокати мяч в ворота</a:t>
            </a:r>
            <a:r>
              <a:rPr lang="ru-RU" sz="2400" b="1" i="1" u="sng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</a:p>
          <a:p>
            <a:pPr marL="0" indent="0" algn="ctr">
              <a:buNone/>
            </a:pPr>
            <a:endParaRPr lang="ru-RU" sz="2400" dirty="0"/>
          </a:p>
        </p:txBody>
      </p:sp>
      <p:pic>
        <p:nvPicPr>
          <p:cNvPr id="5" name="Рисунок 4" descr="https://sun9-19.userapi.com/c204520/v204520150/baef/4iAH0UkqLh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766" y="3184635"/>
            <a:ext cx="5948855" cy="320008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78409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пк\Desktop\Работа\ДЛЯ МАСТЕР КЛАССА\IMG_2293.JPG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027"/>
          <a:stretch/>
        </p:blipFill>
        <p:spPr bwMode="auto">
          <a:xfrm>
            <a:off x="588579" y="4098925"/>
            <a:ext cx="4424855" cy="253365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C:\Users\пк\Desktop\Работа\ДЛЯ МАСТЕР КЛАССА\IMG_2294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971"/>
          <a:stretch/>
        </p:blipFill>
        <p:spPr bwMode="auto">
          <a:xfrm>
            <a:off x="5390492" y="4098925"/>
            <a:ext cx="4247493" cy="253365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3216166"/>
          </a:xfrm>
        </p:spPr>
        <p:txBody>
          <a:bodyPr>
            <a:normAutofit fontScale="90000"/>
          </a:bodyPr>
          <a:lstStyle/>
          <a:p>
            <a:pPr lvl="0">
              <a:spcAft>
                <a:spcPts val="0"/>
              </a:spcAft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развитие ловкости, навыка попадания в цель, глазомера, координации движений; укрепление мелкой мускулатуры рук.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совершенствовать умение прокатывать мяч в определённом направлении одной и двумя руками;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развивать глазомер, совершенствовать координацию движений и ловкость;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создавать положительный настрой от двигательной активности в игре.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0483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318234"/>
          </a:xfrm>
        </p:spPr>
        <p:txBody>
          <a:bodyPr>
            <a:normAutofit/>
          </a:bodyPr>
          <a:lstStyle/>
          <a:p>
            <a:pPr indent="90170">
              <a:spcAft>
                <a:spcPts val="0"/>
              </a:spcAft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продолжения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работы на тренажёре,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необходимо бросить кубик с цифрами, которые обозначают количество упражнений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которые необходимо выполнить.</a:t>
            </a:r>
            <a:b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C:\Users\пк\Desktop\Работа\ДЛЯ МАСТЕР КЛАССА\IMG_2309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52" t="29651" r="31096" b="27952"/>
          <a:stretch/>
        </p:blipFill>
        <p:spPr bwMode="auto">
          <a:xfrm rot="5400000">
            <a:off x="1296911" y="2506028"/>
            <a:ext cx="2640330" cy="245554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C:\Users\пк\Desktop\Работа\ДЛЯ МАСТЕР КЛАССА\IMG_2310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94" t="16182" b="14158"/>
          <a:stretch/>
        </p:blipFill>
        <p:spPr bwMode="auto">
          <a:xfrm rot="5400000">
            <a:off x="5035046" y="2211990"/>
            <a:ext cx="4013769" cy="310261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75366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10208"/>
            <a:ext cx="8596668" cy="1524000"/>
          </a:xfrm>
        </p:spPr>
        <p:txBody>
          <a:bodyPr>
            <a:normAutofit fontScale="90000"/>
          </a:bodyPr>
          <a:lstStyle/>
          <a:p>
            <a:pPr marL="342900" lvl="0" indent="-342900" algn="ctr">
              <a:spcAft>
                <a:spcPts val="0"/>
              </a:spcAft>
            </a:pPr>
            <a:r>
              <a:rPr lang="ru-RU" b="1" i="1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Второе занятие называется </a:t>
            </a:r>
            <a:r>
              <a:rPr lang="ru-RU" b="1" i="1" u="sng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b="1" i="1" u="sng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b="1" i="1" u="sng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b="1" i="1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Целься вернее!»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734207"/>
            <a:ext cx="8596668" cy="4307155"/>
          </a:xfrm>
        </p:spPr>
        <p:txBody>
          <a:bodyPr/>
          <a:lstStyle/>
          <a:p>
            <a:pPr indent="0">
              <a:lnSpc>
                <a:spcPct val="150000"/>
              </a:lnSpc>
              <a:buNone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Цель: совершенствование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навыков метания правой и левой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рукой.</a:t>
            </a:r>
            <a:endParaRPr lang="ru-RU" sz="14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  <a:buNone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ru-RU" dirty="0" smtClean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развивать 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глазомер, совершенствовать координацию движений и ловкость.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Рисунок 4" descr="C:\Users\пк\Desktop\Работа\ДЛЯ МАСТЕР КЛАССА\IMG_2300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3771462"/>
            <a:ext cx="4277710" cy="26543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Рисунок 5" descr="https://sun9-44.userapi.com/c850608/v850608150/56280/FVk15y5hG_U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29" t="1" b="21068"/>
          <a:stretch/>
        </p:blipFill>
        <p:spPr bwMode="auto">
          <a:xfrm>
            <a:off x="906780" y="3771462"/>
            <a:ext cx="5189220" cy="2654300"/>
          </a:xfrm>
          <a:prstGeom prst="rect">
            <a:avLst/>
          </a:prstGeom>
          <a:ln w="88900" cap="sq" cmpd="thickThin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>
            <a:innerShdw blurRad="76200">
              <a:srgbClr val="000000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31354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93379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Давайте поиграем!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61241"/>
            <a:ext cx="9254942" cy="5286703"/>
          </a:xfrm>
        </p:spPr>
        <p:txBody>
          <a:bodyPr>
            <a:normAutofit/>
          </a:bodyPr>
          <a:lstStyle/>
          <a:p>
            <a:pPr indent="0">
              <a:lnSpc>
                <a:spcPct val="150000"/>
              </a:lnSpc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Придумайте и назовите слова, связанные по смыслу со словом ЗДОРОВЬЕ. </a:t>
            </a:r>
            <a:endParaRPr lang="ru-RU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Заданные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буквы: З, Д, О, Р, О, В, Е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0">
              <a:lnSpc>
                <a:spcPct val="150000"/>
              </a:lnSpc>
              <a:buNone/>
            </a:pPr>
            <a:r>
              <a:rPr lang="ru-RU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«3» </a:t>
            </a:r>
            <a:r>
              <a:rPr lang="ru-RU" sz="20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зарядка, закаливание, зубы, завтрак, зубная щетка, зубная паста</a:t>
            </a:r>
            <a:r>
              <a:rPr lang="ru-RU" sz="20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0">
              <a:lnSpc>
                <a:spcPct val="150000"/>
              </a:lnSpc>
              <a:buNone/>
            </a:pPr>
            <a:r>
              <a:rPr lang="ru-RU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«Д» - движение, дыхание, доброта, деревья</a:t>
            </a:r>
            <a:r>
              <a:rPr lang="ru-RU" sz="20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0">
              <a:lnSpc>
                <a:spcPct val="150000"/>
              </a:lnSpc>
              <a:buNone/>
            </a:pPr>
            <a:r>
              <a:rPr lang="ru-RU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«О» - осанка, обувь, одежда, обед, овощи</a:t>
            </a:r>
            <a:r>
              <a:rPr lang="ru-RU" sz="20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indent="0">
              <a:lnSpc>
                <a:spcPct val="150000"/>
              </a:lnSpc>
              <a:buNone/>
            </a:pPr>
            <a:r>
              <a:rPr lang="ru-RU" sz="20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Р» - развитие, радость, режим дня, рыба, рыбий жир, растения</a:t>
            </a:r>
            <a:r>
              <a:rPr lang="ru-RU" sz="20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0">
              <a:lnSpc>
                <a:spcPct val="150000"/>
              </a:lnSpc>
              <a:buNone/>
            </a:pPr>
            <a:r>
              <a:rPr lang="ru-RU" sz="20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«О» - опрятность, осторожность, отдых, обоняние.</a:t>
            </a:r>
            <a:endParaRPr lang="ru-RU" sz="2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  <a:buNone/>
            </a:pPr>
            <a:r>
              <a:rPr lang="ru-RU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«В» - вода, воздух, витамины.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  <a:buNone/>
            </a:pPr>
            <a:r>
              <a:rPr lang="ru-RU" sz="20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«Е</a:t>
            </a:r>
            <a:r>
              <a:rPr lang="ru-RU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- еда, ежевика, единство.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  <a:buNone/>
            </a:pPr>
            <a:endParaRPr lang="ru-RU" sz="1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  <a:buNone/>
            </a:pP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  <a:buNone/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  <a:buNone/>
            </a:pPr>
            <a:endParaRPr lang="ru-RU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8437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19807"/>
          </a:xfrm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i="1" u="sng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Третье занятие </a:t>
            </a:r>
            <a:r>
              <a:rPr lang="ru-RU" b="1" i="1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«</a:t>
            </a:r>
            <a:r>
              <a:rPr lang="ru-RU" b="1" i="1" u="sng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Кольцеброс</a:t>
            </a:r>
            <a:r>
              <a:rPr lang="ru-RU" b="1" i="1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429407"/>
            <a:ext cx="8596668" cy="4611955"/>
          </a:xfrm>
        </p:spPr>
        <p:txBody>
          <a:bodyPr/>
          <a:lstStyle/>
          <a:p>
            <a:pPr indent="0">
              <a:lnSpc>
                <a:spcPct val="150000"/>
              </a:lnSpc>
              <a:buNone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Цель: развитие глазомера, упражнение в набрасывании колец.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  <a:buNone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развивать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глазомер, совершенствовать координацию движений и ловкость.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 descr="https://sun9-45.userapi.com/c855736/v855736150/19ca01/JWu9_LuQU7k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47" t="1685" r="18966" b="22989"/>
          <a:stretch/>
        </p:blipFill>
        <p:spPr bwMode="auto">
          <a:xfrm>
            <a:off x="1030013" y="3240132"/>
            <a:ext cx="2837794" cy="328973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C:\Users\пк\Desktop\Работа\ДЛЯ МАСТЕР КЛАССА\IMG_2305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11" r="24643" b="9384"/>
          <a:stretch/>
        </p:blipFill>
        <p:spPr bwMode="auto">
          <a:xfrm rot="5400000">
            <a:off x="4125311" y="3623258"/>
            <a:ext cx="3289737" cy="252349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C:\Users\пк\Desktop\Работа\ДЛЯ МАСТЕР КЛАССА\IMG_2304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622" b="22212"/>
          <a:stretch/>
        </p:blipFill>
        <p:spPr bwMode="auto">
          <a:xfrm rot="5400000">
            <a:off x="7336664" y="3471492"/>
            <a:ext cx="3289735" cy="282702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85310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Отгадайте загадки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677334" y="1355834"/>
            <a:ext cx="4184035" cy="53918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В этом модном магазине</a:t>
            </a:r>
            <a:b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Ты увидишь на витрине</a:t>
            </a:r>
            <a:b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Не игрушки, не продукты,</a:t>
            </a:r>
            <a:b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И не бабушкины туфли.</a:t>
            </a:r>
            <a:b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Здесь микстура и таблетки,</a:t>
            </a:r>
            <a:b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Мази, капли и пипетки.</a:t>
            </a:r>
            <a:b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Для того чтоб не болеть</a:t>
            </a:r>
            <a:b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Куда надо приходить? —……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</a:rPr>
              <a:t>                                                  (аптеку)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Позабудь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ты про компьютер.</a:t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Беги на улицу гулять.</a:t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Для детей полезно очень</a:t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Свежим воздухом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…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                                                 (дышать)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5089970" y="1355835"/>
            <a:ext cx="4184034" cy="53918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В овощах и фруктах есть.</a:t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Детям нужно много есть.</a:t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Есть ещё таблетки</a:t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Вкусом как конфетки.</a:t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Принимают для здоровья</a:t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Их холодною порою.</a:t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Для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</a:rPr>
              <a:t>Сашули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 и Полины</a:t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Что полезно? – </a:t>
            </a: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dirty="0" smtClean="0"/>
              <a:t>                             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(витамины)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не был хилым, вялым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лежал под одеялом.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хворал и был в порядке,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Делай каждый день?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(зарядку)</a:t>
            </a:r>
          </a:p>
        </p:txBody>
      </p:sp>
    </p:spTree>
    <p:extLst>
      <p:ext uri="{BB962C8B-B14F-4D97-AF65-F5344CB8AC3E}">
        <p14:creationId xmlns:p14="http://schemas.microsoft.com/office/powerpoint/2010/main" val="1399504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1209" y="294289"/>
            <a:ext cx="8596668" cy="1320800"/>
          </a:xfrm>
        </p:spPr>
        <p:txBody>
          <a:bodyPr>
            <a:normAutofit fontScale="90000"/>
          </a:bodyPr>
          <a:lstStyle/>
          <a:p>
            <a:pPr marL="457200" algn="just" fontAlgn="base">
              <a:lnSpc>
                <a:spcPct val="15000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Четвёртое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занятие на тренажёре </a:t>
            </a:r>
            <a:r>
              <a:rPr lang="ru-RU" b="1" i="1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«Бильбоке».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615089"/>
            <a:ext cx="8596668" cy="4426273"/>
          </a:xfrm>
        </p:spPr>
        <p:txBody>
          <a:bodyPr/>
          <a:lstStyle/>
          <a:p>
            <a:pPr marL="0" indent="0" algn="just" fontAlgn="base">
              <a:buNone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Цель: развитие глазомера, упражнение в подбрасывании капсулы вверх и ловли её бутылочкой.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 fontAlgn="base">
              <a:buNone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 fontAlgn="base">
              <a:buNone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развивать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глазомер, координацию мелких движений, тренировать предплечье и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кисти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рук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lvl="0" indent="0" algn="just" fontAlgn="base">
              <a:buNone/>
            </a:pP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https://sun9-17.userapi.com/c854220/v854220150/19bfe6/I4FAFN_oPgA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3429000"/>
            <a:ext cx="4781550" cy="31242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C:\Users\пк\Desktop\Работа\ДЛЯ МАСТЕР КЛАССА\IMG_2308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285"/>
          <a:stretch/>
        </p:blipFill>
        <p:spPr bwMode="auto">
          <a:xfrm rot="5400000">
            <a:off x="6262851" y="3072963"/>
            <a:ext cx="3124201" cy="383627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27299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56441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Подведём итоги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566041"/>
            <a:ext cx="8596668" cy="4475321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1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Уважаемые коллеги! Перед Вами </a:t>
            </a:r>
            <a:r>
              <a:rPr lang="ru-RU" sz="17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«Смайлики»</a:t>
            </a:r>
            <a:r>
              <a:rPr lang="ru-RU" sz="1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7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Мы</a:t>
            </a:r>
            <a:r>
              <a:rPr lang="ru-RU" sz="17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хотим </a:t>
            </a:r>
            <a:r>
              <a:rPr lang="ru-RU" sz="1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задать Вам последний </a:t>
            </a:r>
            <a:r>
              <a:rPr lang="ru-RU" sz="17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вопрос</a:t>
            </a:r>
            <a:r>
              <a:rPr lang="ru-RU" sz="1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Что Вы ждали от этого мастер-класса и оправдались ли Ваши ожидания? Если Вы получили, то что хотели, то покажите «Весёлый смайлик». Если наполовину, то «Смайлик без улыбки». Если же не получили ничего, то «Грустный смайлик».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 descr="https://avatars.mds.yandex.net/get-pdb/1598943/1fe62e9d-170c-49c8-8043-6138d5c91d98/s1200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04"/>
          <a:stretch/>
        </p:blipFill>
        <p:spPr bwMode="auto">
          <a:xfrm>
            <a:off x="530597" y="3624262"/>
            <a:ext cx="2654037" cy="265747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https://i03.fotocdn.net/s123/baf3074fd10a0aec/user_xl/280933022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4234" y="3624262"/>
            <a:ext cx="2944221" cy="265747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Рисунок 5" descr="https://img2.freepng.ru/20180720/ggx/kisspng-smiley-face-circle-how-do-you-like-me-so-far-5b525dfcc1a062.747341871532124668793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0430" y="3624262"/>
            <a:ext cx="3053584" cy="265747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85396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261693"/>
            <a:ext cx="9197717" cy="20284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Благодарим </a:t>
            </a:r>
            <a:r>
              <a:rPr lang="ru-RU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участников за внимание и работу!</a:t>
            </a:r>
            <a:br>
              <a:rPr lang="ru-RU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Творческих всем успехов!</a:t>
            </a:r>
            <a:endParaRPr lang="ru-RU" sz="4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7334" y="3794234"/>
            <a:ext cx="9517699" cy="1250732"/>
          </a:xfrm>
        </p:spPr>
        <p:txBody>
          <a:bodyPr/>
          <a:lstStyle/>
          <a:p>
            <a:pPr algn="ctr"/>
            <a:r>
              <a:rPr lang="ru-RU" sz="4800" dirty="0">
                <a:solidFill>
                  <a:srgbClr val="90C226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2769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201</TotalTime>
  <Words>528</Words>
  <Application>Microsoft Office PowerPoint</Application>
  <PresentationFormat>Широкоэкранный</PresentationFormat>
  <Paragraphs>68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Calibri</vt:lpstr>
      <vt:lpstr>Times New Roman</vt:lpstr>
      <vt:lpstr>Trebuchet MS</vt:lpstr>
      <vt:lpstr>Wingdings</vt:lpstr>
      <vt:lpstr>Wingdings 3</vt:lpstr>
      <vt:lpstr>Аспект</vt:lpstr>
      <vt:lpstr>МАСТЕР-КЛАСС  ДЛЯ ВОСПИТАТЕЛЕЙ</vt:lpstr>
      <vt:lpstr>Цель: повышение компетенции педагогов по физическому развитию детей дошкольного возраста через использование нетрадиционного спортивного оборудования.  </vt:lpstr>
      <vt:lpstr>    Ни для кого не секрет, что здоровье ребенка у каждого родителя стоит на первом месте. Наиболее эффективным и доступным средством увеличения потенциала здоровья является физическая культура и, прежде всего, двигательная активность. Мы на практике убеждаемся в снижении интереса детей к двигательной активности, их малоподвижности, нежеланию принимать участие в подвижных играх. Что приводит к росту заболеваемости.         </vt:lpstr>
      <vt:lpstr>В решении этой проблемы, в нашей группе «Дружная семейка», мы используем нестандартное оборудование, которое позволяет быстро и качественно формировать двигательные умения и навыки и способствует повышению интереса к физкультурным занятиям, делают более разнообразными движения детей, развивают творчество и воображение. Занятия с нестандартным оборудованием могут носить как развлекательный характер, так и тренировочный; их можно организовывать в форме игровых, сюжетных, тематических, учебно-тренировочных занятий.</vt:lpstr>
      <vt:lpstr>Универсальный тренажёр ловкости  «Точно в цель» </vt:lpstr>
      <vt:lpstr>Нестандартное оборудование – это дополнительный стимул активизации физкультурно-оздоровительной работы. Поэтому, оно, никогда не бывает лишним и скучным. </vt:lpstr>
      <vt:lpstr>Цель: развитие ловкости, навыка попадания в цель, глазомера, координации движений; укрепление мелкой мускулатуры рук. Задачи: - совершенствовать умение прокатывать мяч в определённом направлении одной и двумя руками; - развивать глазомер, совершенствовать координацию движений и ловкость;  - создавать положительный настрой от двигательной активности в игре. </vt:lpstr>
      <vt:lpstr>Для продолжения работы на тренажёре, необходимо бросить кубик с цифрами, которые обозначают количество упражнений, которые необходимо выполнить.  </vt:lpstr>
      <vt:lpstr>Второе занятие называется  «Целься вернее!» </vt:lpstr>
      <vt:lpstr>Давайте поиграем!</vt:lpstr>
      <vt:lpstr> Третье занятие – «Кольцеброс»</vt:lpstr>
      <vt:lpstr>Отгадайте загадки</vt:lpstr>
      <vt:lpstr>Четвёртое занятие на тренажёре «Бильбоке».  </vt:lpstr>
      <vt:lpstr>Подведём итоги</vt:lpstr>
      <vt:lpstr>Благодарим всех участников за внимание и работу! Творческих всем успехов!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МАСТЕР-КЛАСС ДЛЯ ВОСПИТАТЕЛЕЙ</dc:title>
  <dc:creator>Ирина Голик</dc:creator>
  <cp:lastModifiedBy>Ирина Голик</cp:lastModifiedBy>
  <cp:revision>17</cp:revision>
  <dcterms:created xsi:type="dcterms:W3CDTF">2020-02-19T15:51:15Z</dcterms:created>
  <dcterms:modified xsi:type="dcterms:W3CDTF">2021-10-14T08:01:38Z</dcterms:modified>
</cp:coreProperties>
</file>