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3" r:id="rId1"/>
  </p:sldMasterIdLst>
  <p:sldIdLst>
    <p:sldId id="265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7" r:id="rId10"/>
    <p:sldId id="278" r:id="rId11"/>
    <p:sldId id="27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7E42"/>
    <a:srgbClr val="00772F"/>
    <a:srgbClr val="E2E8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43" autoAdjust="0"/>
    <p:restoredTop sz="94660"/>
  </p:normalViewPr>
  <p:slideViewPr>
    <p:cSldViewPr snapToGrid="0">
      <p:cViewPr>
        <p:scale>
          <a:sx n="100" d="100"/>
          <a:sy n="100" d="100"/>
        </p:scale>
        <p:origin x="902" y="-3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F676-006F-4D18-9BFB-02F92BD73C97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15.04.2026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61D65-8086-4AB5-9630-69DADEAA0692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816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F676-006F-4D18-9BFB-02F92BD73C97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15.04.2026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61D65-8086-4AB5-9630-69DADEAA0692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0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F676-006F-4D18-9BFB-02F92BD73C97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15.04.2026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61D65-8086-4AB5-9630-69DADEAA0692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535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F676-006F-4D18-9BFB-02F92BD73C97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15.04.2026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61D65-8086-4AB5-9630-69DADEAA0692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600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F676-006F-4D18-9BFB-02F92BD73C97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15.04.2026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61D65-8086-4AB5-9630-69DADEAA0692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216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F676-006F-4D18-9BFB-02F92BD73C97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15.04.2026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61D65-8086-4AB5-9630-69DADEAA0692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223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F676-006F-4D18-9BFB-02F92BD73C97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15.04.2026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61D65-8086-4AB5-9630-69DADEAA0692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907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F676-006F-4D18-9BFB-02F92BD73C97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15.04.2026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61D65-8086-4AB5-9630-69DADEAA0692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897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F676-006F-4D18-9BFB-02F92BD73C97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15.04.2026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61D65-8086-4AB5-9630-69DADEAA0692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41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F676-006F-4D18-9BFB-02F92BD73C97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15.04.2026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61D65-8086-4AB5-9630-69DADEAA0692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995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F676-006F-4D18-9BFB-02F92BD73C97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15.04.2026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61D65-8086-4AB5-9630-69DADEAA0692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742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2F676-006F-4D18-9BFB-02F92BD73C97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15.04.2026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B61D65-8086-4AB5-9630-69DADEAA0692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946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" y="0"/>
            <a:ext cx="912385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62375" y="352425"/>
            <a:ext cx="66192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ru-RU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Муниципальное  дошкольное образовательное учреждение</a:t>
            </a:r>
          </a:p>
          <a:p>
            <a:pPr lvl="0" algn="ctr"/>
            <a:r>
              <a:rPr lang="ru-RU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«Детский сад № 55 «Северяночка»</a:t>
            </a:r>
            <a:endParaRPr lang="ru-RU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2" y="3716271"/>
            <a:ext cx="6192786" cy="25306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199" y="1875125"/>
            <a:ext cx="816102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познакомить </a:t>
            </a:r>
            <a:r>
              <a:rPr lang="ru-RU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дошкольников </a:t>
            </a:r>
            <a:endParaRPr lang="ru-RU" sz="2800" b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достопримечательностями Вологды»</a:t>
            </a:r>
          </a:p>
          <a:p>
            <a:pPr algn="ctr"/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(из опыта работы по программе «Краеведческая азбука»)</a:t>
            </a:r>
          </a:p>
          <a:p>
            <a:pPr algn="ctr"/>
            <a:endParaRPr lang="ru-RU" sz="20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dirty="0"/>
              <a:t> 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29350" y="4068696"/>
            <a:ext cx="23004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Автор презентации:</a:t>
            </a:r>
          </a:p>
          <a:p>
            <a:r>
              <a:rPr lang="ru-RU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Шарапова С.А.</a:t>
            </a:r>
            <a:endParaRPr lang="ru-RU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75833" y="6246878"/>
            <a:ext cx="1773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smtClean="0">
                <a:latin typeface="Arial" panose="020B0604020202020204" pitchFamily="34" charset="0"/>
                <a:cs typeface="Arial" panose="020B0604020202020204" pitchFamily="34" charset="0"/>
              </a:rPr>
              <a:t>Вологда, 2026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577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1" y="0"/>
            <a:ext cx="912385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52675" y="332573"/>
            <a:ext cx="63436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Как превратить экскурсию по городу (реальную или виртуальную) в живое, запоминающееся событие для дошкольников, а не в скучный перечень названий</a:t>
            </a:r>
            <a:endParaRPr lang="ru-RU" sz="2000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02" y="441158"/>
            <a:ext cx="1566678" cy="7709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1480" y="1727838"/>
            <a:ext cx="85534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экскурсия, а </a:t>
            </a:r>
            <a:r>
              <a:rPr lang="ru-RU" sz="2400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приключение!</a:t>
            </a:r>
            <a:endParaRPr lang="ru-RU" sz="2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255" y="2305054"/>
            <a:ext cx="3135630" cy="4180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884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" y="0"/>
            <a:ext cx="912385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38400" y="533400"/>
            <a:ext cx="6343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Прием первый: «Памятник оживает» (ролевая игра у объекта</a:t>
            </a: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82" y="332573"/>
            <a:ext cx="1886718" cy="7709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7700" y="1636958"/>
            <a:ext cx="785812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Проблема</a:t>
            </a: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Памятник — это бронзовый дядя. </a:t>
            </a: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Скучно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Решение: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Придумываем памятнику характер и короткую историю</a:t>
            </a:r>
            <a:r>
              <a:rPr lang="ru-RU" sz="2000" dirty="0"/>
              <a:t>.</a:t>
            </a:r>
          </a:p>
          <a:p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025" y="3646322"/>
            <a:ext cx="2105025" cy="28067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3786956"/>
            <a:ext cx="3378200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924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" y="0"/>
            <a:ext cx="912385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38400" y="533400"/>
            <a:ext cx="6343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Прием </a:t>
            </a: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второй: «Найди секрет»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ролевая игра у объекта</a:t>
            </a: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82" y="332573"/>
            <a:ext cx="1886718" cy="7709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1682" y="1436131"/>
            <a:ext cx="785812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Проблема</a:t>
            </a:r>
            <a:r>
              <a:rPr lang="ru-RU" sz="24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Дети смотрят, но не видят деталей</a:t>
            </a:r>
            <a:r>
              <a:rPr lang="ru-RU" sz="24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Решение</a:t>
            </a:r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Вариант 1: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Даем задание найти на здании что-то спрятанное, неочевидное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Гостиница «Золотой якорь».</a:t>
            </a:r>
          </a:p>
          <a:p>
            <a:r>
              <a:rPr lang="ru-RU" b="1" dirty="0">
                <a:solidFill>
                  <a:srgbClr val="0070C0"/>
                </a:solidFill>
              </a:rPr>
              <a:t>Кариатиды.</a:t>
            </a:r>
            <a:r>
              <a:rPr lang="ru-RU" dirty="0"/>
              <a:t> Это единственное в Вологде здание, украшенное кариатидами — статуями женщин, заменяющими колонны. Также на крыше можно увидеть редкие для города львиные маски и вазоны.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Вариант 2: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Было – стало (найди отличия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0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204" y="4370187"/>
            <a:ext cx="2999391" cy="19983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499" y="3858797"/>
            <a:ext cx="1878826" cy="2627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903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" y="0"/>
            <a:ext cx="912385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66157" y="332573"/>
            <a:ext cx="6343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Прием </a:t>
            </a: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третий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««Вологда </a:t>
            </a: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сундучке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знакомство  </a:t>
            </a:r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без выхода из группы)</a:t>
            </a:r>
            <a:endParaRPr lang="ru-R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82" y="332573"/>
            <a:ext cx="1448568" cy="7709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7661" y="1252943"/>
            <a:ext cx="84486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Проблема</a:t>
            </a:r>
            <a:r>
              <a:rPr lang="ru-RU" sz="24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ru-RU" sz="2400" i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Невозможно </a:t>
            </a:r>
            <a:r>
              <a:rPr lang="ru-RU" sz="2000" i="1" dirty="0">
                <a:latin typeface="Arial" panose="020B0604020202020204" pitchFamily="34" charset="0"/>
                <a:cs typeface="Arial" panose="020B0604020202020204" pitchFamily="34" charset="0"/>
              </a:rPr>
              <a:t>вывезти группу ко всем </a:t>
            </a:r>
            <a:r>
              <a:rPr lang="ru-RU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достопримечательностям</a:t>
            </a:r>
          </a:p>
          <a:p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Решение:</a:t>
            </a:r>
            <a:r>
              <a:rPr lang="ru-RU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Создаём «чемодан достопримечательностей» — по одному предмету-символу от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каждого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места</a:t>
            </a:r>
            <a:r>
              <a:rPr lang="ru-RU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b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92831" y="3005791"/>
            <a:ext cx="365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Наш «вологодский сундучок»: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1700598"/>
              </p:ext>
            </p:extLst>
          </p:nvPr>
        </p:nvGraphicFramePr>
        <p:xfrm>
          <a:off x="676274" y="2934606"/>
          <a:ext cx="7733532" cy="3449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7844">
                  <a:extLst>
                    <a:ext uri="{9D8B030D-6E8A-4147-A177-3AD203B41FA5}">
                      <a16:colId xmlns:a16="http://schemas.microsoft.com/office/drawing/2014/main" val="1446105141"/>
                    </a:ext>
                  </a:extLst>
                </a:gridCol>
                <a:gridCol w="2577844">
                  <a:extLst>
                    <a:ext uri="{9D8B030D-6E8A-4147-A177-3AD203B41FA5}">
                      <a16:colId xmlns:a16="http://schemas.microsoft.com/office/drawing/2014/main" val="192821267"/>
                    </a:ext>
                  </a:extLst>
                </a:gridCol>
                <a:gridCol w="2577844">
                  <a:extLst>
                    <a:ext uri="{9D8B030D-6E8A-4147-A177-3AD203B41FA5}">
                      <a16:colId xmlns:a16="http://schemas.microsoft.com/office/drawing/2014/main" val="29448950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Достопримечательность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Предмет в сундучке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Что с ним делаем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8865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Софийский собор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Колокольчик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Звеним</a:t>
                      </a:r>
                    </a:p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(колокольный звон над Вологдой)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5105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Музей кружева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Кружево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Накрываем ладошкой</a:t>
                      </a:r>
                    </a:p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(Кружево легче облака)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11395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Памятник 800-летия 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Монетка (блестящая) 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Загадываем желание</a:t>
                      </a:r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кидаем в «реку» (таз с водой)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36553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Дом-музей Петра </a:t>
                      </a:r>
                      <a:r>
                        <a:rPr lang="en-US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Игрушечный кораблик 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Пускаем в тазу </a:t>
                      </a:r>
                    </a:p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(Пётр I строил флот)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92538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Резной палисад 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Веточка с листочком 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Нюхаем, гладим — (деревянная Вологда пахнет лесом)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73435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95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" y="0"/>
            <a:ext cx="912385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38400" y="533400"/>
            <a:ext cx="6343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Прием </a:t>
            </a: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четвертый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«Сравни и удивись» </a:t>
            </a:r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(мост между прошлым и настоящим)</a:t>
            </a:r>
            <a:endParaRPr lang="ru-R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82" y="332573"/>
            <a:ext cx="1886718" cy="7709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1682" y="1436131"/>
            <a:ext cx="7858125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Проблема</a:t>
            </a:r>
            <a:r>
              <a:rPr lang="ru-RU" sz="24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ru-RU" sz="2400" i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Старые </a:t>
            </a:r>
            <a:r>
              <a:rPr lang="ru-RU" sz="2400" i="1" dirty="0">
                <a:latin typeface="Arial" panose="020B0604020202020204" pitchFamily="34" charset="0"/>
                <a:cs typeface="Arial" panose="020B0604020202020204" pitchFamily="34" charset="0"/>
              </a:rPr>
              <a:t>здания для детей — просто старые.</a:t>
            </a:r>
            <a:endParaRPr lang="ru-RU" sz="24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Решение: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Показываем не «старое», а «другое». </a:t>
            </a:r>
          </a:p>
          <a:p>
            <a:pPr algn="ctr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Сравниваем с тем, что ребёнок знает</a:t>
            </a:r>
          </a:p>
          <a:p>
            <a:endParaRPr lang="ru-RU" b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580" y="3315214"/>
            <a:ext cx="4099560" cy="290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981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" y="0"/>
            <a:ext cx="912385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38400" y="533400"/>
            <a:ext cx="6343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Прием </a:t>
            </a: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пятый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«Город из </a:t>
            </a:r>
            <a:r>
              <a:rPr lang="ru-RU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лего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endParaRPr lang="ru-RU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 после знакомства)</a:t>
            </a:r>
            <a:endParaRPr lang="ru-R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82" y="332573"/>
            <a:ext cx="1886718" cy="7709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1682" y="1436131"/>
            <a:ext cx="785812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Проблема</a:t>
            </a:r>
            <a:r>
              <a:rPr lang="ru-RU" sz="24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ru-RU" sz="2400" i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После </a:t>
            </a:r>
            <a:r>
              <a:rPr lang="ru-RU" sz="2400" i="1" dirty="0">
                <a:latin typeface="Arial" panose="020B0604020202020204" pitchFamily="34" charset="0"/>
                <a:cs typeface="Arial" panose="020B0604020202020204" pitchFamily="34" charset="0"/>
              </a:rPr>
              <a:t>экскурсии впечатления быстро забываются</a:t>
            </a:r>
            <a:r>
              <a:rPr lang="ru-RU" sz="24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Решение</a:t>
            </a:r>
            <a:r>
              <a:rPr lang="ru-RU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Даём детям возможность воссоздать увиденное своими руками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4856406"/>
              </p:ext>
            </p:extLst>
          </p:nvPr>
        </p:nvGraphicFramePr>
        <p:xfrm>
          <a:off x="847724" y="3278504"/>
          <a:ext cx="7486650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5550">
                  <a:extLst>
                    <a:ext uri="{9D8B030D-6E8A-4147-A177-3AD203B41FA5}">
                      <a16:colId xmlns:a16="http://schemas.microsoft.com/office/drawing/2014/main" val="1069570689"/>
                    </a:ext>
                  </a:extLst>
                </a:gridCol>
                <a:gridCol w="2495550">
                  <a:extLst>
                    <a:ext uri="{9D8B030D-6E8A-4147-A177-3AD203B41FA5}">
                      <a16:colId xmlns:a16="http://schemas.microsoft.com/office/drawing/2014/main" val="1385453"/>
                    </a:ext>
                  </a:extLst>
                </a:gridCol>
                <a:gridCol w="2495550">
                  <a:extLst>
                    <a:ext uri="{9D8B030D-6E8A-4147-A177-3AD203B41FA5}">
                      <a16:colId xmlns:a16="http://schemas.microsoft.com/office/drawing/2014/main" val="24495499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Что строят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Из чего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Что обсуждаем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2990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sz="1800" b="1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1400" b="1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Софийский собор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105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Кубики + фольга на купола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«Почему у собора купола — как луковицы?» </a:t>
                      </a:r>
                    </a:p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(чтобы снег скатывался)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35361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sz="18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8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Кремлевская стена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Коробки</a:t>
                      </a:r>
                      <a:r>
                        <a:rPr lang="ru-RU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из-под обуви, строитель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«Зачем стене башни?» </a:t>
                      </a:r>
                    </a:p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(чтобы смотреть далеко)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7522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4188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" y="0"/>
            <a:ext cx="912385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62200" y="435916"/>
            <a:ext cx="6343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Знакомство с Кремлём</a:t>
            </a: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(Пример </a:t>
            </a:r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одного </a:t>
            </a:r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занятия) </a:t>
            </a:r>
            <a:endParaRPr lang="ru-R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182" y="465923"/>
            <a:ext cx="1534839" cy="7709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1682" y="1436131"/>
            <a:ext cx="7858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344545"/>
              </p:ext>
            </p:extLst>
          </p:nvPr>
        </p:nvGraphicFramePr>
        <p:xfrm>
          <a:off x="466725" y="1397000"/>
          <a:ext cx="8315325" cy="279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1775">
                  <a:extLst>
                    <a:ext uri="{9D8B030D-6E8A-4147-A177-3AD203B41FA5}">
                      <a16:colId xmlns:a16="http://schemas.microsoft.com/office/drawing/2014/main" val="1584365612"/>
                    </a:ext>
                  </a:extLst>
                </a:gridCol>
                <a:gridCol w="2771775">
                  <a:extLst>
                    <a:ext uri="{9D8B030D-6E8A-4147-A177-3AD203B41FA5}">
                      <a16:colId xmlns:a16="http://schemas.microsoft.com/office/drawing/2014/main" val="488976693"/>
                    </a:ext>
                  </a:extLst>
                </a:gridCol>
                <a:gridCol w="2771775">
                  <a:extLst>
                    <a:ext uri="{9D8B030D-6E8A-4147-A177-3AD203B41FA5}">
                      <a16:colId xmlns:a16="http://schemas.microsoft.com/office/drawing/2014/main" val="16346383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Время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Что делаем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Приём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8125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1-3 минуты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Достаём из сундучка старый ключ (символ Кремля). 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«От чего этот ключ?»</a:t>
                      </a:r>
                    </a:p>
                    <a:p>
                      <a:pPr algn="ctr"/>
                      <a:r>
                        <a:rPr lang="ru-RU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сундучок</a:t>
                      </a:r>
                      <a:endParaRPr lang="ru-RU" i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9239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3-5 минут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Смотрим  2–3 яркие фотографии Кремля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Ищем на стенах «бойницы», «зубцы», «ворота». </a:t>
                      </a:r>
                    </a:p>
                    <a:p>
                      <a:pPr algn="ctr"/>
                      <a:r>
                        <a:rPr lang="ru-RU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Найди секрет</a:t>
                      </a:r>
                      <a:endParaRPr lang="ru-RU" i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83190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минут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Сравниваем кремлевскую стену с современным забором (рисунки)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Чем отличаются? </a:t>
                      </a:r>
                    </a:p>
                    <a:p>
                      <a:pPr algn="ctr"/>
                      <a:r>
                        <a:rPr lang="ru-RU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Сравни и удивись</a:t>
                      </a:r>
                      <a:endParaRPr lang="ru-RU" i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27838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минут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Строим Кремль из коробок  / строительного материала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Каждая группа строит одну башню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5445985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327" y="4369784"/>
            <a:ext cx="1696324" cy="2260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4745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" y="0"/>
            <a:ext cx="912385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5275" y="533400"/>
            <a:ext cx="85248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изменилось в детях </a:t>
            </a:r>
            <a:endParaRPr lang="ru-RU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результаты без тестов)</a:t>
            </a:r>
            <a:endParaRPr lang="ru-R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07" y="486314"/>
            <a:ext cx="1477143" cy="770985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084147"/>
              </p:ext>
            </p:extLst>
          </p:nvPr>
        </p:nvGraphicFramePr>
        <p:xfrm>
          <a:off x="895350" y="1969799"/>
          <a:ext cx="7533508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66754">
                  <a:extLst>
                    <a:ext uri="{9D8B030D-6E8A-4147-A177-3AD203B41FA5}">
                      <a16:colId xmlns:a16="http://schemas.microsoft.com/office/drawing/2014/main" val="1930720656"/>
                    </a:ext>
                  </a:extLst>
                </a:gridCol>
                <a:gridCol w="3766754">
                  <a:extLst>
                    <a:ext uri="{9D8B030D-6E8A-4147-A177-3AD203B41FA5}">
                      <a16:colId xmlns:a16="http://schemas.microsoft.com/office/drawing/2014/main" val="2439658599"/>
                    </a:ext>
                  </a:extLst>
                </a:gridCol>
              </a:tblGrid>
              <a:tr h="330396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Что было</a:t>
                      </a:r>
                      <a:endParaRPr lang="ru-RU" sz="18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Что стало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9610689"/>
                  </a:ext>
                </a:extLst>
              </a:tr>
              <a:tr h="631373"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вопрос «Что интересного в Вологде?» </a:t>
                      </a:r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</a:t>
                      </a:r>
                    </a:p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молчание или «не знаю» 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«Буква О, </a:t>
                      </a:r>
                    </a:p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собор с серебряными куполами, Кремль, где мы искали бойницы»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6129218"/>
                  </a:ext>
                </a:extLst>
              </a:tr>
              <a:tr h="448071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Фотографии города рассматривали равнодушно 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Узнают знакомые места, показывают пальцем: «А мы там были! (в сундучке)»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0994902"/>
                  </a:ext>
                </a:extLst>
              </a:tr>
              <a:tr h="631373"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Рисунки «Мой город» </a:t>
                      </a:r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 </a:t>
                      </a:r>
                    </a:p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типовой дом и солнце 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Рисунки с башнями, </a:t>
                      </a:r>
                    </a:p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колокольней, </a:t>
                      </a:r>
                    </a:p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буквой «О»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5396070"/>
                  </a:ext>
                </a:extLst>
              </a:tr>
              <a:tr h="330396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Строят из кубиков гаражи для машинок 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Строят «Кремль» и «крепостную стену»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54734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15077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" y="0"/>
            <a:ext cx="912385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3375" y="533400"/>
            <a:ext cx="8448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Советы коллегам:</a:t>
            </a:r>
            <a:endParaRPr lang="ru-RU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57" y="257845"/>
            <a:ext cx="1734318" cy="101277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28649" y="1546174"/>
            <a:ext cx="785812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Выберите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5–7 достопримечательностей,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которые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реально можно показать (вживую или на фото).</a:t>
            </a:r>
          </a:p>
          <a:p>
            <a:pPr algn="just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2. Для каждой придумайте «секрет»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(каменный лев, колокольчик, старый ключ).</a:t>
            </a:r>
          </a:p>
          <a:p>
            <a:pPr algn="just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3. Сложите секреты в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сундучок/чемодан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—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это ваш передвижной музей.</a:t>
            </a:r>
          </a:p>
          <a:p>
            <a:pPr algn="just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4. Не рассказывайте, а спрашивайте: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«Как думаете, для чего эта башня? Почему эти стены такие толстые?»</a:t>
            </a:r>
          </a:p>
          <a:p>
            <a:pPr algn="just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5. Дайте построить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— из кубиков, коробок, даже из одеял и стульев.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7756" y="5248275"/>
            <a:ext cx="77690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Дошкольнику не нужны даты и архитектурные стили. Ему нужны эмоции, загадки и </a:t>
            </a:r>
            <a:r>
              <a:rPr lang="ru-RU" sz="20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игра</a:t>
            </a:r>
            <a:r>
              <a:rPr lang="ru-RU" sz="20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b="1" i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Тогда </a:t>
            </a:r>
            <a:r>
              <a:rPr lang="ru-RU" sz="20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 полюбит город. А полюбив — </a:t>
            </a:r>
            <a:r>
              <a:rPr lang="ru-RU" sz="20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запомнит.</a:t>
            </a:r>
            <a:endParaRPr lang="ru-RU" sz="2000" b="1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48085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" y="0"/>
            <a:ext cx="9123859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209759"/>
            <a:ext cx="8557260" cy="617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6400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621</TotalTime>
  <Words>680</Words>
  <Application>Microsoft Office PowerPoint</Application>
  <PresentationFormat>Экран (4:3)</PresentationFormat>
  <Paragraphs>128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31</cp:revision>
  <dcterms:created xsi:type="dcterms:W3CDTF">2026-04-13T13:36:12Z</dcterms:created>
  <dcterms:modified xsi:type="dcterms:W3CDTF">2026-04-15T16:07:24Z</dcterms:modified>
</cp:coreProperties>
</file>