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88" r:id="rId2"/>
    <p:sldId id="289" r:id="rId3"/>
    <p:sldId id="299" r:id="rId4"/>
    <p:sldId id="300" r:id="rId5"/>
    <p:sldId id="293" r:id="rId6"/>
    <p:sldId id="294" r:id="rId7"/>
    <p:sldId id="304" r:id="rId8"/>
    <p:sldId id="305" r:id="rId9"/>
    <p:sldId id="306" r:id="rId10"/>
    <p:sldId id="308" r:id="rId11"/>
    <p:sldId id="307" r:id="rId12"/>
    <p:sldId id="302" r:id="rId13"/>
    <p:sldId id="303" r:id="rId14"/>
    <p:sldId id="295" r:id="rId15"/>
    <p:sldId id="301" r:id="rId16"/>
    <p:sldId id="296" r:id="rId17"/>
    <p:sldId id="259" r:id="rId18"/>
    <p:sldId id="260" r:id="rId19"/>
    <p:sldId id="271" r:id="rId20"/>
    <p:sldId id="276" r:id="rId21"/>
    <p:sldId id="272" r:id="rId22"/>
    <p:sldId id="273" r:id="rId23"/>
    <p:sldId id="274" r:id="rId24"/>
    <p:sldId id="275" r:id="rId25"/>
    <p:sldId id="278" r:id="rId2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FF5BC1E4-2550-40E4-85DC-D5507EE672E6}">
          <p14:sldIdLst>
            <p14:sldId id="288"/>
            <p14:sldId id="289"/>
            <p14:sldId id="299"/>
            <p14:sldId id="300"/>
            <p14:sldId id="293"/>
            <p14:sldId id="294"/>
            <p14:sldId id="304"/>
            <p14:sldId id="305"/>
            <p14:sldId id="306"/>
            <p14:sldId id="308"/>
            <p14:sldId id="307"/>
            <p14:sldId id="302"/>
            <p14:sldId id="303"/>
            <p14:sldId id="295"/>
            <p14:sldId id="301"/>
            <p14:sldId id="296"/>
            <p14:sldId id="259"/>
            <p14:sldId id="260"/>
            <p14:sldId id="271"/>
            <p14:sldId id="276"/>
            <p14:sldId id="272"/>
            <p14:sldId id="273"/>
            <p14:sldId id="274"/>
            <p14:sldId id="275"/>
            <p14:sldId id="278"/>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16" d="100"/>
          <a:sy n="116" d="100"/>
        </p:scale>
        <p:origin x="-1506" y="18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6331320E-6040-4AD4-B233-C29DBA7D4AB4}" type="datetimeFigureOut">
              <a:rPr lang="ru-RU" smtClean="0"/>
              <a:pPr/>
              <a:t>23.04.2025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66EC378-0F9C-4126-BA0B-EF80CE60362F}"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6331320E-6040-4AD4-B233-C29DBA7D4AB4}" type="datetimeFigureOut">
              <a:rPr lang="ru-RU" smtClean="0"/>
              <a:pPr/>
              <a:t>23.04.2025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66EC378-0F9C-4126-BA0B-EF80CE60362F}" type="slidenum">
              <a:rPr lang="ru-RU" smtClean="0"/>
              <a:pPr/>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331320E-6040-4AD4-B233-C29DBA7D4AB4}" type="datetimeFigureOut">
              <a:rPr lang="ru-RU" smtClean="0"/>
              <a:pPr/>
              <a:t>23.04.2025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66EC378-0F9C-4126-BA0B-EF80CE60362F}"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6331320E-6040-4AD4-B233-C29DBA7D4AB4}" type="datetimeFigureOut">
              <a:rPr lang="ru-RU" smtClean="0"/>
              <a:pPr/>
              <a:t>23.04.2025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66EC378-0F9C-4126-BA0B-EF80CE60362F}" type="slidenum">
              <a:rPr lang="ru-RU" smtClean="0"/>
              <a:pPr/>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6331320E-6040-4AD4-B233-C29DBA7D4AB4}" type="datetimeFigureOut">
              <a:rPr lang="ru-RU" smtClean="0"/>
              <a:pPr/>
              <a:t>23.04.2025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66EC378-0F9C-4126-BA0B-EF80CE60362F}"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6331320E-6040-4AD4-B233-C29DBA7D4AB4}" type="datetimeFigureOut">
              <a:rPr lang="ru-RU" smtClean="0"/>
              <a:pPr/>
              <a:t>23.04.2025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66EC378-0F9C-4126-BA0B-EF80CE60362F}"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6331320E-6040-4AD4-B233-C29DBA7D4AB4}" type="datetimeFigureOut">
              <a:rPr lang="ru-RU" smtClean="0"/>
              <a:pPr/>
              <a:t>23.04.2025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66EC378-0F9C-4126-BA0B-EF80CE60362F}"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6331320E-6040-4AD4-B233-C29DBA7D4AB4}" type="datetimeFigureOut">
              <a:rPr lang="ru-RU" smtClean="0"/>
              <a:pPr/>
              <a:t>23.04.2025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66EC378-0F9C-4126-BA0B-EF80CE60362F}" type="slidenum">
              <a:rPr lang="ru-RU" smtClean="0"/>
              <a:pPr/>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331320E-6040-4AD4-B233-C29DBA7D4AB4}" type="datetimeFigureOut">
              <a:rPr lang="ru-RU" smtClean="0"/>
              <a:pPr/>
              <a:t>23.04.2025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66EC378-0F9C-4126-BA0B-EF80CE60362F}" type="slidenum">
              <a:rPr lang="ru-RU" smtClean="0"/>
              <a:pPr/>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6331320E-6040-4AD4-B233-C29DBA7D4AB4}" type="datetimeFigureOut">
              <a:rPr lang="ru-RU" smtClean="0"/>
              <a:pPr/>
              <a:t>23.04.2025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66EC378-0F9C-4126-BA0B-EF80CE60362F}"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6331320E-6040-4AD4-B233-C29DBA7D4AB4}" type="datetimeFigureOut">
              <a:rPr lang="ru-RU" smtClean="0"/>
              <a:pPr/>
              <a:t>23.04.2025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66EC378-0F9C-4126-BA0B-EF80CE60362F}" type="slidenum">
              <a:rPr lang="ru-RU" smtClean="0"/>
              <a:pPr/>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6331320E-6040-4AD4-B233-C29DBA7D4AB4}" type="datetimeFigureOut">
              <a:rPr lang="ru-RU" smtClean="0"/>
              <a:pPr/>
              <a:t>23.04.2025</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D66EC378-0F9C-4126-BA0B-EF80CE60362F}" type="slidenum">
              <a:rPr lang="ru-RU" smtClean="0"/>
              <a:pPr/>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image" Target="../media/image23.jpeg"/><Relationship Id="rId1" Type="http://schemas.openxmlformats.org/officeDocument/2006/relationships/slideLayout" Target="../slideLayouts/slideLayout2.xml"/><Relationship Id="rId6" Type="http://schemas.openxmlformats.org/officeDocument/2006/relationships/image" Target="../media/image27.gif"/><Relationship Id="rId5" Type="http://schemas.openxmlformats.org/officeDocument/2006/relationships/image" Target="../media/image26.jpeg"/><Relationship Id="rId4" Type="http://schemas.openxmlformats.org/officeDocument/2006/relationships/image" Target="../media/image25.jpeg"/></Relationships>
</file>

<file path=ppt/slides/_rels/slide2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2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600200"/>
            <a:ext cx="7886728" cy="3328998"/>
          </a:xfrm>
        </p:spPr>
        <p:txBody>
          <a:bodyPr>
            <a:normAutofit fontScale="90000"/>
          </a:bodyPr>
          <a:lstStyle/>
          <a:p>
            <a:r>
              <a:rPr lang="ru-RU" dirty="0" smtClean="0"/>
              <a:t/>
            </a:r>
            <a:br>
              <a:rPr lang="ru-RU" dirty="0" smtClean="0"/>
            </a:br>
            <a:r>
              <a:rPr lang="ru-RU" dirty="0" smtClean="0">
                <a:latin typeface="Times New Roman" pitchFamily="18" charset="0"/>
                <a:cs typeface="Times New Roman" pitchFamily="18" charset="0"/>
              </a:rPr>
              <a:t>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sz="5300" dirty="0" smtClean="0">
                <a:solidFill>
                  <a:schemeClr val="tx2">
                    <a:lumMod val="50000"/>
                  </a:schemeClr>
                </a:solidFill>
                <a:latin typeface="Times New Roman" pitchFamily="18" charset="0"/>
                <a:cs typeface="Times New Roman" pitchFamily="18" charset="0"/>
              </a:rPr>
              <a:t>«Развитие речевых способностей ребенка в домашних условиях»</a:t>
            </a:r>
            <a:r>
              <a:rPr lang="ru-RU" dirty="0" smtClean="0">
                <a:solidFill>
                  <a:schemeClr val="tx2">
                    <a:lumMod val="50000"/>
                  </a:schemeClr>
                </a:solidFill>
              </a:rPr>
              <a:t/>
            </a:r>
            <a:br>
              <a:rPr lang="ru-RU" dirty="0" smtClean="0">
                <a:solidFill>
                  <a:schemeClr val="tx2">
                    <a:lumMod val="50000"/>
                  </a:schemeClr>
                </a:solidFill>
              </a:rPr>
            </a:br>
            <a:endParaRPr lang="ru-RU" dirty="0">
              <a:solidFill>
                <a:schemeClr val="tx2">
                  <a:lumMod val="50000"/>
                </a:schemeClr>
              </a:solidFill>
            </a:endParaRPr>
          </a:p>
        </p:txBody>
      </p:sp>
      <p:sp>
        <p:nvSpPr>
          <p:cNvPr id="3" name="Подзаголовок 2"/>
          <p:cNvSpPr>
            <a:spLocks noGrp="1"/>
          </p:cNvSpPr>
          <p:nvPr>
            <p:ph type="subTitle" idx="1"/>
          </p:nvPr>
        </p:nvSpPr>
        <p:spPr/>
        <p:txBody>
          <a:bodyPr/>
          <a:lstStyle/>
          <a:p>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28596" y="785794"/>
            <a:ext cx="8429684" cy="5857916"/>
          </a:xfrm>
        </p:spPr>
        <p:txBody>
          <a:bodyPr>
            <a:normAutofit/>
          </a:bodyPr>
          <a:lstStyle/>
          <a:p>
            <a:pPr algn="just">
              <a:buNone/>
            </a:pPr>
            <a:r>
              <a:rPr lang="ru-RU" b="1" dirty="0" smtClean="0"/>
              <a:t>     </a:t>
            </a:r>
            <a:r>
              <a:rPr lang="ru-RU" b="1" dirty="0" smtClean="0">
                <a:latin typeface="Times New Roman" pitchFamily="18" charset="0"/>
                <a:cs typeface="Times New Roman" pitchFamily="18" charset="0"/>
              </a:rPr>
              <a:t>Цель: </a:t>
            </a:r>
            <a:r>
              <a:rPr lang="ru-RU" dirty="0" smtClean="0">
                <a:latin typeface="Times New Roman" pitchFamily="18" charset="0"/>
                <a:cs typeface="Times New Roman" pitchFamily="18" charset="0"/>
              </a:rPr>
              <a:t>познакомить родителей с различными упражнениями на развитие дыхания, моторных функций, приемами </a:t>
            </a:r>
            <a:r>
              <a:rPr lang="ru-RU" dirty="0" err="1" smtClean="0">
                <a:latin typeface="Times New Roman" pitchFamily="18" charset="0"/>
                <a:cs typeface="Times New Roman" pitchFamily="18" charset="0"/>
              </a:rPr>
              <a:t>самомассажа</a:t>
            </a:r>
            <a:r>
              <a:rPr lang="ru-RU" dirty="0" smtClean="0">
                <a:latin typeface="Times New Roman" pitchFamily="18" charset="0"/>
                <a:cs typeface="Times New Roman" pitchFamily="18" charset="0"/>
              </a:rPr>
              <a:t>. Способствовать желанию родителей применять полученные знания на практике в домашних условиях.</a:t>
            </a:r>
          </a:p>
          <a:p>
            <a:pPr algn="just">
              <a:buNone/>
            </a:pPr>
            <a:r>
              <a:rPr lang="ru-RU" dirty="0" smtClean="0">
                <a:latin typeface="Times New Roman" pitchFamily="18" charset="0"/>
                <a:cs typeface="Times New Roman" pitchFamily="18" charset="0"/>
              </a:rPr>
              <a:t>       Для формирования звуковой культуры речи, пополнения словаря, развития грамматического строя и связной речи ребенка очень важное значение имеет использование артикуляционной гимнастики, приемов </a:t>
            </a:r>
            <a:r>
              <a:rPr lang="ru-RU" dirty="0" err="1" smtClean="0">
                <a:latin typeface="Times New Roman" pitchFamily="18" charset="0"/>
                <a:cs typeface="Times New Roman" pitchFamily="18" charset="0"/>
              </a:rPr>
              <a:t>самомассажа</a:t>
            </a:r>
            <a:r>
              <a:rPr lang="ru-RU" dirty="0" smtClean="0">
                <a:latin typeface="Times New Roman" pitchFamily="18" charset="0"/>
                <a:cs typeface="Times New Roman" pitchFamily="18" charset="0"/>
              </a:rPr>
              <a:t>, различных дыхательных упражнений и упражнений на развитие моторики.  Сочетание всех этих видов деятельности позволяет значительно повысить эффективность коррекционно-логопедической работы.</a:t>
            </a:r>
          </a:p>
          <a:p>
            <a:pPr>
              <a:buNone/>
            </a:pPr>
            <a:endParaRPr lang="ru-R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fontScale="90000"/>
          </a:bodyPr>
          <a:lstStyle/>
          <a:p>
            <a:pPr lvl="0"/>
            <a:r>
              <a:rPr lang="ru-RU" b="1" dirty="0" smtClean="0"/>
              <a:t/>
            </a:r>
            <a:br>
              <a:rPr lang="ru-RU" b="1" dirty="0" smtClean="0"/>
            </a:br>
            <a:r>
              <a:rPr lang="ru-RU" b="1" dirty="0" smtClean="0"/>
              <a:t/>
            </a:r>
            <a:br>
              <a:rPr lang="ru-RU" b="1" dirty="0" smtClean="0"/>
            </a:br>
            <a:r>
              <a:rPr lang="ru-RU" b="1" dirty="0" smtClean="0"/>
              <a:t/>
            </a:r>
            <a:br>
              <a:rPr lang="ru-RU" b="1" dirty="0" smtClean="0"/>
            </a:br>
            <a:r>
              <a:rPr lang="ru-RU" b="1" dirty="0" smtClean="0"/>
              <a:t/>
            </a:r>
            <a:br>
              <a:rPr lang="ru-RU" b="1" dirty="0" smtClean="0"/>
            </a:br>
            <a:r>
              <a:rPr lang="ru-RU" b="1" dirty="0" err="1" smtClean="0">
                <a:solidFill>
                  <a:schemeClr val="bg2">
                    <a:lumMod val="10000"/>
                  </a:schemeClr>
                </a:solidFill>
                <a:latin typeface="Times New Roman" pitchFamily="18" charset="0"/>
                <a:cs typeface="Times New Roman" pitchFamily="18" charset="0"/>
              </a:rPr>
              <a:t>Самомассаж</a:t>
            </a:r>
            <a:r>
              <a:rPr lang="ru-RU" b="1" dirty="0" smtClean="0">
                <a:solidFill>
                  <a:schemeClr val="bg2">
                    <a:lumMod val="10000"/>
                  </a:schemeClr>
                </a:solidFill>
                <a:latin typeface="Times New Roman" pitchFamily="18" charset="0"/>
                <a:cs typeface="Times New Roman" pitchFamily="18" charset="0"/>
              </a:rPr>
              <a:t> мышц головы, шеи и лица.</a:t>
            </a:r>
            <a:r>
              <a:rPr lang="ru-RU" dirty="0" smtClean="0"/>
              <a:t/>
            </a:r>
            <a:br>
              <a:rPr lang="ru-RU" dirty="0" smtClean="0"/>
            </a:br>
            <a:r>
              <a:rPr lang="ru-RU" b="1" dirty="0" smtClean="0"/>
              <a:t/>
            </a:r>
            <a:br>
              <a:rPr lang="ru-RU" b="1" dirty="0" smtClean="0"/>
            </a:br>
            <a:r>
              <a:rPr lang="ru-RU" b="1" dirty="0" smtClean="0"/>
              <a:t/>
            </a:r>
            <a:br>
              <a:rPr lang="ru-RU" b="1" dirty="0" smtClean="0"/>
            </a:br>
            <a:r>
              <a:rPr lang="ru-RU" b="1" dirty="0" smtClean="0"/>
              <a:t/>
            </a:r>
            <a:br>
              <a:rPr lang="ru-RU" b="1" dirty="0" smtClean="0"/>
            </a:br>
            <a:endParaRPr lang="ru-RU" dirty="0"/>
          </a:p>
        </p:txBody>
      </p:sp>
      <p:sp>
        <p:nvSpPr>
          <p:cNvPr id="10" name="Текст 9"/>
          <p:cNvSpPr>
            <a:spLocks noGrp="1"/>
          </p:cNvSpPr>
          <p:nvPr>
            <p:ph type="body" idx="1"/>
          </p:nvPr>
        </p:nvSpPr>
        <p:spPr>
          <a:xfrm>
            <a:off x="395536" y="1484784"/>
            <a:ext cx="8039318" cy="2232248"/>
          </a:xfrm>
        </p:spPr>
        <p:txBody>
          <a:bodyPr>
            <a:normAutofit fontScale="70000" lnSpcReduction="20000"/>
          </a:bodyPr>
          <a:lstStyle/>
          <a:p>
            <a:pPr algn="just"/>
            <a:endParaRPr lang="ru-RU" b="1" dirty="0" smtClean="0">
              <a:solidFill>
                <a:schemeClr val="bg2">
                  <a:lumMod val="10000"/>
                </a:schemeClr>
              </a:solidFill>
              <a:latin typeface="Times New Roman" pitchFamily="18" charset="0"/>
              <a:cs typeface="Times New Roman" pitchFamily="18" charset="0"/>
            </a:endParaRPr>
          </a:p>
          <a:p>
            <a:pPr algn="just"/>
            <a:r>
              <a:rPr lang="ru-RU" sz="2300" b="1" dirty="0" smtClean="0">
                <a:solidFill>
                  <a:schemeClr val="bg2">
                    <a:lumMod val="10000"/>
                  </a:schemeClr>
                </a:solidFill>
                <a:latin typeface="Times New Roman" pitchFamily="18" charset="0"/>
                <a:cs typeface="Times New Roman" pitchFamily="18" charset="0"/>
              </a:rPr>
              <a:t>Самомассаж лица </a:t>
            </a:r>
            <a:r>
              <a:rPr lang="ru-RU" sz="2300" dirty="0" smtClean="0">
                <a:solidFill>
                  <a:schemeClr val="bg2">
                    <a:lumMod val="10000"/>
                  </a:schemeClr>
                </a:solidFill>
                <a:latin typeface="Times New Roman" pitchFamily="18" charset="0"/>
                <a:cs typeface="Times New Roman" pitchFamily="18" charset="0"/>
              </a:rPr>
              <a:t>готовит мышцы к артикуляционной гимнастике, усиливает кровообращение в них, помогает ребенку лучше улавливать ощущение от этих мышц и управлять ими, делает мимику выразительнее.</a:t>
            </a:r>
          </a:p>
          <a:p>
            <a:pPr algn="just"/>
            <a:r>
              <a:rPr lang="ru-RU" sz="2300" b="1" dirty="0">
                <a:solidFill>
                  <a:schemeClr val="bg2">
                    <a:lumMod val="10000"/>
                  </a:schemeClr>
                </a:solidFill>
                <a:latin typeface="Times New Roman" pitchFamily="18" charset="0"/>
                <a:cs typeface="Times New Roman" pitchFamily="18" charset="0"/>
              </a:rPr>
              <a:t>Самомассаж головы </a:t>
            </a:r>
            <a:r>
              <a:rPr lang="ru-RU" sz="2300" dirty="0">
                <a:solidFill>
                  <a:schemeClr val="bg2">
                    <a:lumMod val="10000"/>
                  </a:schemeClr>
                </a:solidFill>
                <a:latin typeface="Times New Roman" pitchFamily="18" charset="0"/>
                <a:cs typeface="Times New Roman" pitchFamily="18" charset="0"/>
              </a:rPr>
              <a:t>у детей  способствует </a:t>
            </a:r>
            <a:r>
              <a:rPr lang="ru-RU" sz="2300" dirty="0" smtClean="0">
                <a:solidFill>
                  <a:schemeClr val="bg2">
                    <a:lumMod val="10000"/>
                  </a:schemeClr>
                </a:solidFill>
                <a:latin typeface="Times New Roman" pitchFamily="18" charset="0"/>
                <a:cs typeface="Times New Roman" pitchFamily="18" charset="0"/>
              </a:rPr>
              <a:t>улучшению кровообращения в области головы и шеи, что помогает снять напряжение и улучшить общее самочувствие.</a:t>
            </a:r>
          </a:p>
          <a:p>
            <a:pPr algn="just"/>
            <a:r>
              <a:rPr lang="ru-RU" sz="2300" b="1" dirty="0" smtClean="0">
                <a:solidFill>
                  <a:schemeClr val="bg2">
                    <a:lumMod val="10000"/>
                  </a:schemeClr>
                </a:solidFill>
                <a:latin typeface="Times New Roman" pitchFamily="18" charset="0"/>
                <a:cs typeface="Times New Roman" pitchFamily="18" charset="0"/>
              </a:rPr>
              <a:t> Шея </a:t>
            </a:r>
            <a:r>
              <a:rPr lang="ru-RU" sz="2300" dirty="0" smtClean="0">
                <a:solidFill>
                  <a:schemeClr val="bg2">
                    <a:lumMod val="10000"/>
                  </a:schemeClr>
                </a:solidFill>
                <a:latin typeface="Times New Roman" pitchFamily="18" charset="0"/>
                <a:cs typeface="Times New Roman" pitchFamily="18" charset="0"/>
              </a:rPr>
              <a:t>– одна из рефлексогенных зон человеческого организма, богатая кровеносными артериями, поэтому ее самомассаж способствует снабжению головного мозга кровью, необходимыми микроэлементами и кислородом.</a:t>
            </a:r>
          </a:p>
        </p:txBody>
      </p:sp>
      <p:sp>
        <p:nvSpPr>
          <p:cNvPr id="2" name="Содержимое 1"/>
          <p:cNvSpPr>
            <a:spLocks noGrp="1"/>
          </p:cNvSpPr>
          <p:nvPr>
            <p:ph sz="half" idx="2"/>
          </p:nvPr>
        </p:nvSpPr>
        <p:spPr/>
        <p:txBody>
          <a:bodyPr>
            <a:normAutofit/>
          </a:bodyPr>
          <a:lstStyle/>
          <a:p>
            <a:pPr algn="just">
              <a:buNone/>
            </a:pPr>
            <a:r>
              <a:rPr lang="ru-RU" sz="5500" b="1" dirty="0" smtClean="0">
                <a:solidFill>
                  <a:schemeClr val="bg2">
                    <a:lumMod val="10000"/>
                  </a:schemeClr>
                </a:solidFill>
                <a:latin typeface="Times New Roman" pitchFamily="18" charset="0"/>
                <a:cs typeface="Times New Roman" pitchFamily="18" charset="0"/>
              </a:rPr>
              <a:t>    </a:t>
            </a:r>
            <a:endParaRPr lang="ru-RU" dirty="0" smtClean="0">
              <a:solidFill>
                <a:schemeClr val="bg2">
                  <a:lumMod val="10000"/>
                </a:schemeClr>
              </a:solidFill>
              <a:latin typeface="Times New Roman" pitchFamily="18" charset="0"/>
              <a:cs typeface="Times New Roman" pitchFamily="18" charset="0"/>
            </a:endParaRPr>
          </a:p>
          <a:p>
            <a:pPr algn="just">
              <a:buNone/>
            </a:pPr>
            <a:endParaRPr lang="ru-RU" dirty="0" smtClean="0">
              <a:solidFill>
                <a:schemeClr val="bg2">
                  <a:lumMod val="10000"/>
                </a:schemeClr>
              </a:solidFill>
              <a:latin typeface="Times New Roman" pitchFamily="18" charset="0"/>
              <a:cs typeface="Times New Roman" pitchFamily="18" charset="0"/>
            </a:endParaRPr>
          </a:p>
          <a:p>
            <a:pPr algn="just">
              <a:buNone/>
            </a:pPr>
            <a:endParaRPr lang="ru-RU" dirty="0" smtClean="0">
              <a:solidFill>
                <a:schemeClr val="bg2">
                  <a:lumMod val="10000"/>
                </a:schemeClr>
              </a:solidFill>
              <a:latin typeface="Times New Roman" pitchFamily="18" charset="0"/>
              <a:cs typeface="Times New Roman" pitchFamily="18" charset="0"/>
            </a:endParaRPr>
          </a:p>
          <a:p>
            <a:pPr>
              <a:buNone/>
            </a:pPr>
            <a:endParaRPr lang="ru-RU" dirty="0"/>
          </a:p>
        </p:txBody>
      </p:sp>
      <p:sp>
        <p:nvSpPr>
          <p:cNvPr id="11" name="Текст 10"/>
          <p:cNvSpPr>
            <a:spLocks noGrp="1"/>
          </p:cNvSpPr>
          <p:nvPr>
            <p:ph type="body" sz="quarter" idx="3"/>
          </p:nvPr>
        </p:nvSpPr>
        <p:spPr>
          <a:xfrm>
            <a:off x="467544" y="3573017"/>
            <a:ext cx="3816424" cy="2376264"/>
          </a:xfrm>
        </p:spPr>
        <p:txBody>
          <a:bodyPr>
            <a:normAutofit lnSpcReduction="10000"/>
          </a:bodyPr>
          <a:lstStyle/>
          <a:p>
            <a:pPr algn="just"/>
            <a:r>
              <a:rPr lang="ru-RU" sz="1600" b="1" dirty="0" smtClean="0">
                <a:solidFill>
                  <a:schemeClr val="bg2">
                    <a:lumMod val="10000"/>
                  </a:schemeClr>
                </a:solidFill>
                <a:latin typeface="Times New Roman" pitchFamily="18" charset="0"/>
                <a:cs typeface="Times New Roman" pitchFamily="18" charset="0"/>
              </a:rPr>
              <a:t>Самомассаж ушных раковин </a:t>
            </a:r>
            <a:r>
              <a:rPr lang="ru-RU" sz="1600" dirty="0" smtClean="0">
                <a:solidFill>
                  <a:schemeClr val="bg2">
                    <a:lumMod val="10000"/>
                  </a:schemeClr>
                </a:solidFill>
                <a:latin typeface="Times New Roman" pitchFamily="18" charset="0"/>
                <a:cs typeface="Times New Roman" pitchFamily="18" charset="0"/>
              </a:rPr>
              <a:t>помогает улучшить работу мозга, сосредоточиться, повысить внимательность, а также увеличить работоспособность и поднять бодрость духа ребенка. Поскольку ушная раковина рефлекторно связана со всеми органами тела, то ее самомассаж позволяет значительно улучшить работу всех органов, в том числе органов артикуляционного аппарата.</a:t>
            </a:r>
            <a:endParaRPr lang="ru-RU" sz="1600" dirty="0"/>
          </a:p>
        </p:txBody>
      </p:sp>
      <p:sp>
        <p:nvSpPr>
          <p:cNvPr id="12" name="Содержимое 11"/>
          <p:cNvSpPr>
            <a:spLocks noGrp="1"/>
          </p:cNvSpPr>
          <p:nvPr>
            <p:ph sz="quarter" idx="4"/>
          </p:nvPr>
        </p:nvSpPr>
        <p:spPr/>
        <p:txBody>
          <a:bodyPr/>
          <a:lstStyle/>
          <a:p>
            <a:endParaRPr lang="ru-RU" dirty="0"/>
          </a:p>
        </p:txBody>
      </p:sp>
      <p:pic>
        <p:nvPicPr>
          <p:cNvPr id="7" name="Рисунок 6" descr="лицо.jpg"/>
          <p:cNvPicPr>
            <a:picLocks noChangeAspect="1"/>
          </p:cNvPicPr>
          <p:nvPr/>
        </p:nvPicPr>
        <p:blipFill>
          <a:blip r:embed="rId2"/>
          <a:stretch>
            <a:fillRect/>
          </a:stretch>
        </p:blipFill>
        <p:spPr>
          <a:xfrm>
            <a:off x="5004048" y="3495093"/>
            <a:ext cx="3323469" cy="252619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611560" y="692696"/>
            <a:ext cx="7668840" cy="5433467"/>
          </a:xfrm>
        </p:spPr>
        <p:txBody>
          <a:bodyPr>
            <a:normAutofit/>
          </a:bodyPr>
          <a:lstStyle/>
          <a:p>
            <a:r>
              <a:rPr lang="ru-RU" dirty="0" smtClean="0"/>
              <a:t> </a:t>
            </a:r>
            <a:r>
              <a:rPr lang="ru-RU" sz="1800" b="1" dirty="0">
                <a:latin typeface="Times New Roman" pitchFamily="18" charset="0"/>
                <a:cs typeface="Times New Roman" pitchFamily="18" charset="0"/>
              </a:rPr>
              <a:t>Основные приемы выполнения самомассажа</a:t>
            </a:r>
            <a:r>
              <a:rPr lang="ru-RU" sz="1800" dirty="0" smtClean="0">
                <a:latin typeface="Times New Roman" pitchFamily="18" charset="0"/>
                <a:cs typeface="Times New Roman" pitchFamily="18" charset="0"/>
              </a:rPr>
              <a:t>: «Поглаживание»  «Растирание» «Разминание» «Постукивания» «Похлопывание» «Покалывание»</a:t>
            </a:r>
          </a:p>
          <a:p>
            <a:r>
              <a:rPr lang="ru-RU" sz="1800" b="1" dirty="0" smtClean="0">
                <a:latin typeface="Times New Roman" pitchFamily="18" charset="0"/>
                <a:cs typeface="Times New Roman" pitchFamily="18" charset="0"/>
              </a:rPr>
              <a:t>Самомассаж проводится </a:t>
            </a:r>
            <a:r>
              <a:rPr lang="ru-RU" sz="1800" dirty="0" smtClean="0">
                <a:latin typeface="Times New Roman" pitchFamily="18" charset="0"/>
                <a:cs typeface="Times New Roman" pitchFamily="18" charset="0"/>
              </a:rPr>
              <a:t>в игровой форме и сопровождается стихами.</a:t>
            </a:r>
          </a:p>
          <a:p>
            <a:pPr algn="just"/>
            <a:r>
              <a:rPr lang="ru-RU" sz="1800" dirty="0" smtClean="0">
                <a:latin typeface="Times New Roman" pitchFamily="18" charset="0"/>
                <a:cs typeface="Times New Roman" pitchFamily="18" charset="0"/>
              </a:rPr>
              <a:t>Наряду с положительными моментами существуют, к сожалению, некоторые </a:t>
            </a:r>
            <a:r>
              <a:rPr lang="ru-RU" sz="1800" b="1" dirty="0" smtClean="0">
                <a:latin typeface="Times New Roman" pitchFamily="18" charset="0"/>
                <a:cs typeface="Times New Roman" pitchFamily="18" charset="0"/>
              </a:rPr>
              <a:t>противопоказания</a:t>
            </a:r>
            <a:r>
              <a:rPr lang="ru-RU" sz="1800" dirty="0" smtClean="0">
                <a:latin typeface="Times New Roman" pitchFamily="18" charset="0"/>
                <a:cs typeface="Times New Roman" pitchFamily="18" charset="0"/>
              </a:rPr>
              <a:t>, при которых выполнение </a:t>
            </a:r>
            <a:r>
              <a:rPr lang="ru-RU" sz="1800" dirty="0" err="1" smtClean="0">
                <a:latin typeface="Times New Roman" pitchFamily="18" charset="0"/>
                <a:cs typeface="Times New Roman" pitchFamily="18" charset="0"/>
              </a:rPr>
              <a:t>самомассажа</a:t>
            </a:r>
            <a:r>
              <a:rPr lang="ru-RU" sz="1800" dirty="0" smtClean="0">
                <a:latin typeface="Times New Roman" pitchFamily="18" charset="0"/>
                <a:cs typeface="Times New Roman" pitchFamily="18" charset="0"/>
              </a:rPr>
              <a:t> невозможно. Это лихорадочное состояние, травмы конечностей и частей тела, конъюнктивиты, наличие кожных заболеваний, аллергических заболеваний.</a:t>
            </a:r>
          </a:p>
          <a:p>
            <a:pPr marL="0" indent="0">
              <a:buNone/>
            </a:pPr>
            <a:r>
              <a:rPr lang="ru-RU" dirty="0" smtClean="0"/>
              <a:t> </a:t>
            </a:r>
          </a:p>
          <a:p>
            <a:pPr>
              <a:buNone/>
            </a:pPr>
            <a:endParaRPr lang="ru-RU" dirty="0" smtClean="0">
              <a:solidFill>
                <a:schemeClr val="bg2">
                  <a:lumMod val="10000"/>
                </a:schemeClr>
              </a:solidFill>
              <a:latin typeface="Times New Roman" pitchFamily="18" charset="0"/>
              <a:cs typeface="Times New Roman" pitchFamily="18" charset="0"/>
            </a:endParaRPr>
          </a:p>
        </p:txBody>
      </p:sp>
      <p:sp>
        <p:nvSpPr>
          <p:cNvPr id="3" name="Заголовок 2"/>
          <p:cNvSpPr>
            <a:spLocks noGrp="1"/>
          </p:cNvSpPr>
          <p:nvPr>
            <p:ph type="title"/>
          </p:nvPr>
        </p:nvSpPr>
        <p:spPr/>
        <p:txBody>
          <a:bodyPr>
            <a:normAutofit/>
          </a:bodyPr>
          <a:lstStyle/>
          <a:p>
            <a:r>
              <a:rPr lang="ru-RU" dirty="0" smtClean="0"/>
              <a:t> </a:t>
            </a:r>
            <a:endParaRPr lang="ru-RU" dirty="0"/>
          </a:p>
        </p:txBody>
      </p:sp>
      <p:pic>
        <p:nvPicPr>
          <p:cNvPr id="4" name="Рисунок 3" descr="Picture background"/>
          <p:cNvPicPr/>
          <p:nvPr/>
        </p:nvPicPr>
        <p:blipFill rotWithShape="1">
          <a:blip r:embed="rId2">
            <a:extLst>
              <a:ext uri="{28A0092B-C50C-407E-A947-70E740481C1C}">
                <a14:useLocalDpi xmlns:a14="http://schemas.microsoft.com/office/drawing/2010/main" val="0"/>
              </a:ext>
            </a:extLst>
          </a:blip>
          <a:srcRect l="697" t="15968" r="5696" b="14857"/>
          <a:stretch/>
        </p:blipFill>
        <p:spPr bwMode="auto">
          <a:xfrm>
            <a:off x="1475656" y="3717032"/>
            <a:ext cx="5796009" cy="214797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Текст 4"/>
          <p:cNvSpPr>
            <a:spLocks noGrp="1"/>
          </p:cNvSpPr>
          <p:nvPr>
            <p:ph type="body" sz="half" idx="2"/>
          </p:nvPr>
        </p:nvSpPr>
        <p:spPr>
          <a:xfrm>
            <a:off x="500034" y="3789040"/>
            <a:ext cx="3767166" cy="2783232"/>
          </a:xfrm>
        </p:spPr>
        <p:txBody>
          <a:bodyPr>
            <a:normAutofit fontScale="92500"/>
          </a:bodyPr>
          <a:lstStyle/>
          <a:p>
            <a:r>
              <a:rPr lang="ru-RU" b="1" dirty="0" smtClean="0">
                <a:latin typeface="Times New Roman" pitchFamily="18" charset="0"/>
                <a:cs typeface="Times New Roman" pitchFamily="18" charset="0"/>
              </a:rPr>
              <a:t>Воздушная струя</a:t>
            </a:r>
            <a:r>
              <a:rPr lang="ru-RU" dirty="0" smtClean="0">
                <a:latin typeface="Times New Roman" pitchFamily="18" charset="0"/>
                <a:cs typeface="Times New Roman" pitchFamily="18" charset="0"/>
              </a:rPr>
              <a:t> – это энергетическая основа звука, слова и целой фразы. Без длительной и сильной струи воздуха происходит не только нарушение звукопроизношения, но и общего звучания речи: ребенок пропускает окончания слов, говорит «взахлеб», смазывает окончание </a:t>
            </a:r>
            <a:r>
              <a:rPr lang="ru-RU" dirty="0" smtClean="0">
                <a:latin typeface="Times New Roman" pitchFamily="18" charset="0"/>
                <a:cs typeface="Times New Roman" pitchFamily="18" charset="0"/>
              </a:rPr>
              <a:t>фраз или не может произносить тот или иной звук.</a:t>
            </a:r>
            <a:endParaRPr lang="ru-RU" dirty="0" smtClean="0">
              <a:latin typeface="Times New Roman" pitchFamily="18" charset="0"/>
              <a:cs typeface="Times New Roman" pitchFamily="18" charset="0"/>
            </a:endParaRPr>
          </a:p>
          <a:p>
            <a:endParaRPr lang="ru-RU" dirty="0"/>
          </a:p>
        </p:txBody>
      </p:sp>
      <p:sp>
        <p:nvSpPr>
          <p:cNvPr id="3" name="Заголовок 2"/>
          <p:cNvSpPr>
            <a:spLocks noGrp="1"/>
          </p:cNvSpPr>
          <p:nvPr>
            <p:ph type="title"/>
          </p:nvPr>
        </p:nvSpPr>
        <p:spPr>
          <a:xfrm>
            <a:off x="571472" y="357166"/>
            <a:ext cx="8001056" cy="1000132"/>
          </a:xfrm>
        </p:spPr>
        <p:txBody>
          <a:bodyPr>
            <a:normAutofit/>
          </a:bodyPr>
          <a:lstStyle/>
          <a:p>
            <a:r>
              <a:rPr lang="ru-RU" sz="4800" b="1" dirty="0" smtClean="0">
                <a:solidFill>
                  <a:schemeClr val="bg2">
                    <a:lumMod val="10000"/>
                  </a:schemeClr>
                </a:solidFill>
                <a:latin typeface="Times New Roman" pitchFamily="18" charset="0"/>
                <a:cs typeface="Times New Roman" pitchFamily="18" charset="0"/>
              </a:rPr>
              <a:t>Упражнения на дыхание</a:t>
            </a:r>
            <a:endParaRPr lang="ru-RU" sz="4800" b="1" dirty="0">
              <a:solidFill>
                <a:schemeClr val="bg2">
                  <a:lumMod val="10000"/>
                </a:schemeClr>
              </a:solidFill>
              <a:latin typeface="Times New Roman" pitchFamily="18" charset="0"/>
              <a:cs typeface="Times New Roman" pitchFamily="18" charset="0"/>
            </a:endParaRPr>
          </a:p>
        </p:txBody>
      </p:sp>
      <p:sp>
        <p:nvSpPr>
          <p:cNvPr id="2" name="Содержимое 1"/>
          <p:cNvSpPr>
            <a:spLocks noGrp="1"/>
          </p:cNvSpPr>
          <p:nvPr>
            <p:ph idx="1"/>
          </p:nvPr>
        </p:nvSpPr>
        <p:spPr>
          <a:xfrm>
            <a:off x="214282" y="1357298"/>
            <a:ext cx="8072494" cy="2714644"/>
          </a:xfrm>
        </p:spPr>
        <p:txBody>
          <a:bodyPr>
            <a:normAutofit lnSpcReduction="10000"/>
          </a:bodyPr>
          <a:lstStyle/>
          <a:p>
            <a:pPr algn="just"/>
            <a:r>
              <a:rPr lang="ru-RU" sz="1900" b="1" dirty="0" smtClean="0">
                <a:latin typeface="Times New Roman" pitchFamily="18" charset="0"/>
                <a:cs typeface="Times New Roman" pitchFamily="18" charset="0"/>
              </a:rPr>
              <a:t>Развитие </a:t>
            </a:r>
            <a:r>
              <a:rPr lang="ru-RU" sz="1900" b="1" dirty="0" smtClean="0">
                <a:latin typeface="Times New Roman" pitchFamily="18" charset="0"/>
                <a:cs typeface="Times New Roman" pitchFamily="18" charset="0"/>
              </a:rPr>
              <a:t>речевого дыхания </a:t>
            </a:r>
            <a:r>
              <a:rPr lang="ru-RU" sz="1900" dirty="0" smtClean="0">
                <a:latin typeface="Times New Roman" pitchFamily="18" charset="0"/>
                <a:cs typeface="Times New Roman" pitchFamily="18" charset="0"/>
              </a:rPr>
              <a:t>у ребенка является одним из первых и важнейших этапов логопедического воздействия. Если у дошкольника будет хорошо поставленное дыхание, то у него будет четкая дикция, он будет внятно произносить все звуки. Развитие речевого дыхания напрямую зависит от нормального функционирования физиологического дыхания. Соответственно, чтобы научить детей владеть голосом, нужно научить их правильно дышать, потому что за 2 этих процесса отвечают одни и те же органы.                                          </a:t>
            </a:r>
          </a:p>
          <a:p>
            <a:pPr>
              <a:buNone/>
            </a:pPr>
            <a:r>
              <a:rPr lang="ru-RU" dirty="0" smtClean="0"/>
              <a:t>   </a:t>
            </a:r>
            <a:endParaRPr lang="ru-RU" dirty="0"/>
          </a:p>
        </p:txBody>
      </p:sp>
      <p:pic>
        <p:nvPicPr>
          <p:cNvPr id="4" name="Рисунок 3" descr="дыхание.jpeg"/>
          <p:cNvPicPr>
            <a:picLocks noChangeAspect="1"/>
          </p:cNvPicPr>
          <p:nvPr/>
        </p:nvPicPr>
        <p:blipFill>
          <a:blip r:embed="rId2"/>
          <a:stretch>
            <a:fillRect/>
          </a:stretch>
        </p:blipFill>
        <p:spPr>
          <a:xfrm>
            <a:off x="5143504" y="4071942"/>
            <a:ext cx="3286148" cy="248011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285721" y="1928802"/>
            <a:ext cx="8501122" cy="4197361"/>
          </a:xfrm>
        </p:spPr>
        <p:txBody>
          <a:bodyPr>
            <a:normAutofit/>
          </a:bodyPr>
          <a:lstStyle/>
          <a:p>
            <a:pPr>
              <a:buNone/>
            </a:pPr>
            <a:r>
              <a:rPr lang="ru-RU" dirty="0" smtClean="0">
                <a:solidFill>
                  <a:schemeClr val="bg2">
                    <a:lumMod val="10000"/>
                  </a:schemeClr>
                </a:solidFill>
                <a:latin typeface="Times New Roman" pitchFamily="18" charset="0"/>
                <a:cs typeface="Times New Roman" pitchFamily="18" charset="0"/>
              </a:rPr>
              <a:t>Существует 3 основных направления воздушной струи:</a:t>
            </a:r>
          </a:p>
          <a:p>
            <a:pPr>
              <a:buNone/>
            </a:pPr>
            <a:r>
              <a:rPr lang="ru-RU" dirty="0" smtClean="0">
                <a:solidFill>
                  <a:schemeClr val="bg2">
                    <a:lumMod val="10000"/>
                  </a:schemeClr>
                </a:solidFill>
                <a:latin typeface="Times New Roman" pitchFamily="18" charset="0"/>
                <a:cs typeface="Times New Roman" pitchFamily="18" charset="0"/>
              </a:rPr>
              <a:t>    1. Струя направлена прямо по центру языка. Такое направление струи воздуха характерно при произношении заднеязычных (г, г’, к, к’, </a:t>
            </a:r>
            <a:r>
              <a:rPr lang="ru-RU" dirty="0" err="1" smtClean="0">
                <a:solidFill>
                  <a:schemeClr val="bg2">
                    <a:lumMod val="10000"/>
                  </a:schemeClr>
                </a:solidFill>
                <a:latin typeface="Times New Roman" pitchFamily="18" charset="0"/>
                <a:cs typeface="Times New Roman" pitchFamily="18" charset="0"/>
              </a:rPr>
              <a:t>х</a:t>
            </a:r>
            <a:r>
              <a:rPr lang="ru-RU" dirty="0" smtClean="0">
                <a:solidFill>
                  <a:schemeClr val="bg2">
                    <a:lumMod val="10000"/>
                  </a:schemeClr>
                </a:solidFill>
                <a:latin typeface="Times New Roman" pitchFamily="18" charset="0"/>
                <a:cs typeface="Times New Roman" pitchFamily="18" charset="0"/>
              </a:rPr>
              <a:t>, </a:t>
            </a:r>
            <a:r>
              <a:rPr lang="ru-RU" dirty="0" err="1" smtClean="0">
                <a:solidFill>
                  <a:schemeClr val="bg2">
                    <a:lumMod val="10000"/>
                  </a:schemeClr>
                </a:solidFill>
                <a:latin typeface="Times New Roman" pitchFamily="18" charset="0"/>
                <a:cs typeface="Times New Roman" pitchFamily="18" charset="0"/>
              </a:rPr>
              <a:t>х</a:t>
            </a:r>
            <a:r>
              <a:rPr lang="ru-RU" dirty="0" smtClean="0">
                <a:solidFill>
                  <a:schemeClr val="bg2">
                    <a:lumMod val="10000"/>
                  </a:schemeClr>
                </a:solidFill>
                <a:latin typeface="Times New Roman" pitchFamily="18" charset="0"/>
                <a:cs typeface="Times New Roman" pitchFamily="18" charset="0"/>
              </a:rPr>
              <a:t>’), переднеязычных (</a:t>
            </a:r>
            <a:r>
              <a:rPr lang="ru-RU" dirty="0" err="1" smtClean="0">
                <a:solidFill>
                  <a:schemeClr val="bg2">
                    <a:lumMod val="10000"/>
                  </a:schemeClr>
                </a:solidFill>
                <a:latin typeface="Times New Roman" pitchFamily="18" charset="0"/>
                <a:cs typeface="Times New Roman" pitchFamily="18" charset="0"/>
              </a:rPr>
              <a:t>д</a:t>
            </a:r>
            <a:r>
              <a:rPr lang="ru-RU" dirty="0" smtClean="0">
                <a:solidFill>
                  <a:schemeClr val="bg2">
                    <a:lumMod val="10000"/>
                  </a:schemeClr>
                </a:solidFill>
                <a:latin typeface="Times New Roman" pitchFamily="18" charset="0"/>
                <a:cs typeface="Times New Roman" pitchFamily="18" charset="0"/>
              </a:rPr>
              <a:t>, </a:t>
            </a:r>
            <a:r>
              <a:rPr lang="ru-RU" dirty="0" err="1" smtClean="0">
                <a:solidFill>
                  <a:schemeClr val="bg2">
                    <a:lumMod val="10000"/>
                  </a:schemeClr>
                </a:solidFill>
                <a:latin typeface="Times New Roman" pitchFamily="18" charset="0"/>
                <a:cs typeface="Times New Roman" pitchFamily="18" charset="0"/>
              </a:rPr>
              <a:t>д</a:t>
            </a:r>
            <a:r>
              <a:rPr lang="ru-RU" dirty="0" smtClean="0">
                <a:solidFill>
                  <a:schemeClr val="bg2">
                    <a:lumMod val="10000"/>
                  </a:schemeClr>
                </a:solidFill>
                <a:latin typeface="Times New Roman" pitchFamily="18" charset="0"/>
                <a:cs typeface="Times New Roman" pitchFamily="18" charset="0"/>
              </a:rPr>
              <a:t>’, т, т’), губно-зубных (в, в’, </a:t>
            </a:r>
            <a:r>
              <a:rPr lang="ru-RU" dirty="0" err="1" smtClean="0">
                <a:solidFill>
                  <a:schemeClr val="bg2">
                    <a:lumMod val="10000"/>
                  </a:schemeClr>
                </a:solidFill>
                <a:latin typeface="Times New Roman" pitchFamily="18" charset="0"/>
                <a:cs typeface="Times New Roman" pitchFamily="18" charset="0"/>
              </a:rPr>
              <a:t>ф</a:t>
            </a:r>
            <a:r>
              <a:rPr lang="ru-RU" dirty="0" smtClean="0">
                <a:solidFill>
                  <a:schemeClr val="bg2">
                    <a:lumMod val="10000"/>
                  </a:schemeClr>
                </a:solidFill>
                <a:latin typeface="Times New Roman" pitchFamily="18" charset="0"/>
                <a:cs typeface="Times New Roman" pitchFamily="18" charset="0"/>
              </a:rPr>
              <a:t>, </a:t>
            </a:r>
            <a:r>
              <a:rPr lang="ru-RU" dirty="0" err="1" smtClean="0">
                <a:solidFill>
                  <a:schemeClr val="bg2">
                    <a:lumMod val="10000"/>
                  </a:schemeClr>
                </a:solidFill>
                <a:latin typeface="Times New Roman" pitchFamily="18" charset="0"/>
                <a:cs typeface="Times New Roman" pitchFamily="18" charset="0"/>
              </a:rPr>
              <a:t>ф</a:t>
            </a:r>
            <a:r>
              <a:rPr lang="ru-RU" dirty="0" smtClean="0">
                <a:solidFill>
                  <a:schemeClr val="bg2">
                    <a:lumMod val="10000"/>
                  </a:schemeClr>
                </a:solidFill>
                <a:latin typeface="Times New Roman" pitchFamily="18" charset="0"/>
                <a:cs typeface="Times New Roman" pitchFamily="18" charset="0"/>
              </a:rPr>
              <a:t>’) и свистящих (</a:t>
            </a:r>
            <a:r>
              <a:rPr lang="ru-RU" dirty="0" err="1" smtClean="0">
                <a:solidFill>
                  <a:schemeClr val="bg2">
                    <a:lumMod val="10000"/>
                  </a:schemeClr>
                </a:solidFill>
                <a:latin typeface="Times New Roman" pitchFamily="18" charset="0"/>
                <a:cs typeface="Times New Roman" pitchFamily="18" charset="0"/>
              </a:rPr>
              <a:t>з</a:t>
            </a:r>
            <a:r>
              <a:rPr lang="ru-RU" dirty="0" smtClean="0">
                <a:solidFill>
                  <a:schemeClr val="bg2">
                    <a:lumMod val="10000"/>
                  </a:schemeClr>
                </a:solidFill>
                <a:latin typeface="Times New Roman" pitchFamily="18" charset="0"/>
                <a:cs typeface="Times New Roman" pitchFamily="18" charset="0"/>
              </a:rPr>
              <a:t>, </a:t>
            </a:r>
            <a:r>
              <a:rPr lang="ru-RU" dirty="0" err="1" smtClean="0">
                <a:solidFill>
                  <a:schemeClr val="bg2">
                    <a:lumMod val="10000"/>
                  </a:schemeClr>
                </a:solidFill>
                <a:latin typeface="Times New Roman" pitchFamily="18" charset="0"/>
                <a:cs typeface="Times New Roman" pitchFamily="18" charset="0"/>
              </a:rPr>
              <a:t>з</a:t>
            </a:r>
            <a:r>
              <a:rPr lang="ru-RU" dirty="0" smtClean="0">
                <a:solidFill>
                  <a:schemeClr val="bg2">
                    <a:lumMod val="10000"/>
                  </a:schemeClr>
                </a:solidFill>
                <a:latin typeface="Times New Roman" pitchFamily="18" charset="0"/>
                <a:cs typeface="Times New Roman" pitchFamily="18" charset="0"/>
              </a:rPr>
              <a:t>’, с, с’, </a:t>
            </a:r>
            <a:r>
              <a:rPr lang="ru-RU" dirty="0" err="1" smtClean="0">
                <a:solidFill>
                  <a:schemeClr val="bg2">
                    <a:lumMod val="10000"/>
                  </a:schemeClr>
                </a:solidFill>
                <a:latin typeface="Times New Roman" pitchFamily="18" charset="0"/>
                <a:cs typeface="Times New Roman" pitchFamily="18" charset="0"/>
              </a:rPr>
              <a:t>ц</a:t>
            </a:r>
            <a:r>
              <a:rPr lang="ru-RU" dirty="0" smtClean="0">
                <a:solidFill>
                  <a:schemeClr val="bg2">
                    <a:lumMod val="10000"/>
                  </a:schemeClr>
                </a:solidFill>
                <a:latin typeface="Times New Roman" pitchFamily="18" charset="0"/>
                <a:cs typeface="Times New Roman" pitchFamily="18" charset="0"/>
              </a:rPr>
              <a:t>).</a:t>
            </a:r>
          </a:p>
          <a:p>
            <a:pPr lvl="0">
              <a:buNone/>
            </a:pPr>
            <a:r>
              <a:rPr lang="ru-RU" dirty="0" smtClean="0">
                <a:solidFill>
                  <a:schemeClr val="bg2">
                    <a:lumMod val="10000"/>
                  </a:schemeClr>
                </a:solidFill>
                <a:latin typeface="Times New Roman" pitchFamily="18" charset="0"/>
                <a:cs typeface="Times New Roman" pitchFamily="18" charset="0"/>
              </a:rPr>
              <a:t>    2. Струя направлена по центру языка вверх. Характерно при произношении </a:t>
            </a:r>
            <a:r>
              <a:rPr lang="ru-RU" dirty="0" err="1" smtClean="0">
                <a:solidFill>
                  <a:schemeClr val="bg2">
                    <a:lumMod val="10000"/>
                  </a:schemeClr>
                </a:solidFill>
                <a:latin typeface="Times New Roman" pitchFamily="18" charset="0"/>
                <a:cs typeface="Times New Roman" pitchFamily="18" charset="0"/>
              </a:rPr>
              <a:t>вибрантов</a:t>
            </a:r>
            <a:r>
              <a:rPr lang="ru-RU" dirty="0" smtClean="0">
                <a:solidFill>
                  <a:schemeClr val="bg2">
                    <a:lumMod val="10000"/>
                  </a:schemeClr>
                </a:solidFill>
                <a:latin typeface="Times New Roman" pitchFamily="18" charset="0"/>
                <a:cs typeface="Times New Roman" pitchFamily="18" charset="0"/>
              </a:rPr>
              <a:t> (</a:t>
            </a:r>
            <a:r>
              <a:rPr lang="ru-RU" dirty="0" err="1" smtClean="0">
                <a:solidFill>
                  <a:schemeClr val="bg2">
                    <a:lumMod val="10000"/>
                  </a:schemeClr>
                </a:solidFill>
                <a:latin typeface="Times New Roman" pitchFamily="18" charset="0"/>
                <a:cs typeface="Times New Roman" pitchFamily="18" charset="0"/>
              </a:rPr>
              <a:t>р</a:t>
            </a:r>
            <a:r>
              <a:rPr lang="ru-RU" dirty="0" smtClean="0">
                <a:solidFill>
                  <a:schemeClr val="bg2">
                    <a:lumMod val="10000"/>
                  </a:schemeClr>
                </a:solidFill>
                <a:latin typeface="Times New Roman" pitchFamily="18" charset="0"/>
                <a:cs typeface="Times New Roman" pitchFamily="18" charset="0"/>
              </a:rPr>
              <a:t>, </a:t>
            </a:r>
            <a:r>
              <a:rPr lang="ru-RU" dirty="0" err="1" smtClean="0">
                <a:solidFill>
                  <a:schemeClr val="bg2">
                    <a:lumMod val="10000"/>
                  </a:schemeClr>
                </a:solidFill>
                <a:latin typeface="Times New Roman" pitchFamily="18" charset="0"/>
                <a:cs typeface="Times New Roman" pitchFamily="18" charset="0"/>
              </a:rPr>
              <a:t>р</a:t>
            </a:r>
            <a:r>
              <a:rPr lang="ru-RU" dirty="0" smtClean="0">
                <a:solidFill>
                  <a:schemeClr val="bg2">
                    <a:lumMod val="10000"/>
                  </a:schemeClr>
                </a:solidFill>
                <a:latin typeface="Times New Roman" pitchFamily="18" charset="0"/>
                <a:cs typeface="Times New Roman" pitchFamily="18" charset="0"/>
              </a:rPr>
              <a:t>’) и шипящих (ж, </a:t>
            </a:r>
            <a:r>
              <a:rPr lang="ru-RU" dirty="0" err="1" smtClean="0">
                <a:solidFill>
                  <a:schemeClr val="bg2">
                    <a:lumMod val="10000"/>
                  </a:schemeClr>
                </a:solidFill>
                <a:latin typeface="Times New Roman" pitchFamily="18" charset="0"/>
                <a:cs typeface="Times New Roman" pitchFamily="18" charset="0"/>
              </a:rPr>
              <a:t>ш</a:t>
            </a:r>
            <a:r>
              <a:rPr lang="ru-RU" dirty="0" smtClean="0">
                <a:solidFill>
                  <a:schemeClr val="bg2">
                    <a:lumMod val="10000"/>
                  </a:schemeClr>
                </a:solidFill>
                <a:latin typeface="Times New Roman" pitchFamily="18" charset="0"/>
                <a:cs typeface="Times New Roman" pitchFamily="18" charset="0"/>
              </a:rPr>
              <a:t>, ч, </a:t>
            </a:r>
            <a:r>
              <a:rPr lang="ru-RU" dirty="0" err="1" smtClean="0">
                <a:solidFill>
                  <a:schemeClr val="bg2">
                    <a:lumMod val="10000"/>
                  </a:schemeClr>
                </a:solidFill>
                <a:latin typeface="Times New Roman" pitchFamily="18" charset="0"/>
                <a:cs typeface="Times New Roman" pitchFamily="18" charset="0"/>
              </a:rPr>
              <a:t>щ</a:t>
            </a:r>
            <a:r>
              <a:rPr lang="ru-RU" dirty="0" smtClean="0">
                <a:solidFill>
                  <a:schemeClr val="bg2">
                    <a:lumMod val="10000"/>
                  </a:schemeClr>
                </a:solidFill>
                <a:latin typeface="Times New Roman" pitchFamily="18" charset="0"/>
                <a:cs typeface="Times New Roman" pitchFamily="18" charset="0"/>
              </a:rPr>
              <a:t>).</a:t>
            </a:r>
          </a:p>
          <a:p>
            <a:pPr lvl="0">
              <a:buNone/>
            </a:pPr>
            <a:r>
              <a:rPr lang="ru-RU" dirty="0" smtClean="0">
                <a:solidFill>
                  <a:schemeClr val="bg2">
                    <a:lumMod val="10000"/>
                  </a:schemeClr>
                </a:solidFill>
                <a:latin typeface="Times New Roman" pitchFamily="18" charset="0"/>
                <a:cs typeface="Times New Roman" pitchFamily="18" charset="0"/>
              </a:rPr>
              <a:t>    3. Струя направлена по боковым краям языка. Характерно для произношения смычно-проходных (л, л’).</a:t>
            </a:r>
          </a:p>
          <a:p>
            <a:pPr>
              <a:buNone/>
            </a:pPr>
            <a:endParaRPr lang="ru-RU" dirty="0"/>
          </a:p>
        </p:txBody>
      </p:sp>
      <p:sp>
        <p:nvSpPr>
          <p:cNvPr id="3" name="Заголовок 2"/>
          <p:cNvSpPr>
            <a:spLocks noGrp="1"/>
          </p:cNvSpPr>
          <p:nvPr>
            <p:ph type="title"/>
          </p:nvPr>
        </p:nvSpPr>
        <p:spPr/>
        <p:txBody>
          <a:bodyPr>
            <a:normAutofit fontScale="90000"/>
          </a:bodyPr>
          <a:lstStyle/>
          <a:p>
            <a:r>
              <a:rPr lang="ru-RU" b="1" dirty="0" smtClean="0">
                <a:solidFill>
                  <a:schemeClr val="bg2">
                    <a:lumMod val="10000"/>
                  </a:schemeClr>
                </a:solidFill>
                <a:latin typeface="Times New Roman" pitchFamily="18" charset="0"/>
                <a:cs typeface="Times New Roman" pitchFamily="18" charset="0"/>
              </a:rPr>
              <a:t/>
            </a:r>
            <a:br>
              <a:rPr lang="ru-RU" b="1" dirty="0" smtClean="0">
                <a:solidFill>
                  <a:schemeClr val="bg2">
                    <a:lumMod val="10000"/>
                  </a:schemeClr>
                </a:solidFill>
                <a:latin typeface="Times New Roman" pitchFamily="18" charset="0"/>
                <a:cs typeface="Times New Roman" pitchFamily="18" charset="0"/>
              </a:rPr>
            </a:br>
            <a:r>
              <a:rPr lang="ru-RU" b="1" dirty="0" smtClean="0">
                <a:solidFill>
                  <a:schemeClr val="bg2">
                    <a:lumMod val="10000"/>
                  </a:schemeClr>
                </a:solidFill>
                <a:latin typeface="Times New Roman" pitchFamily="18" charset="0"/>
                <a:cs typeface="Times New Roman" pitchFamily="18" charset="0"/>
              </a:rPr>
              <a:t>Основные направления воздушной струи</a:t>
            </a:r>
            <a:r>
              <a:rPr lang="ru-RU" dirty="0" smtClean="0"/>
              <a:t/>
            </a:r>
            <a:br>
              <a:rPr lang="ru-RU" dirty="0" smtClean="0"/>
            </a:b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b="1" dirty="0" smtClean="0"/>
              <a:t>Дутье </a:t>
            </a:r>
            <a:r>
              <a:rPr lang="ru-RU" b="1" dirty="0"/>
              <a:t>при сомкнутых губах.</a:t>
            </a:r>
          </a:p>
          <a:p>
            <a:r>
              <a:rPr lang="ru-RU" b="1" dirty="0"/>
              <a:t>Дутье сквозь губы (вытянуты трубочкой)</a:t>
            </a:r>
          </a:p>
          <a:p>
            <a:r>
              <a:rPr lang="ru-RU" b="1" dirty="0"/>
              <a:t>Дутье сквозь губы (растянуты в улыбке).</a:t>
            </a:r>
          </a:p>
          <a:p>
            <a:r>
              <a:rPr lang="ru-RU" b="1" dirty="0"/>
              <a:t>Дутье на язык.</a:t>
            </a:r>
          </a:p>
          <a:p>
            <a:endParaRPr lang="ru-RU" dirty="0"/>
          </a:p>
        </p:txBody>
      </p:sp>
      <p:sp>
        <p:nvSpPr>
          <p:cNvPr id="3" name="Заголовок 2"/>
          <p:cNvSpPr>
            <a:spLocks noGrp="1"/>
          </p:cNvSpPr>
          <p:nvPr>
            <p:ph type="title"/>
          </p:nvPr>
        </p:nvSpPr>
        <p:spPr/>
        <p:txBody>
          <a:bodyPr>
            <a:normAutofit fontScale="90000"/>
          </a:bodyPr>
          <a:lstStyle/>
          <a:p>
            <a:r>
              <a:rPr lang="ru-RU" dirty="0" smtClean="0"/>
              <a:t/>
            </a:r>
            <a:br>
              <a:rPr lang="ru-RU" dirty="0" smtClean="0"/>
            </a:br>
            <a:r>
              <a:rPr lang="ru-RU" dirty="0"/>
              <a:t/>
            </a:r>
            <a:br>
              <a:rPr lang="ru-RU" dirty="0"/>
            </a:br>
            <a:r>
              <a:rPr lang="ru-RU" sz="4000" dirty="0" smtClean="0">
                <a:solidFill>
                  <a:schemeClr val="tx1"/>
                </a:solidFill>
              </a:rPr>
              <a:t>Существует </a:t>
            </a:r>
            <a:r>
              <a:rPr lang="ru-RU" sz="4000" dirty="0">
                <a:solidFill>
                  <a:schemeClr val="tx1"/>
                </a:solidFill>
              </a:rPr>
              <a:t>несколько направлений при формировании воздушной струи:</a:t>
            </a:r>
            <a:br>
              <a:rPr lang="ru-RU" sz="4000" dirty="0">
                <a:solidFill>
                  <a:schemeClr val="tx1"/>
                </a:solidFill>
              </a:rPr>
            </a:br>
            <a:endParaRPr lang="ru-RU" sz="4000" dirty="0">
              <a:solidFill>
                <a:schemeClr val="tx1"/>
              </a:solidFill>
            </a:endParaRPr>
          </a:p>
        </p:txBody>
      </p:sp>
    </p:spTree>
    <p:extLst>
      <p:ext uri="{BB962C8B-B14F-4D97-AF65-F5344CB8AC3E}">
        <p14:creationId xmlns:p14="http://schemas.microsoft.com/office/powerpoint/2010/main" val="37076103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fontScale="90000"/>
          </a:bodyPr>
          <a:lstStyle/>
          <a:p>
            <a:r>
              <a:rPr lang="ru-RU" dirty="0">
                <a:solidFill>
                  <a:schemeClr val="tx1"/>
                </a:solidFill>
              </a:rPr>
              <a:t>Дутье при сомкнутых губах.</a:t>
            </a:r>
            <a:br>
              <a:rPr lang="ru-RU" dirty="0">
                <a:solidFill>
                  <a:schemeClr val="tx1"/>
                </a:solidFill>
              </a:rPr>
            </a:br>
            <a:endParaRPr lang="ru-RU" dirty="0">
              <a:solidFill>
                <a:schemeClr val="tx1"/>
              </a:solidFill>
            </a:endParaRPr>
          </a:p>
        </p:txBody>
      </p:sp>
      <p:pic>
        <p:nvPicPr>
          <p:cNvPr id="3074" name="Picture 2" descr="Picture backgroun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592" y="2204864"/>
            <a:ext cx="3240360" cy="3528392"/>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716016" y="2204864"/>
            <a:ext cx="3884249"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13764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fontScale="90000"/>
          </a:bodyPr>
          <a:lstStyle/>
          <a:p>
            <a:r>
              <a:rPr lang="ru-RU" b="1" dirty="0" smtClean="0">
                <a:solidFill>
                  <a:schemeClr val="tx1"/>
                </a:solidFill>
              </a:rPr>
              <a:t/>
            </a:r>
            <a:br>
              <a:rPr lang="ru-RU" b="1" dirty="0" smtClean="0">
                <a:solidFill>
                  <a:schemeClr val="tx1"/>
                </a:solidFill>
              </a:rPr>
            </a:br>
            <a:r>
              <a:rPr lang="ru-RU" b="1" dirty="0" smtClean="0">
                <a:solidFill>
                  <a:schemeClr val="tx1"/>
                </a:solidFill>
              </a:rPr>
              <a:t>Дутье </a:t>
            </a:r>
            <a:r>
              <a:rPr lang="ru-RU" b="1" dirty="0">
                <a:solidFill>
                  <a:schemeClr val="tx1"/>
                </a:solidFill>
              </a:rPr>
              <a:t>сквозь губы </a:t>
            </a:r>
            <a:r>
              <a:rPr lang="ru-RU" b="1" dirty="0" smtClean="0">
                <a:solidFill>
                  <a:schemeClr val="tx1"/>
                </a:solidFill>
              </a:rPr>
              <a:t/>
            </a:r>
            <a:br>
              <a:rPr lang="ru-RU" b="1" dirty="0" smtClean="0">
                <a:solidFill>
                  <a:schemeClr val="tx1"/>
                </a:solidFill>
              </a:rPr>
            </a:br>
            <a:r>
              <a:rPr lang="ru-RU" b="1" dirty="0" smtClean="0">
                <a:solidFill>
                  <a:schemeClr val="tx1"/>
                </a:solidFill>
              </a:rPr>
              <a:t>(</a:t>
            </a:r>
            <a:r>
              <a:rPr lang="ru-RU" b="1" dirty="0">
                <a:solidFill>
                  <a:schemeClr val="tx1"/>
                </a:solidFill>
              </a:rPr>
              <a:t>вытянуты трубочкой)</a:t>
            </a:r>
            <a:br>
              <a:rPr lang="ru-RU" b="1" dirty="0">
                <a:solidFill>
                  <a:schemeClr val="tx1"/>
                </a:solidFill>
              </a:rPr>
            </a:br>
            <a:endParaRPr lang="ru-RU" b="1" dirty="0">
              <a:solidFill>
                <a:schemeClr val="tx1"/>
              </a:solidFill>
            </a:endParaRPr>
          </a:p>
        </p:txBody>
      </p:sp>
      <p:pic>
        <p:nvPicPr>
          <p:cNvPr id="4099"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5576" y="2204864"/>
            <a:ext cx="3426426"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descr="Picture backgrou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3429000"/>
            <a:ext cx="4156304" cy="2772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62232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fontScale="90000"/>
          </a:bodyPr>
          <a:lstStyle/>
          <a:p>
            <a:r>
              <a:rPr lang="ru-RU" b="1" dirty="0" smtClean="0"/>
              <a:t/>
            </a:r>
            <a:br>
              <a:rPr lang="ru-RU" b="1" dirty="0" smtClean="0"/>
            </a:br>
            <a:r>
              <a:rPr lang="ru-RU" b="1" dirty="0" smtClean="0">
                <a:solidFill>
                  <a:schemeClr val="tx1"/>
                </a:solidFill>
              </a:rPr>
              <a:t>Дутье </a:t>
            </a:r>
            <a:r>
              <a:rPr lang="ru-RU" b="1" dirty="0">
                <a:solidFill>
                  <a:schemeClr val="tx1"/>
                </a:solidFill>
              </a:rPr>
              <a:t>сквозь </a:t>
            </a:r>
            <a:r>
              <a:rPr lang="ru-RU" b="1" dirty="0" smtClean="0">
                <a:solidFill>
                  <a:schemeClr val="tx1"/>
                </a:solidFill>
              </a:rPr>
              <a:t>губы</a:t>
            </a:r>
            <a:br>
              <a:rPr lang="ru-RU" b="1" dirty="0" smtClean="0">
                <a:solidFill>
                  <a:schemeClr val="tx1"/>
                </a:solidFill>
              </a:rPr>
            </a:br>
            <a:r>
              <a:rPr lang="ru-RU" b="1" dirty="0" smtClean="0">
                <a:solidFill>
                  <a:schemeClr val="tx1"/>
                </a:solidFill>
              </a:rPr>
              <a:t> </a:t>
            </a:r>
            <a:r>
              <a:rPr lang="ru-RU" b="1" dirty="0">
                <a:solidFill>
                  <a:schemeClr val="tx1"/>
                </a:solidFill>
              </a:rPr>
              <a:t>(растянуты в улыбке).</a:t>
            </a:r>
            <a:br>
              <a:rPr lang="ru-RU" b="1" dirty="0">
                <a:solidFill>
                  <a:schemeClr val="tx1"/>
                </a:solidFill>
              </a:rPr>
            </a:br>
            <a:endParaRPr lang="ru-RU" dirty="0">
              <a:solidFill>
                <a:schemeClr val="tx1"/>
              </a:solidFill>
            </a:endParaRPr>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3568" y="2132856"/>
            <a:ext cx="3528392"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descr="Picture backgroun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48064" y="1988840"/>
            <a:ext cx="3210263" cy="2160240"/>
          </a:xfrm>
          <a:prstGeom prst="rect">
            <a:avLst/>
          </a:prstGeom>
          <a:noFill/>
          <a:extLst>
            <a:ext uri="{909E8E84-426E-40DD-AFC4-6F175D3DCCD1}">
              <a14:hiddenFill xmlns:a14="http://schemas.microsoft.com/office/drawing/2010/main">
                <a:solidFill>
                  <a:srgbClr val="FFFFFF"/>
                </a:solidFill>
              </a14:hiddenFill>
            </a:ext>
          </a:extLst>
        </p:spPr>
      </p:pic>
      <p:pic>
        <p:nvPicPr>
          <p:cNvPr id="512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08104" y="4293096"/>
            <a:ext cx="2634926" cy="1974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99815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fontScale="90000"/>
          </a:bodyPr>
          <a:lstStyle/>
          <a:p>
            <a:r>
              <a:rPr lang="ru-RU" b="1" dirty="0">
                <a:solidFill>
                  <a:schemeClr val="tx1"/>
                </a:solidFill>
              </a:rPr>
              <a:t>Дутье на язык.</a:t>
            </a:r>
            <a:br>
              <a:rPr lang="ru-RU" b="1" dirty="0">
                <a:solidFill>
                  <a:schemeClr val="tx1"/>
                </a:solidFill>
              </a:rPr>
            </a:br>
            <a:endParaRPr lang="ru-RU" b="1" dirty="0">
              <a:solidFill>
                <a:schemeClr val="tx1"/>
              </a:solidFill>
            </a:endParaRPr>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11560" y="1556792"/>
            <a:ext cx="4067175"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3284984"/>
            <a:ext cx="4176464"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0972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338328"/>
            <a:ext cx="8229600" cy="930432"/>
          </a:xfrm>
        </p:spPr>
        <p:txBody>
          <a:bodyPr>
            <a:normAutofit fontScale="90000"/>
          </a:bodyPr>
          <a:lstStyle/>
          <a:p>
            <a:r>
              <a:rPr lang="ru-RU" dirty="0" smtClean="0">
                <a:solidFill>
                  <a:schemeClr val="tx1"/>
                </a:solidFill>
              </a:rPr>
              <a:t>Игры дома для развития воздушной струи</a:t>
            </a:r>
            <a:endParaRPr lang="ru-RU" dirty="0">
              <a:solidFill>
                <a:schemeClr val="tx1"/>
              </a:solidFill>
            </a:endParaRPr>
          </a:p>
        </p:txBody>
      </p:sp>
      <p:pic>
        <p:nvPicPr>
          <p:cNvPr id="102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259632" y="4365104"/>
            <a:ext cx="4195436" cy="2122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descr="Picture backgrou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1988840"/>
            <a:ext cx="2977819" cy="4464496"/>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1868521"/>
            <a:ext cx="3888432" cy="232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206684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fontScale="90000"/>
          </a:bodyPr>
          <a:lstStyle/>
          <a:p>
            <a:r>
              <a:rPr lang="ru-RU" dirty="0">
                <a:solidFill>
                  <a:schemeClr val="tx1"/>
                </a:solidFill>
              </a:rPr>
              <a:t>Игры дома для развития воздушной струи</a:t>
            </a:r>
            <a:endParaRPr lang="ru-RU"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3568" y="2204865"/>
            <a:ext cx="2588418" cy="42458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descr="Picture backgroun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83201" y="1844824"/>
            <a:ext cx="4104456" cy="252028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Picture backgroun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383201" y="4581128"/>
            <a:ext cx="4149238" cy="1872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32950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Autofit/>
          </a:bodyPr>
          <a:lstStyle/>
          <a:p>
            <a:r>
              <a:rPr lang="ru-RU" sz="4000" b="1" dirty="0" smtClean="0">
                <a:solidFill>
                  <a:schemeClr val="tx2">
                    <a:lumMod val="50000"/>
                  </a:schemeClr>
                </a:solidFill>
                <a:latin typeface="Times New Roman" pitchFamily="18" charset="0"/>
                <a:cs typeface="Times New Roman" pitchFamily="18" charset="0"/>
              </a:rPr>
              <a:t>Пальчиковая гимнастика и речевое развитие ребенка.</a:t>
            </a:r>
            <a:endParaRPr lang="ru-RU" sz="4000" dirty="0">
              <a:solidFill>
                <a:schemeClr val="tx2">
                  <a:lumMod val="50000"/>
                </a:schemeClr>
              </a:solidFill>
              <a:latin typeface="Times New Roman" pitchFamily="18" charset="0"/>
              <a:cs typeface="Times New Roman" pitchFamily="18" charset="0"/>
            </a:endParaRPr>
          </a:p>
        </p:txBody>
      </p:sp>
      <p:sp>
        <p:nvSpPr>
          <p:cNvPr id="2" name="Содержимое 1"/>
          <p:cNvSpPr>
            <a:spLocks noGrp="1"/>
          </p:cNvSpPr>
          <p:nvPr>
            <p:ph sz="quarter" idx="13"/>
          </p:nvPr>
        </p:nvSpPr>
        <p:spPr/>
        <p:txBody>
          <a:bodyPr>
            <a:normAutofit fontScale="85000" lnSpcReduction="20000"/>
          </a:bodyPr>
          <a:lstStyle/>
          <a:p>
            <a:pPr>
              <a:buNone/>
            </a:pPr>
            <a:r>
              <a:rPr lang="ru-RU" dirty="0" smtClean="0"/>
              <a:t>     </a:t>
            </a:r>
            <a:r>
              <a:rPr lang="ru-RU" b="1" dirty="0" smtClean="0">
                <a:latin typeface="Times New Roman" pitchFamily="18" charset="0"/>
                <a:cs typeface="Times New Roman" pitchFamily="18" charset="0"/>
              </a:rPr>
              <a:t>Пальчиковые игры</a:t>
            </a:r>
            <a:r>
              <a:rPr lang="ru-RU" dirty="0" smtClean="0">
                <a:latin typeface="Times New Roman" pitchFamily="18" charset="0"/>
                <a:cs typeface="Times New Roman" pitchFamily="18" charset="0"/>
              </a:rPr>
              <a:t> – это массаж и гимнастика для рук, а иногда и для ног. Это подвижные физкультминутки прямо за столом или за партой, веселые стихи, которые помогут вашим детям стать добрее. Они интересны не только своим содержанием, но и возможностью экспериментировать, фантазировать, придумывать новые варианты работы.</a:t>
            </a:r>
          </a:p>
          <a:p>
            <a:pPr>
              <a:buNone/>
            </a:pPr>
            <a:endParaRPr lang="ru-RU" dirty="0"/>
          </a:p>
        </p:txBody>
      </p:sp>
      <p:sp>
        <p:nvSpPr>
          <p:cNvPr id="5" name="Содержимое 4"/>
          <p:cNvSpPr>
            <a:spLocks noGrp="1"/>
          </p:cNvSpPr>
          <p:nvPr>
            <p:ph sz="quarter" idx="14"/>
          </p:nvPr>
        </p:nvSpPr>
        <p:spPr/>
        <p:txBody>
          <a:bodyPr/>
          <a:lstStyle/>
          <a:p>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4643438" y="2714620"/>
            <a:ext cx="3786214" cy="3441564"/>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solidFill>
                  <a:schemeClr val="tx1"/>
                </a:solidFill>
                <a:latin typeface="Times New Roman" pitchFamily="18" charset="0"/>
                <a:cs typeface="Times New Roman" pitchFamily="18" charset="0"/>
              </a:rPr>
              <a:t>«Ум ребёнка находится на кончиках его пальцев»</a:t>
            </a:r>
            <a:endParaRPr lang="ru-RU" b="1" dirty="0">
              <a:latin typeface="Times New Roman" pitchFamily="18" charset="0"/>
              <a:cs typeface="Times New Roman" pitchFamily="18" charset="0"/>
            </a:endParaRPr>
          </a:p>
        </p:txBody>
      </p:sp>
      <p:sp>
        <p:nvSpPr>
          <p:cNvPr id="3" name="Содержимое 2"/>
          <p:cNvSpPr>
            <a:spLocks noGrp="1"/>
          </p:cNvSpPr>
          <p:nvPr>
            <p:ph sz="quarter" idx="13"/>
          </p:nvPr>
        </p:nvSpPr>
        <p:spPr/>
        <p:txBody>
          <a:bodyPr/>
          <a:lstStyle/>
          <a:p>
            <a:endParaRPr lang="ru-RU"/>
          </a:p>
        </p:txBody>
      </p:sp>
      <p:pic>
        <p:nvPicPr>
          <p:cNvPr id="5" name="Рисунок 4"/>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642910" y="2643182"/>
            <a:ext cx="3857652" cy="3429024"/>
          </a:xfrm>
          <a:prstGeom prst="rect">
            <a:avLst/>
          </a:prstGeom>
        </p:spPr>
      </p:pic>
      <p:sp>
        <p:nvSpPr>
          <p:cNvPr id="7" name="Содержимое 6"/>
          <p:cNvSpPr>
            <a:spLocks noGrp="1"/>
          </p:cNvSpPr>
          <p:nvPr>
            <p:ph sz="quarter" idx="14"/>
          </p:nvPr>
        </p:nvSpPr>
        <p:spPr/>
        <p:txBody>
          <a:bodyPr/>
          <a:lstStyle/>
          <a:p>
            <a:pPr>
              <a:buNone/>
            </a:pPr>
            <a:r>
              <a:rPr lang="ru-RU" dirty="0" smtClean="0">
                <a:latin typeface="Times New Roman" pitchFamily="18" charset="0"/>
                <a:cs typeface="Times New Roman" pitchFamily="18" charset="0"/>
              </a:rPr>
              <a:t>    Развивая мелкую моторику, мы активизируем соседние зоны мозга, отвечающие за речь. А формирование речи способствует развитию мышления.</a:t>
            </a:r>
            <a:endParaRPr lang="ru-RU"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just"/>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solidFill>
                  <a:schemeClr val="tx2">
                    <a:lumMod val="50000"/>
                  </a:schemeClr>
                </a:solidFill>
                <a:latin typeface="Times New Roman" pitchFamily="18" charset="0"/>
                <a:cs typeface="Times New Roman" pitchFamily="18" charset="0"/>
              </a:rPr>
              <a:t>Главная цель</a:t>
            </a:r>
            <a:r>
              <a:rPr lang="ru-RU" b="1" dirty="0" smtClean="0">
                <a:solidFill>
                  <a:schemeClr val="tx2">
                    <a:lumMod val="50000"/>
                  </a:schemeClr>
                </a:solidFill>
                <a:latin typeface="Times New Roman" pitchFamily="18" charset="0"/>
                <a:cs typeface="Times New Roman" pitchFamily="18" charset="0"/>
              </a:rPr>
              <a:t> пальчиковых игр</a:t>
            </a:r>
            <a:r>
              <a:rPr lang="ru-RU" dirty="0" smtClean="0">
                <a:solidFill>
                  <a:schemeClr val="tx2">
                    <a:lumMod val="50000"/>
                  </a:schemeClr>
                </a:solidFill>
                <a:latin typeface="Times New Roman" pitchFamily="18" charset="0"/>
                <a:cs typeface="Times New Roman" pitchFamily="18" charset="0"/>
              </a:rPr>
              <a:t> – переключение внимания, улучшение координации и мелкой моторики, что напрямую воздействует на умственное развитие ребенка.</a:t>
            </a:r>
            <a:endParaRPr lang="ru-RU" dirty="0">
              <a:solidFill>
                <a:schemeClr val="tx2">
                  <a:lumMod val="50000"/>
                </a:schemeClr>
              </a:solidFill>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72067" y="2000240"/>
            <a:ext cx="7408333" cy="4125923"/>
          </a:xfrm>
        </p:spPr>
        <p:txBody>
          <a:bodyPr>
            <a:normAutofit lnSpcReduction="10000"/>
          </a:bodyPr>
          <a:lstStyle/>
          <a:p>
            <a:r>
              <a:rPr lang="ru-RU" dirty="0" smtClean="0">
                <a:latin typeface="Times New Roman" pitchFamily="18" charset="0"/>
                <a:cs typeface="Times New Roman" pitchFamily="18" charset="0"/>
              </a:rPr>
              <a:t>Стимулирует </a:t>
            </a:r>
            <a:r>
              <a:rPr lang="ru-RU" dirty="0">
                <a:latin typeface="Times New Roman" pitchFamily="18" charset="0"/>
                <a:cs typeface="Times New Roman" pitchFamily="18" charset="0"/>
              </a:rPr>
              <a:t>развитие речи ребенка. </a:t>
            </a:r>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Повышает </a:t>
            </a:r>
            <a:r>
              <a:rPr lang="ru-RU" dirty="0">
                <a:latin typeface="Times New Roman" pitchFamily="18" charset="0"/>
                <a:cs typeface="Times New Roman" pitchFamily="18" charset="0"/>
              </a:rPr>
              <a:t>тонус коры головного мозга. </a:t>
            </a:r>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Развивает </a:t>
            </a:r>
            <a:r>
              <a:rPr lang="ru-RU" dirty="0">
                <a:latin typeface="Times New Roman" pitchFamily="18" charset="0"/>
                <a:cs typeface="Times New Roman" pitchFamily="18" charset="0"/>
              </a:rPr>
              <a:t>речевые центры коры головного мозга. </a:t>
            </a:r>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Согласовывает </a:t>
            </a:r>
            <a:r>
              <a:rPr lang="ru-RU" dirty="0">
                <a:latin typeface="Times New Roman" pitchFamily="18" charset="0"/>
                <a:cs typeface="Times New Roman" pitchFamily="18" charset="0"/>
              </a:rPr>
              <a:t>работу понятийного и двигательного центров речи. </a:t>
            </a:r>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 Способствует </a:t>
            </a:r>
            <a:r>
              <a:rPr lang="ru-RU" dirty="0">
                <a:latin typeface="Times New Roman" pitchFamily="18" charset="0"/>
                <a:cs typeface="Times New Roman" pitchFamily="18" charset="0"/>
              </a:rPr>
              <a:t>улучшению артикуляционной моторики. </a:t>
            </a:r>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Развивает </a:t>
            </a:r>
            <a:r>
              <a:rPr lang="ru-RU" dirty="0">
                <a:latin typeface="Times New Roman" pitchFamily="18" charset="0"/>
                <a:cs typeface="Times New Roman" pitchFamily="18" charset="0"/>
              </a:rPr>
              <a:t>чувство ритма и координацию движений. </a:t>
            </a:r>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Подготавливает </a:t>
            </a:r>
            <a:r>
              <a:rPr lang="ru-RU" dirty="0">
                <a:latin typeface="Times New Roman" pitchFamily="18" charset="0"/>
                <a:cs typeface="Times New Roman" pitchFamily="18" charset="0"/>
              </a:rPr>
              <a:t>руку к письму. Поднимает настроение ребенка. </a:t>
            </a:r>
          </a:p>
        </p:txBody>
      </p:sp>
      <p:sp>
        <p:nvSpPr>
          <p:cNvPr id="3" name="Заголовок 2"/>
          <p:cNvSpPr>
            <a:spLocks noGrp="1"/>
          </p:cNvSpPr>
          <p:nvPr>
            <p:ph type="title"/>
          </p:nvPr>
        </p:nvSpPr>
        <p:spPr>
          <a:xfrm>
            <a:off x="467544" y="764704"/>
            <a:ext cx="8229600" cy="1252728"/>
          </a:xfrm>
        </p:spPr>
        <p:txBody>
          <a:bodyPr>
            <a:normAutofit fontScale="90000"/>
          </a:bodyPr>
          <a:lstStyle/>
          <a:p>
            <a:r>
              <a:rPr lang="ru-RU" dirty="0" smtClean="0">
                <a:solidFill>
                  <a:schemeClr val="tx2">
                    <a:lumMod val="50000"/>
                  </a:schemeClr>
                </a:solidFill>
                <a:latin typeface="Times New Roman" pitchFamily="18" charset="0"/>
                <a:cs typeface="Times New Roman" pitchFamily="18" charset="0"/>
              </a:rPr>
              <a:t>Значение развития мелкой моторики</a:t>
            </a:r>
            <a:r>
              <a:rPr lang="ru-RU" dirty="0">
                <a:solidFill>
                  <a:srgbClr val="FF0000"/>
                </a:solidFill>
                <a:effectLst>
                  <a:outerShdw blurRad="38100" dist="38100" dir="2700000" algn="tl">
                    <a:srgbClr val="000000">
                      <a:alpha val="43137"/>
                    </a:srgbClr>
                  </a:outerShdw>
                </a:effectLst>
              </a:rPr>
              <a:t/>
            </a:r>
            <a:br>
              <a:rPr lang="ru-RU" dirty="0">
                <a:solidFill>
                  <a:srgbClr val="FF0000"/>
                </a:solidFill>
                <a:effectLst>
                  <a:outerShdw blurRad="38100" dist="38100" dir="2700000" algn="tl">
                    <a:srgbClr val="000000">
                      <a:alpha val="43137"/>
                    </a:srgbClr>
                  </a:outerShdw>
                </a:effectLst>
              </a:rPr>
            </a:br>
            <a:endParaRPr lang="ru-RU" dirty="0"/>
          </a:p>
        </p:txBody>
      </p:sp>
    </p:spTree>
    <p:extLst>
      <p:ext uri="{BB962C8B-B14F-4D97-AF65-F5344CB8AC3E}">
        <p14:creationId xmlns:p14="http://schemas.microsoft.com/office/powerpoint/2010/main" val="425707946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smtClean="0"/>
              <a:t>внимание</a:t>
            </a:r>
            <a:r>
              <a:rPr lang="ru-RU" dirty="0"/>
              <a:t>; </a:t>
            </a:r>
            <a:endParaRPr lang="ru-RU" dirty="0" smtClean="0"/>
          </a:p>
          <a:p>
            <a:r>
              <a:rPr lang="ru-RU" dirty="0" smtClean="0"/>
              <a:t>мышление</a:t>
            </a:r>
            <a:r>
              <a:rPr lang="ru-RU" dirty="0"/>
              <a:t>; </a:t>
            </a:r>
            <a:endParaRPr lang="ru-RU" dirty="0" smtClean="0"/>
          </a:p>
          <a:p>
            <a:r>
              <a:rPr lang="ru-RU" dirty="0" smtClean="0"/>
              <a:t>координация</a:t>
            </a:r>
            <a:r>
              <a:rPr lang="ru-RU" dirty="0"/>
              <a:t>; </a:t>
            </a:r>
            <a:endParaRPr lang="ru-RU" dirty="0" smtClean="0"/>
          </a:p>
          <a:p>
            <a:r>
              <a:rPr lang="ru-RU" dirty="0" smtClean="0"/>
              <a:t>воображение</a:t>
            </a:r>
            <a:r>
              <a:rPr lang="ru-RU" dirty="0"/>
              <a:t>; </a:t>
            </a:r>
            <a:endParaRPr lang="ru-RU" dirty="0" smtClean="0"/>
          </a:p>
          <a:p>
            <a:r>
              <a:rPr lang="ru-RU" dirty="0" smtClean="0"/>
              <a:t>наблюдательность</a:t>
            </a:r>
            <a:r>
              <a:rPr lang="ru-RU" dirty="0"/>
              <a:t>; </a:t>
            </a:r>
            <a:endParaRPr lang="ru-RU" dirty="0" smtClean="0"/>
          </a:p>
          <a:p>
            <a:r>
              <a:rPr lang="ru-RU" dirty="0" smtClean="0"/>
              <a:t>зрительная </a:t>
            </a:r>
            <a:r>
              <a:rPr lang="ru-RU" dirty="0"/>
              <a:t>и двигательная память; </a:t>
            </a:r>
            <a:endParaRPr lang="ru-RU" dirty="0" smtClean="0"/>
          </a:p>
          <a:p>
            <a:r>
              <a:rPr lang="ru-RU" dirty="0" smtClean="0"/>
              <a:t>речь</a:t>
            </a:r>
            <a:r>
              <a:rPr lang="ru-RU" dirty="0"/>
              <a:t>. </a:t>
            </a:r>
          </a:p>
        </p:txBody>
      </p:sp>
      <p:sp>
        <p:nvSpPr>
          <p:cNvPr id="3" name="Заголовок 2"/>
          <p:cNvSpPr>
            <a:spLocks noGrp="1"/>
          </p:cNvSpPr>
          <p:nvPr>
            <p:ph type="title"/>
          </p:nvPr>
        </p:nvSpPr>
        <p:spPr/>
        <p:txBody>
          <a:bodyPr>
            <a:normAutofit fontScale="90000"/>
          </a:bodyPr>
          <a:lstStyle/>
          <a:p>
            <a:r>
              <a:rPr lang="ru-RU" dirty="0" smtClean="0"/>
              <a:t>Способствует развитию таких психических процессов как: </a:t>
            </a:r>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508104" y="2132856"/>
            <a:ext cx="3162424" cy="2508129"/>
          </a:xfrm>
          <a:prstGeom prst="rect">
            <a:avLst/>
          </a:prstGeom>
        </p:spPr>
      </p:pic>
    </p:spTree>
    <p:extLst>
      <p:ext uri="{BB962C8B-B14F-4D97-AF65-F5344CB8AC3E}">
        <p14:creationId xmlns:p14="http://schemas.microsoft.com/office/powerpoint/2010/main" val="1728479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 calcmode="lin" valueType="num">
                                      <p:cBhvr additive="base">
                                        <p:cTn id="18"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xEl>
                                              <p:pRg st="2" end="2"/>
                                            </p:txEl>
                                          </p:spTgt>
                                        </p:tgtEl>
                                        <p:attrNameLst>
                                          <p:attrName>style.visibility</p:attrName>
                                        </p:attrNameLst>
                                      </p:cBhvr>
                                      <p:to>
                                        <p:strVal val="visible"/>
                                      </p:to>
                                    </p:set>
                                    <p:anim calcmode="lin" valueType="num">
                                      <p:cBhvr additive="base">
                                        <p:cTn id="24"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
                                            <p:txEl>
                                              <p:pRg st="3" end="3"/>
                                            </p:txEl>
                                          </p:spTgt>
                                        </p:tgtEl>
                                        <p:attrNameLst>
                                          <p:attrName>style.visibility</p:attrName>
                                        </p:attrNameLst>
                                      </p:cBhvr>
                                      <p:to>
                                        <p:strVal val="visible"/>
                                      </p:to>
                                    </p:set>
                                    <p:anim calcmode="lin" valueType="num">
                                      <p:cBhvr additive="base">
                                        <p:cTn id="30"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2">
                                            <p:txEl>
                                              <p:pRg st="4" end="4"/>
                                            </p:txEl>
                                          </p:spTgt>
                                        </p:tgtEl>
                                        <p:attrNameLst>
                                          <p:attrName>style.visibility</p:attrName>
                                        </p:attrNameLst>
                                      </p:cBhvr>
                                      <p:to>
                                        <p:strVal val="visible"/>
                                      </p:to>
                                    </p:set>
                                    <p:anim calcmode="lin" valueType="num">
                                      <p:cBhvr additive="base">
                                        <p:cTn id="36"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 calcmode="lin" valueType="num">
                                      <p:cBhvr additive="base">
                                        <p:cTn id="42"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2">
                                            <p:txEl>
                                              <p:pRg st="6" end="6"/>
                                            </p:txEl>
                                          </p:spTgt>
                                        </p:tgtEl>
                                        <p:attrNameLst>
                                          <p:attrName>style.visibility</p:attrName>
                                        </p:attrNameLst>
                                      </p:cBhvr>
                                      <p:to>
                                        <p:strVal val="visible"/>
                                      </p:to>
                                    </p:set>
                                    <p:anim calcmode="lin" valueType="num">
                                      <p:cBhvr additive="base">
                                        <p:cTn id="48"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fade">
                                      <p:cBhvr>
                                        <p:cTn id="54" dur="1000"/>
                                        <p:tgtEl>
                                          <p:spTgt spid="4"/>
                                        </p:tgtEl>
                                      </p:cBhvr>
                                    </p:animEffect>
                                    <p:anim calcmode="lin" valueType="num">
                                      <p:cBhvr>
                                        <p:cTn id="55" dur="1000" fill="hold"/>
                                        <p:tgtEl>
                                          <p:spTgt spid="4"/>
                                        </p:tgtEl>
                                        <p:attrNameLst>
                                          <p:attrName>ppt_x</p:attrName>
                                        </p:attrNameLst>
                                      </p:cBhvr>
                                      <p:tavLst>
                                        <p:tav tm="0">
                                          <p:val>
                                            <p:strVal val="#ppt_x"/>
                                          </p:val>
                                        </p:tav>
                                        <p:tav tm="100000">
                                          <p:val>
                                            <p:strVal val="#ppt_x"/>
                                          </p:val>
                                        </p:tav>
                                      </p:tavLst>
                                    </p:anim>
                                    <p:anim calcmode="lin" valueType="num">
                                      <p:cBhvr>
                                        <p:cTn id="5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3419872" y="4880180"/>
            <a:ext cx="2400267" cy="1800200"/>
          </a:xfrm>
        </p:spPr>
      </p:pic>
      <p:sp>
        <p:nvSpPr>
          <p:cNvPr id="3" name="Заголовок 2"/>
          <p:cNvSpPr>
            <a:spLocks noGrp="1"/>
          </p:cNvSpPr>
          <p:nvPr>
            <p:ph type="title"/>
          </p:nvPr>
        </p:nvSpPr>
        <p:spPr/>
        <p:txBody>
          <a:bodyPr>
            <a:normAutofit fontScale="90000"/>
          </a:bodyPr>
          <a:lstStyle/>
          <a:p>
            <a:r>
              <a:rPr lang="ru-RU" dirty="0" smtClean="0"/>
              <a:t>Пальчиковые игры с разными предметами</a:t>
            </a:r>
            <a:r>
              <a:rPr lang="ru-RU" sz="1300" dirty="0" smtClean="0"/>
              <a:t>(+</a:t>
            </a:r>
            <a:r>
              <a:rPr lang="ru-RU" sz="1300" dirty="0" err="1" smtClean="0"/>
              <a:t>пазлы</a:t>
            </a:r>
            <a:r>
              <a:rPr lang="ru-RU" sz="1300" dirty="0" smtClean="0"/>
              <a:t>, вкладыши, </a:t>
            </a:r>
            <a:r>
              <a:rPr lang="ru-RU" sz="1300" dirty="0" err="1" smtClean="0"/>
              <a:t>мозайки</a:t>
            </a:r>
            <a:r>
              <a:rPr lang="ru-RU" sz="1300" dirty="0" smtClean="0"/>
              <a:t>) </a:t>
            </a:r>
            <a:endParaRPr lang="ru-RU" sz="1300" dirty="0"/>
          </a:p>
        </p:txBody>
      </p:sp>
      <p:pic>
        <p:nvPicPr>
          <p:cNvPr id="7" name="Рисунок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23528" y="4509120"/>
            <a:ext cx="2674022" cy="2120776"/>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419872" y="2492896"/>
            <a:ext cx="2143125" cy="2143125"/>
          </a:xfrm>
          <a:prstGeom prst="rect">
            <a:avLst/>
          </a:prstGeom>
        </p:spPr>
      </p:pic>
      <p:pic>
        <p:nvPicPr>
          <p:cNvPr id="10" name="Рисунок 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012161" y="4619939"/>
            <a:ext cx="2681890" cy="2089785"/>
          </a:xfrm>
          <a:prstGeom prst="rect">
            <a:avLst/>
          </a:prstGeom>
        </p:spPr>
      </p:pic>
      <p:pic>
        <p:nvPicPr>
          <p:cNvPr id="11" name="Рисунок 1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7504" y="1844824"/>
            <a:ext cx="2290114" cy="2337445"/>
          </a:xfrm>
          <a:prstGeom prst="rect">
            <a:avLst/>
          </a:prstGeom>
        </p:spPr>
      </p:pic>
      <p:pic>
        <p:nvPicPr>
          <p:cNvPr id="12" name="Рисунок 1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074562" y="3140968"/>
            <a:ext cx="1370144" cy="1176040"/>
          </a:xfrm>
          <a:prstGeom prst="rect">
            <a:avLst/>
          </a:prstGeom>
        </p:spPr>
      </p:pic>
      <p:pic>
        <p:nvPicPr>
          <p:cNvPr id="2" name="Рисунок 1"/>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516216" y="1574841"/>
            <a:ext cx="1980201" cy="2970302"/>
          </a:xfrm>
          <a:prstGeom prst="rect">
            <a:avLst/>
          </a:prstGeom>
        </p:spPr>
      </p:pic>
    </p:spTree>
    <p:extLst>
      <p:ext uri="{BB962C8B-B14F-4D97-AF65-F5344CB8AC3E}">
        <p14:creationId xmlns:p14="http://schemas.microsoft.com/office/powerpoint/2010/main" val="32903599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28596" y="2153016"/>
            <a:ext cx="8215370" cy="4419256"/>
          </a:xfrm>
          <a:prstGeom prst="rect">
            <a:avLst/>
          </a:prstGeom>
        </p:spPr>
      </p:pic>
      <p:sp>
        <p:nvSpPr>
          <p:cNvPr id="5" name="Заголовок 4"/>
          <p:cNvSpPr>
            <a:spLocks noGrp="1"/>
          </p:cNvSpPr>
          <p:nvPr>
            <p:ph type="title"/>
          </p:nvPr>
        </p:nvSpPr>
        <p:spPr/>
        <p:txBody>
          <a:bodyPr>
            <a:noAutofit/>
          </a:bodyPr>
          <a:lstStyle/>
          <a:p>
            <a:r>
              <a:rPr lang="ru-RU" sz="4000" b="1" dirty="0" smtClean="0">
                <a:solidFill>
                  <a:schemeClr val="tx2">
                    <a:lumMod val="50000"/>
                  </a:schemeClr>
                </a:solidFill>
                <a:latin typeface="Times New Roman" pitchFamily="18" charset="0"/>
                <a:cs typeface="Times New Roman" pitchFamily="18" charset="0"/>
              </a:rPr>
              <a:t/>
            </a:r>
            <a:br>
              <a:rPr lang="ru-RU" sz="4000" b="1" dirty="0" smtClean="0">
                <a:solidFill>
                  <a:schemeClr val="tx2">
                    <a:lumMod val="50000"/>
                  </a:schemeClr>
                </a:solidFill>
                <a:latin typeface="Times New Roman" pitchFamily="18" charset="0"/>
                <a:cs typeface="Times New Roman" pitchFamily="18" charset="0"/>
              </a:rPr>
            </a:br>
            <a:r>
              <a:rPr lang="ru-RU" sz="4000" b="1" dirty="0" smtClean="0">
                <a:solidFill>
                  <a:schemeClr val="tx2">
                    <a:lumMod val="50000"/>
                  </a:schemeClr>
                </a:solidFill>
                <a:latin typeface="Times New Roman" pitchFamily="18" charset="0"/>
                <a:cs typeface="Times New Roman" pitchFamily="18" charset="0"/>
              </a:rPr>
              <a:t>«МОТОР»</a:t>
            </a:r>
            <a:br>
              <a:rPr lang="ru-RU" sz="4000" b="1" dirty="0" smtClean="0">
                <a:solidFill>
                  <a:schemeClr val="tx2">
                    <a:lumMod val="50000"/>
                  </a:schemeClr>
                </a:solidFill>
                <a:latin typeface="Times New Roman" pitchFamily="18" charset="0"/>
                <a:cs typeface="Times New Roman" pitchFamily="18" charset="0"/>
              </a:rPr>
            </a:br>
            <a:endParaRPr lang="ru-RU" sz="4000" dirty="0">
              <a:solidFill>
                <a:schemeClr val="tx2">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4366713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72067" y="2675467"/>
            <a:ext cx="2619813" cy="3417829"/>
          </a:xfrm>
        </p:spPr>
        <p:txBody>
          <a:bodyPr>
            <a:normAutofit/>
          </a:bodyPr>
          <a:lstStyle/>
          <a:p>
            <a:pPr marL="0" indent="0">
              <a:buNone/>
            </a:pPr>
            <a:endParaRPr lang="ru-RU" b="1" dirty="0">
              <a:solidFill>
                <a:schemeClr val="tx1"/>
              </a:solidFill>
            </a:endParaRPr>
          </a:p>
          <a:p>
            <a:pPr>
              <a:buNone/>
            </a:pPr>
            <a:endParaRPr lang="ru-RU" dirty="0"/>
          </a:p>
        </p:txBody>
      </p:sp>
      <p:pic>
        <p:nvPicPr>
          <p:cNvPr id="3" name="Рисунок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0800000">
            <a:off x="642910" y="2143115"/>
            <a:ext cx="7500990" cy="4187589"/>
          </a:xfrm>
          <a:prstGeom prst="rect">
            <a:avLst/>
          </a:prstGeom>
        </p:spPr>
      </p:pic>
      <p:sp>
        <p:nvSpPr>
          <p:cNvPr id="4" name="Прямоугольник 3"/>
          <p:cNvSpPr/>
          <p:nvPr/>
        </p:nvSpPr>
        <p:spPr>
          <a:xfrm>
            <a:off x="1643042" y="785794"/>
            <a:ext cx="5000660" cy="769441"/>
          </a:xfrm>
          <a:prstGeom prst="rect">
            <a:avLst/>
          </a:prstGeom>
        </p:spPr>
        <p:txBody>
          <a:bodyPr wrap="square">
            <a:spAutoFit/>
          </a:bodyPr>
          <a:lstStyle/>
          <a:p>
            <a:pPr algn="ctr"/>
            <a:r>
              <a:rPr lang="ru-RU" sz="4400" b="1" dirty="0" smtClean="0">
                <a:solidFill>
                  <a:schemeClr val="tx2">
                    <a:lumMod val="75000"/>
                  </a:schemeClr>
                </a:solidFill>
                <a:latin typeface="Times New Roman" pitchFamily="18" charset="0"/>
                <a:cs typeface="Times New Roman" pitchFamily="18" charset="0"/>
              </a:rPr>
              <a:t>«КРЮЧКИ»</a:t>
            </a:r>
            <a:endParaRPr lang="ru-RU" sz="4400" b="1" dirty="0">
              <a:solidFill>
                <a:schemeClr val="tx2">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6667156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72067" y="2675467"/>
            <a:ext cx="2691821" cy="3417829"/>
          </a:xfrm>
        </p:spPr>
        <p:txBody>
          <a:bodyPr>
            <a:normAutofit/>
          </a:bodyPr>
          <a:lstStyle/>
          <a:p>
            <a:endParaRPr lang="ru-RU" dirty="0"/>
          </a:p>
        </p:txBody>
      </p:sp>
      <p:pic>
        <p:nvPicPr>
          <p:cNvPr id="3" name="Рисунок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6200000">
            <a:off x="2169475" y="473675"/>
            <a:ext cx="4572032" cy="7625162"/>
          </a:xfrm>
          <a:prstGeom prst="rect">
            <a:avLst/>
          </a:prstGeom>
        </p:spPr>
      </p:pic>
      <p:sp>
        <p:nvSpPr>
          <p:cNvPr id="5" name="Прямоугольник 4"/>
          <p:cNvSpPr/>
          <p:nvPr/>
        </p:nvSpPr>
        <p:spPr>
          <a:xfrm>
            <a:off x="2071670" y="928670"/>
            <a:ext cx="5156272" cy="769441"/>
          </a:xfrm>
          <a:prstGeom prst="rect">
            <a:avLst/>
          </a:prstGeom>
        </p:spPr>
        <p:txBody>
          <a:bodyPr wrap="square">
            <a:spAutoFit/>
          </a:bodyPr>
          <a:lstStyle/>
          <a:p>
            <a:pPr algn="ctr"/>
            <a:r>
              <a:rPr lang="ru-RU" sz="4400" b="1" dirty="0" smtClean="0">
                <a:solidFill>
                  <a:schemeClr val="tx2">
                    <a:lumMod val="75000"/>
                  </a:schemeClr>
                </a:solidFill>
                <a:latin typeface="Times New Roman" pitchFamily="18" charset="0"/>
                <a:cs typeface="Times New Roman" pitchFamily="18" charset="0"/>
              </a:rPr>
              <a:t>«ЛЕСЕНКА»</a:t>
            </a:r>
            <a:endParaRPr lang="ru-RU" sz="4400" b="1" dirty="0">
              <a:solidFill>
                <a:schemeClr val="tx2">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23616348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28596" y="2071678"/>
            <a:ext cx="8215370" cy="4643470"/>
          </a:xfrm>
          <a:prstGeom prst="rect">
            <a:avLst/>
          </a:prstGeom>
        </p:spPr>
      </p:pic>
      <p:sp>
        <p:nvSpPr>
          <p:cNvPr id="5" name="Прямоугольник 4"/>
          <p:cNvSpPr/>
          <p:nvPr/>
        </p:nvSpPr>
        <p:spPr>
          <a:xfrm>
            <a:off x="3000364" y="857232"/>
            <a:ext cx="4143404" cy="646331"/>
          </a:xfrm>
          <a:prstGeom prst="rect">
            <a:avLst/>
          </a:prstGeom>
        </p:spPr>
        <p:txBody>
          <a:bodyPr wrap="square">
            <a:spAutoFit/>
          </a:bodyPr>
          <a:lstStyle/>
          <a:p>
            <a:r>
              <a:rPr lang="ru-RU" sz="3600" b="1" dirty="0" smtClean="0">
                <a:latin typeface="Times New Roman" pitchFamily="18" charset="0"/>
                <a:cs typeface="Times New Roman" pitchFamily="18" charset="0"/>
              </a:rPr>
              <a:t>«АЛЬПИНИСТ»</a:t>
            </a:r>
            <a:endParaRPr lang="ru-RU" sz="3600" b="1" dirty="0">
              <a:latin typeface="Times New Roman" pitchFamily="18" charset="0"/>
              <a:cs typeface="Times New Roman" pitchFamily="18" charset="0"/>
            </a:endParaRPr>
          </a:p>
        </p:txBody>
      </p:sp>
    </p:spTree>
    <p:extLst>
      <p:ext uri="{BB962C8B-B14F-4D97-AF65-F5344CB8AC3E}">
        <p14:creationId xmlns:p14="http://schemas.microsoft.com/office/powerpoint/2010/main" val="206830469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95536" y="404665"/>
            <a:ext cx="8229600" cy="1252728"/>
          </a:xfrm>
        </p:spPr>
        <p:txBody>
          <a:bodyPr>
            <a:normAutofit/>
          </a:bodyPr>
          <a:lstStyle/>
          <a:p>
            <a:r>
              <a:rPr lang="ru-RU" b="1" dirty="0" smtClean="0">
                <a:solidFill>
                  <a:schemeClr val="tx2">
                    <a:lumMod val="50000"/>
                  </a:schemeClr>
                </a:solidFill>
                <a:latin typeface="Times New Roman" pitchFamily="18" charset="0"/>
                <a:cs typeface="Times New Roman" pitchFamily="18" charset="0"/>
              </a:rPr>
              <a:t> Крупы, бобовые</a:t>
            </a:r>
            <a:endParaRPr lang="ru-RU" b="1" dirty="0">
              <a:solidFill>
                <a:schemeClr val="tx2">
                  <a:lumMod val="50000"/>
                </a:schemeClr>
              </a:solidFill>
              <a:latin typeface="Times New Roman" pitchFamily="18" charset="0"/>
              <a:cs typeface="Times New Roman" pitchFamily="18" charset="0"/>
            </a:endParaRPr>
          </a:p>
        </p:txBody>
      </p:sp>
      <p:pic>
        <p:nvPicPr>
          <p:cNvPr id="4" name="Рисунок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714876" y="2000240"/>
            <a:ext cx="3571900" cy="2571768"/>
          </a:xfrm>
          <a:prstGeom prst="rect">
            <a:avLst/>
          </a:prstGeom>
        </p:spPr>
      </p:pic>
      <p:pic>
        <p:nvPicPr>
          <p:cNvPr id="5" name="Рисунок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643174" y="4572008"/>
            <a:ext cx="2928958" cy="2000264"/>
          </a:xfrm>
          <a:prstGeom prst="rect">
            <a:avLst/>
          </a:prstGeom>
        </p:spPr>
      </p:pic>
      <p:pic>
        <p:nvPicPr>
          <p:cNvPr id="7" name="Рисунок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2844" y="2000240"/>
            <a:ext cx="3143272" cy="2500330"/>
          </a:xfrm>
          <a:prstGeom prst="rect">
            <a:avLst/>
          </a:prstGeom>
        </p:spPr>
      </p:pic>
      <p:sp>
        <p:nvSpPr>
          <p:cNvPr id="8" name="Содержимое 7"/>
          <p:cNvSpPr>
            <a:spLocks noGrp="1"/>
          </p:cNvSpPr>
          <p:nvPr>
            <p:ph idx="1"/>
          </p:nvPr>
        </p:nvSpPr>
        <p:spPr/>
        <p:txBody>
          <a:bodyPr/>
          <a:lstStyle/>
          <a:p>
            <a:endParaRPr lang="ru-RU" dirty="0"/>
          </a:p>
        </p:txBody>
      </p:sp>
    </p:spTree>
    <p:extLst>
      <p:ext uri="{BB962C8B-B14F-4D97-AF65-F5344CB8AC3E}">
        <p14:creationId xmlns:p14="http://schemas.microsoft.com/office/powerpoint/2010/main" val="7659882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2612" y="-171400"/>
            <a:ext cx="8728016" cy="2808312"/>
          </a:xfrm>
        </p:spPr>
        <p:txBody>
          <a:bodyPr>
            <a:normAutofit/>
          </a:bodyPr>
          <a:lstStyle/>
          <a:p>
            <a:r>
              <a:rPr lang="ru-RU" sz="4000" dirty="0" smtClean="0">
                <a:latin typeface="Times New Roman" pitchFamily="18" charset="0"/>
                <a:cs typeface="Times New Roman" pitchFamily="18" charset="0"/>
              </a:rPr>
              <a:t>Колючий мячик(Су-</a:t>
            </a:r>
            <a:r>
              <a:rPr lang="ru-RU" sz="4000" dirty="0" err="1" smtClean="0">
                <a:latin typeface="Times New Roman" pitchFamily="18" charset="0"/>
                <a:cs typeface="Times New Roman" pitchFamily="18" charset="0"/>
              </a:rPr>
              <a:t>Джок</a:t>
            </a:r>
            <a:r>
              <a:rPr lang="ru-RU" sz="4000" dirty="0" smtClean="0">
                <a:latin typeface="Times New Roman" pitchFamily="18" charset="0"/>
                <a:cs typeface="Times New Roman" pitchFamily="18" charset="0"/>
              </a:rPr>
              <a:t>)</a:t>
            </a:r>
            <a:endParaRPr lang="ru-RU" sz="4000" dirty="0">
              <a:latin typeface="Times New Roman" pitchFamily="18" charset="0"/>
              <a:cs typeface="Times New Roman" pitchFamily="18" charset="0"/>
            </a:endParaRPr>
          </a:p>
        </p:txBody>
      </p:sp>
      <p:pic>
        <p:nvPicPr>
          <p:cNvPr id="5" name="Рисунок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28596" y="2857496"/>
            <a:ext cx="3929090" cy="3000396"/>
          </a:xfrm>
          <a:prstGeom prst="rect">
            <a:avLst/>
          </a:prstGeom>
        </p:spPr>
      </p:pic>
      <p:pic>
        <p:nvPicPr>
          <p:cNvPr id="6" name="Рисунок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43438" y="2857496"/>
            <a:ext cx="3857652" cy="3000396"/>
          </a:xfrm>
          <a:prstGeom prst="rect">
            <a:avLst/>
          </a:prstGeom>
        </p:spPr>
      </p:pic>
    </p:spTree>
    <p:extLst>
      <p:ext uri="{BB962C8B-B14F-4D97-AF65-F5344CB8AC3E}">
        <p14:creationId xmlns:p14="http://schemas.microsoft.com/office/powerpoint/2010/main" val="347417568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773</TotalTime>
  <Words>510</Words>
  <Application>Microsoft Office PowerPoint</Application>
  <PresentationFormat>Экран (4:3)</PresentationFormat>
  <Paragraphs>64</Paragraphs>
  <Slides>25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25</vt:i4>
      </vt:variant>
    </vt:vector>
  </HeadingPairs>
  <TitlesOfParts>
    <vt:vector size="26" baseType="lpstr">
      <vt:lpstr>Волна</vt:lpstr>
      <vt:lpstr>              «Развитие речевых способностей ребенка в домашних условиях» </vt:lpstr>
      <vt:lpstr>Презентация PowerPoint</vt:lpstr>
      <vt:lpstr>    Самомассаж мышц головы, шеи и лица.    </vt:lpstr>
      <vt:lpstr> </vt:lpstr>
      <vt:lpstr>Упражнения на дыхание</vt:lpstr>
      <vt:lpstr> Основные направления воздушной струи </vt:lpstr>
      <vt:lpstr>  Существует несколько направлений при формировании воздушной струи: </vt:lpstr>
      <vt:lpstr>Дутье при сомкнутых губах. </vt:lpstr>
      <vt:lpstr> Дутье сквозь губы  (вытянуты трубочкой) </vt:lpstr>
      <vt:lpstr> Дутье сквозь губы  (растянуты в улыбке). </vt:lpstr>
      <vt:lpstr>Дутье на язык. </vt:lpstr>
      <vt:lpstr>Игры дома для развития воздушной струи</vt:lpstr>
      <vt:lpstr>Игры дома для развития воздушной струи</vt:lpstr>
      <vt:lpstr>Пальчиковая гимнастика и речевое развитие ребенка.</vt:lpstr>
      <vt:lpstr>«Ум ребёнка находится на кончиках его пальцев»</vt:lpstr>
      <vt:lpstr>           Главная цель пальчиковых игр – переключение внимания, улучшение координации и мелкой моторики, что напрямую воздействует на умственное развитие ребенка.</vt:lpstr>
      <vt:lpstr>Значение развития мелкой моторики </vt:lpstr>
      <vt:lpstr>Способствует развитию таких психических процессов как: </vt:lpstr>
      <vt:lpstr>Пальчиковые игры с разными предметами(+пазлы, вкладыши, мозайки) </vt:lpstr>
      <vt:lpstr> «МОТОР» </vt:lpstr>
      <vt:lpstr>Презентация PowerPoint</vt:lpstr>
      <vt:lpstr>Презентация PowerPoint</vt:lpstr>
      <vt:lpstr>Презентация PowerPoint</vt:lpstr>
      <vt:lpstr> Крупы, бобовые</vt:lpstr>
      <vt:lpstr>Колючий мячик(Су-Джок)</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Пальчиковая гимнастика и речевое развитие ребенка.</dc:title>
  <dc:creator>Екатерина</dc:creator>
  <cp:lastModifiedBy>Алсу</cp:lastModifiedBy>
  <cp:revision>50</cp:revision>
  <dcterms:created xsi:type="dcterms:W3CDTF">2017-01-14T16:54:48Z</dcterms:created>
  <dcterms:modified xsi:type="dcterms:W3CDTF">2025-04-23T16:47:45Z</dcterms:modified>
</cp:coreProperties>
</file>