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63" r:id="rId3"/>
    <p:sldId id="267" r:id="rId4"/>
    <p:sldId id="268" r:id="rId5"/>
    <p:sldId id="269" r:id="rId6"/>
    <p:sldId id="270" r:id="rId7"/>
    <p:sldId id="271" r:id="rId8"/>
    <p:sldId id="272" r:id="rId9"/>
    <p:sldId id="285" r:id="rId10"/>
    <p:sldId id="286" r:id="rId11"/>
    <p:sldId id="287" r:id="rId12"/>
    <p:sldId id="273" r:id="rId13"/>
    <p:sldId id="274" r:id="rId14"/>
    <p:sldId id="275" r:id="rId15"/>
    <p:sldId id="277" r:id="rId16"/>
    <p:sldId id="278" r:id="rId17"/>
    <p:sldId id="280" r:id="rId18"/>
    <p:sldId id="279" r:id="rId19"/>
    <p:sldId id="281" r:id="rId20"/>
    <p:sldId id="288" r:id="rId21"/>
    <p:sldId id="289" r:id="rId22"/>
    <p:sldId id="282" r:id="rId23"/>
    <p:sldId id="283" r:id="rId24"/>
    <p:sldId id="284"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26.02.2021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26.02.2021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26.02.2021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26.02.2021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26.02.2021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26.02.2021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26.02.2021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26.02.2021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26.02.2021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26.02.2021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26.02.2021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26.02.2021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0.jpe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slide" Target="slide22.xml"/><Relationship Id="rId4" Type="http://schemas.openxmlformats.org/officeDocument/2006/relationships/slide" Target="slide23.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23.xml"/><Relationship Id="rId1" Type="http://schemas.openxmlformats.org/officeDocument/2006/relationships/slideLayout" Target="../slideLayouts/slideLayout2.xml"/><Relationship Id="rId5" Type="http://schemas.openxmlformats.org/officeDocument/2006/relationships/slide" Target="slide22.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slide" Target="slide22.xml"/><Relationship Id="rId4" Type="http://schemas.openxmlformats.org/officeDocument/2006/relationships/slide" Target="slide23.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slide" Target="slide23.xml"/><Relationship Id="rId4" Type="http://schemas.openxmlformats.org/officeDocument/2006/relationships/slide" Target="slide22.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slide" Target="slide22.xml"/><Relationship Id="rId5" Type="http://schemas.openxmlformats.org/officeDocument/2006/relationships/slide" Target="slide23.xml"/><Relationship Id="rId4" Type="http://schemas.openxmlformats.org/officeDocument/2006/relationships/slide" Target="slide16.xml"/></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slide" Target="slide22.xml"/><Relationship Id="rId4" Type="http://schemas.openxmlformats.org/officeDocument/2006/relationships/slide" Target="slide23.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18.png"/><Relationship Id="rId5" Type="http://schemas.microsoft.com/office/2007/relationships/hdphoto" Target="../media/hdphoto1.wdp"/><Relationship Id="rId4" Type="http://schemas.openxmlformats.org/officeDocument/2006/relationships/image" Target="../media/image2.jpe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289473">
            <a:off x="5099442" y="4033716"/>
            <a:ext cx="3460620" cy="1947731"/>
          </a:xfrm>
          <a:prstGeom prst="rect">
            <a:avLst/>
          </a:prstGeom>
        </p:spPr>
      </p:pic>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3" cstate="print">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84411" y="-5052"/>
            <a:ext cx="9252520" cy="6863052"/>
          </a:xfrm>
        </p:spPr>
      </p:pic>
      <p:sp>
        <p:nvSpPr>
          <p:cNvPr id="5" name="Прямоугольник 4"/>
          <p:cNvSpPr/>
          <p:nvPr/>
        </p:nvSpPr>
        <p:spPr>
          <a:xfrm>
            <a:off x="239010" y="332655"/>
            <a:ext cx="8437446" cy="2446824"/>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5100" b="1" cap="none" spc="0" dirty="0" smtClean="0">
                <a:ln w="11430"/>
                <a:solidFill>
                  <a:schemeClr val="accent2">
                    <a:lumMod val="50000"/>
                  </a:schemeClr>
                </a:solidFill>
                <a:effectLst>
                  <a:outerShdw blurRad="50800" dist="39000" dir="5460000" algn="tl">
                    <a:srgbClr val="000000">
                      <a:alpha val="38000"/>
                    </a:srgbClr>
                  </a:outerShdw>
                </a:effectLst>
              </a:rPr>
              <a:t>«Сколько надо любви и огня, чтобы помнили люди меня…»</a:t>
            </a:r>
            <a:endParaRPr lang="ru-RU" sz="5100" b="1" cap="none" spc="0" dirty="0">
              <a:ln w="11430"/>
              <a:solidFill>
                <a:schemeClr val="accent2">
                  <a:lumMod val="50000"/>
                </a:schemeClr>
              </a:solidFill>
              <a:effectLst>
                <a:outerShdw blurRad="50800" dist="39000" dir="5460000" algn="tl">
                  <a:srgbClr val="000000">
                    <a:alpha val="38000"/>
                  </a:srgbClr>
                </a:outerShdw>
              </a:effectLst>
            </a:endParaRPr>
          </a:p>
        </p:txBody>
      </p:sp>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781940">
            <a:off x="515589" y="3019477"/>
            <a:ext cx="3564651" cy="2666633"/>
          </a:xfrm>
          <a:prstGeom prst="rect">
            <a:avLst/>
          </a:prstGeom>
        </p:spPr>
      </p:pic>
      <p:pic>
        <p:nvPicPr>
          <p:cNvPr id="10" name="Рисунок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115740">
            <a:off x="5388091" y="3981976"/>
            <a:ext cx="3186591" cy="1913185"/>
          </a:xfrm>
          <a:prstGeom prst="rect">
            <a:avLst/>
          </a:prstGeom>
        </p:spPr>
      </p:pic>
      <p:pic>
        <p:nvPicPr>
          <p:cNvPr id="8" name="Рисунок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734851">
            <a:off x="3605356" y="2904903"/>
            <a:ext cx="2894057" cy="3424920"/>
          </a:xfrm>
          <a:prstGeom prst="rect">
            <a:avLst/>
          </a:prstGeom>
        </p:spPr>
      </p:pic>
    </p:spTree>
    <p:extLst>
      <p:ext uri="{BB962C8B-B14F-4D97-AF65-F5344CB8AC3E}">
        <p14:creationId xmlns:p14="http://schemas.microsoft.com/office/powerpoint/2010/main" val="41893052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36474" y="0"/>
            <a:ext cx="9180473" cy="6858000"/>
          </a:xfrm>
        </p:spPr>
      </p:pic>
      <p:sp>
        <p:nvSpPr>
          <p:cNvPr id="5" name="TextBox 4"/>
          <p:cNvSpPr txBox="1"/>
          <p:nvPr/>
        </p:nvSpPr>
        <p:spPr>
          <a:xfrm>
            <a:off x="1408399" y="1445568"/>
            <a:ext cx="6336704" cy="1477328"/>
          </a:xfrm>
          <a:prstGeom prst="rect">
            <a:avLst/>
          </a:prstGeom>
          <a:noFill/>
        </p:spPr>
        <p:txBody>
          <a:bodyPr wrap="square" rtlCol="0">
            <a:spAutoFit/>
          </a:bodyPr>
          <a:lstStyle/>
          <a:p>
            <a:pPr algn="ctr"/>
            <a:r>
              <a:rPr lang="ru-RU" i="1" dirty="0">
                <a:solidFill>
                  <a:schemeClr val="accent2">
                    <a:lumMod val="50000"/>
                  </a:schemeClr>
                </a:solidFill>
                <a:latin typeface="Times New Roman" pitchFamily="18" charset="0"/>
                <a:cs typeface="Vijaya" pitchFamily="34" charset="0"/>
              </a:rPr>
              <a:t>Латинское название ясенца </a:t>
            </a:r>
            <a:r>
              <a:rPr lang="ru-RU" i="1" dirty="0" smtClean="0">
                <a:solidFill>
                  <a:schemeClr val="accent2">
                    <a:lumMod val="50000"/>
                  </a:schemeClr>
                </a:solidFill>
                <a:latin typeface="Times New Roman" pitchFamily="18" charset="0"/>
                <a:cs typeface="Vijaya" pitchFamily="34" charset="0"/>
              </a:rPr>
              <a:t>—происходит </a:t>
            </a:r>
            <a:r>
              <a:rPr lang="ru-RU" i="1" dirty="0">
                <a:solidFill>
                  <a:schemeClr val="accent2">
                    <a:lumMod val="50000"/>
                  </a:schemeClr>
                </a:solidFill>
                <a:latin typeface="Times New Roman" pitchFamily="18" charset="0"/>
                <a:cs typeface="Vijaya" pitchFamily="34" charset="0"/>
              </a:rPr>
              <a:t>от </a:t>
            </a:r>
            <a:r>
              <a:rPr lang="ru-RU" i="1" dirty="0" smtClean="0">
                <a:solidFill>
                  <a:schemeClr val="accent2">
                    <a:lumMod val="50000"/>
                  </a:schemeClr>
                </a:solidFill>
                <a:latin typeface="Times New Roman" pitchFamily="18" charset="0"/>
                <a:cs typeface="Vijaya" pitchFamily="34" charset="0"/>
              </a:rPr>
              <a:t>названия одной </a:t>
            </a:r>
            <a:r>
              <a:rPr lang="ru-RU" i="1" dirty="0">
                <a:solidFill>
                  <a:schemeClr val="accent2">
                    <a:lumMod val="50000"/>
                  </a:schemeClr>
                </a:solidFill>
                <a:latin typeface="Times New Roman" pitchFamily="18" charset="0"/>
                <a:cs typeface="Vijaya" pitchFamily="34" charset="0"/>
              </a:rPr>
              <a:t>из гор Крита </a:t>
            </a:r>
            <a:r>
              <a:rPr lang="ru-RU" i="1" dirty="0" smtClean="0">
                <a:solidFill>
                  <a:schemeClr val="accent2">
                    <a:lumMod val="50000"/>
                  </a:schemeClr>
                </a:solidFill>
                <a:latin typeface="Times New Roman" pitchFamily="18" charset="0"/>
                <a:cs typeface="Vijaya" pitchFamily="34" charset="0"/>
              </a:rPr>
              <a:t>и кустарника. </a:t>
            </a:r>
            <a:r>
              <a:rPr lang="ru-RU" i="1" dirty="0">
                <a:solidFill>
                  <a:schemeClr val="accent2">
                    <a:lumMod val="50000"/>
                  </a:schemeClr>
                </a:solidFill>
                <a:latin typeface="Times New Roman" pitchFamily="18" charset="0"/>
                <a:cs typeface="Vijaya" pitchFamily="34" charset="0"/>
              </a:rPr>
              <a:t>Русские народные названия — дикий бадьян, волкана, ясеник, бодан, ясенник, бадан. Типовой вид ясенца — Ясенец </a:t>
            </a:r>
            <a:r>
              <a:rPr lang="ru-RU" i="1" dirty="0" smtClean="0">
                <a:solidFill>
                  <a:schemeClr val="accent2">
                    <a:lumMod val="50000"/>
                  </a:schemeClr>
                </a:solidFill>
                <a:latin typeface="Times New Roman" pitchFamily="18" charset="0"/>
                <a:cs typeface="Vijaya" pitchFamily="34" charset="0"/>
              </a:rPr>
              <a:t>белый— </a:t>
            </a:r>
            <a:r>
              <a:rPr lang="ru-RU" i="1" dirty="0">
                <a:solidFill>
                  <a:schemeClr val="accent2">
                    <a:lumMod val="50000"/>
                  </a:schemeClr>
                </a:solidFill>
                <a:latin typeface="Times New Roman" pitchFamily="18" charset="0"/>
                <a:cs typeface="Vijaya" pitchFamily="34" charset="0"/>
              </a:rPr>
              <a:t>более известен под народным названием Неопалимая купина.</a:t>
            </a:r>
          </a:p>
        </p:txBody>
      </p:sp>
      <p:sp>
        <p:nvSpPr>
          <p:cNvPr id="6" name="Прямоугольник 5"/>
          <p:cNvSpPr/>
          <p:nvPr/>
        </p:nvSpPr>
        <p:spPr>
          <a:xfrm>
            <a:off x="1429050" y="488837"/>
            <a:ext cx="6285695"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5400" b="1" cap="none" spc="0" dirty="0" smtClean="0">
                <a:ln w="11430"/>
                <a:solidFill>
                  <a:schemeClr val="bg2">
                    <a:lumMod val="25000"/>
                  </a:schemeClr>
                </a:solidFill>
                <a:effectLst>
                  <a:outerShdw blurRad="50800" dist="39000" dir="5460000" algn="tl">
                    <a:srgbClr val="000000">
                      <a:alpha val="38000"/>
                    </a:srgbClr>
                  </a:outerShdw>
                </a:effectLst>
              </a:rPr>
              <a:t>Неопалимая купина</a:t>
            </a:r>
            <a:endParaRPr lang="ru-RU" sz="5400" b="1" cap="none" spc="0" dirty="0">
              <a:ln w="11430"/>
              <a:solidFill>
                <a:schemeClr val="bg2">
                  <a:lumMod val="25000"/>
                </a:schemeClr>
              </a:solidFill>
              <a:effectLst>
                <a:outerShdw blurRad="50800" dist="39000" dir="5460000" algn="tl">
                  <a:srgbClr val="000000">
                    <a:alpha val="38000"/>
                  </a:srgbClr>
                </a:outerShdw>
              </a:effectLst>
            </a:endParaRPr>
          </a:p>
        </p:txBody>
      </p:sp>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90751" y="2922896"/>
            <a:ext cx="4572000" cy="3429000"/>
          </a:xfrm>
          <a:prstGeom prst="rect">
            <a:avLst/>
          </a:prstGeom>
        </p:spPr>
      </p:pic>
    </p:spTree>
    <p:extLst>
      <p:ext uri="{BB962C8B-B14F-4D97-AF65-F5344CB8AC3E}">
        <p14:creationId xmlns:p14="http://schemas.microsoft.com/office/powerpoint/2010/main" val="36644310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36474" y="0"/>
            <a:ext cx="9180473" cy="6858000"/>
          </a:xfrm>
        </p:spPr>
      </p:pic>
      <p:sp>
        <p:nvSpPr>
          <p:cNvPr id="6" name="Прямоугольник 5"/>
          <p:cNvSpPr/>
          <p:nvPr/>
        </p:nvSpPr>
        <p:spPr>
          <a:xfrm>
            <a:off x="1429050" y="488837"/>
            <a:ext cx="6285695"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5400" b="1" cap="none" spc="0" dirty="0" smtClean="0">
                <a:ln w="11430"/>
                <a:solidFill>
                  <a:schemeClr val="bg2">
                    <a:lumMod val="25000"/>
                  </a:schemeClr>
                </a:solidFill>
                <a:effectLst>
                  <a:outerShdw blurRad="50800" dist="39000" dir="5460000" algn="tl">
                    <a:srgbClr val="000000">
                      <a:alpha val="38000"/>
                    </a:srgbClr>
                  </a:outerShdw>
                </a:effectLst>
              </a:rPr>
              <a:t>Неопалимая купина</a:t>
            </a:r>
            <a:endParaRPr lang="ru-RU" sz="5400" b="1" cap="none" spc="0" dirty="0">
              <a:ln w="11430"/>
              <a:solidFill>
                <a:schemeClr val="bg2">
                  <a:lumMod val="25000"/>
                </a:schemeClr>
              </a:solidFill>
              <a:effectLst>
                <a:outerShdw blurRad="50800" dist="39000" dir="5460000" algn="tl">
                  <a:srgbClr val="000000">
                    <a:alpha val="38000"/>
                  </a:srgbClr>
                </a:outerShdw>
              </a:effectLst>
            </a:endParaRPr>
          </a:p>
        </p:txBody>
      </p:sp>
      <p:sp>
        <p:nvSpPr>
          <p:cNvPr id="3" name="TextBox 2"/>
          <p:cNvSpPr txBox="1"/>
          <p:nvPr/>
        </p:nvSpPr>
        <p:spPr>
          <a:xfrm>
            <a:off x="611457" y="1376264"/>
            <a:ext cx="7920880" cy="2308324"/>
          </a:xfrm>
          <a:prstGeom prst="rect">
            <a:avLst/>
          </a:prstGeom>
          <a:noFill/>
        </p:spPr>
        <p:txBody>
          <a:bodyPr wrap="square" rtlCol="0">
            <a:spAutoFit/>
          </a:bodyPr>
          <a:lstStyle/>
          <a:p>
            <a:pPr algn="ctr"/>
            <a:r>
              <a:rPr lang="ru-RU" i="1" dirty="0">
                <a:solidFill>
                  <a:schemeClr val="accent2">
                    <a:lumMod val="50000"/>
                  </a:schemeClr>
                </a:solidFill>
              </a:rPr>
              <a:t>Одна из интересных особенностей ясенца в том, что растение выделяет в большом количестве эфирные масла, и наиболее сильно это проявляется в период созревания семян. В это время, в безветренную солнечную погоду, испаряющиеся масла </a:t>
            </a:r>
            <a:r>
              <a:rPr lang="ru-RU" i="1" dirty="0" smtClean="0">
                <a:solidFill>
                  <a:schemeClr val="accent2">
                    <a:lumMod val="50000"/>
                  </a:schemeClr>
                </a:solidFill>
              </a:rPr>
              <a:t>могут </a:t>
            </a:r>
            <a:r>
              <a:rPr lang="ru-RU" i="1" dirty="0">
                <a:solidFill>
                  <a:schemeClr val="accent2">
                    <a:lumMod val="50000"/>
                  </a:schemeClr>
                </a:solidFill>
              </a:rPr>
              <a:t>вспыхнуть от искры или </a:t>
            </a:r>
            <a:r>
              <a:rPr lang="ru-RU" i="1" dirty="0" smtClean="0">
                <a:solidFill>
                  <a:schemeClr val="accent2">
                    <a:lumMod val="50000"/>
                  </a:schemeClr>
                </a:solidFill>
              </a:rPr>
              <a:t>зажжённой </a:t>
            </a:r>
            <a:r>
              <a:rPr lang="ru-RU" i="1" dirty="0">
                <a:solidFill>
                  <a:schemeClr val="accent2">
                    <a:lumMod val="50000"/>
                  </a:schemeClr>
                </a:solidFill>
              </a:rPr>
              <a:t>спички — возникнет мимолётное пламя. Само растение при этом не пострадает. Именно поэтому за ясенцом закрепилось народное название «Неопалимая купина». В условиях нашего сравнительно прохладного и влажного климата подобное явление можно наблюдать крайне редко.</a:t>
            </a:r>
          </a:p>
        </p:txBody>
      </p:sp>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99792" y="3676948"/>
            <a:ext cx="3960440" cy="2962714"/>
          </a:xfrm>
          <a:prstGeom prst="rect">
            <a:avLst/>
          </a:prstGeom>
        </p:spPr>
      </p:pic>
    </p:spTree>
    <p:extLst>
      <p:ext uri="{BB962C8B-B14F-4D97-AF65-F5344CB8AC3E}">
        <p14:creationId xmlns:p14="http://schemas.microsoft.com/office/powerpoint/2010/main" val="22813135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3192" y="0"/>
            <a:ext cx="9180473" cy="6858000"/>
          </a:xfrm>
        </p:spPr>
      </p:pic>
      <p:sp>
        <p:nvSpPr>
          <p:cNvPr id="5" name="Прямоугольник 4"/>
          <p:cNvSpPr/>
          <p:nvPr/>
        </p:nvSpPr>
        <p:spPr>
          <a:xfrm>
            <a:off x="611560" y="620688"/>
            <a:ext cx="7776864" cy="121770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lnSpc>
                <a:spcPts val="4200"/>
              </a:lnSpc>
            </a:pPr>
            <a:r>
              <a:rPr lang="ru-RU" sz="5400" b="1" cap="none" spc="0" dirty="0" smtClean="0">
                <a:ln w="11430"/>
                <a:solidFill>
                  <a:schemeClr val="accent3">
                    <a:lumMod val="50000"/>
                  </a:schemeClr>
                </a:solidFill>
                <a:effectLst>
                  <a:outerShdw blurRad="50800" dist="39000" dir="5460000" algn="tl">
                    <a:srgbClr val="000000">
                      <a:alpha val="38000"/>
                    </a:srgbClr>
                  </a:outerShdw>
                </a:effectLst>
              </a:rPr>
              <a:t>Икона Богородицы «Неопалимая купина»</a:t>
            </a:r>
            <a:endParaRPr lang="ru-RU" sz="5400" b="1" cap="none" spc="0" dirty="0">
              <a:ln w="11430"/>
              <a:solidFill>
                <a:schemeClr val="accent3">
                  <a:lumMod val="50000"/>
                </a:schemeClr>
              </a:solidFill>
              <a:effectLst>
                <a:outerShdw blurRad="50800" dist="39000" dir="5460000" algn="tl">
                  <a:srgbClr val="000000">
                    <a:alpha val="38000"/>
                  </a:srgbClr>
                </a:outerShdw>
              </a:effectLst>
            </a:endParaRPr>
          </a:p>
        </p:txBody>
      </p:sp>
      <p:sp>
        <p:nvSpPr>
          <p:cNvPr id="3" name="TextBox 2"/>
          <p:cNvSpPr txBox="1"/>
          <p:nvPr/>
        </p:nvSpPr>
        <p:spPr>
          <a:xfrm>
            <a:off x="755576" y="1838394"/>
            <a:ext cx="7488832" cy="830997"/>
          </a:xfrm>
          <a:prstGeom prst="rect">
            <a:avLst/>
          </a:prstGeom>
          <a:noFill/>
        </p:spPr>
        <p:txBody>
          <a:bodyPr wrap="square" rtlCol="0">
            <a:spAutoFit/>
          </a:bodyPr>
          <a:lstStyle/>
          <a:p>
            <a:pPr algn="ctr"/>
            <a:r>
              <a:rPr lang="ru-RU" sz="1600" i="1" dirty="0">
                <a:solidFill>
                  <a:schemeClr val="bg2">
                    <a:lumMod val="25000"/>
                  </a:schemeClr>
                </a:solidFill>
              </a:rPr>
              <a:t>Икона Богородицы «Неопалимая Купина» имеет очень необычную историю появления, которая корнями своими уходит на много веков назад, во времена раннего христианства.</a:t>
            </a:r>
          </a:p>
        </p:txBody>
      </p:sp>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7824" y="2725580"/>
            <a:ext cx="3192388" cy="3800462"/>
          </a:xfrm>
          <a:prstGeom prst="rect">
            <a:avLst/>
          </a:prstGeom>
        </p:spPr>
      </p:pic>
    </p:spTree>
    <p:extLst>
      <p:ext uri="{BB962C8B-B14F-4D97-AF65-F5344CB8AC3E}">
        <p14:creationId xmlns:p14="http://schemas.microsoft.com/office/powerpoint/2010/main" val="980706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3192" y="0"/>
            <a:ext cx="9180473" cy="6858000"/>
          </a:xfrm>
        </p:spPr>
      </p:pic>
      <p:sp>
        <p:nvSpPr>
          <p:cNvPr id="5" name="Прямоугольник 4"/>
          <p:cNvSpPr/>
          <p:nvPr/>
        </p:nvSpPr>
        <p:spPr>
          <a:xfrm>
            <a:off x="611560" y="620688"/>
            <a:ext cx="7776864" cy="121770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lnSpc>
                <a:spcPts val="4200"/>
              </a:lnSpc>
            </a:pPr>
            <a:r>
              <a:rPr lang="ru-RU" sz="5400" b="1" cap="none" spc="0" dirty="0" smtClean="0">
                <a:ln w="11430"/>
                <a:solidFill>
                  <a:schemeClr val="accent3">
                    <a:lumMod val="50000"/>
                  </a:schemeClr>
                </a:solidFill>
                <a:effectLst>
                  <a:outerShdw blurRad="50800" dist="39000" dir="5460000" algn="tl">
                    <a:srgbClr val="000000">
                      <a:alpha val="38000"/>
                    </a:srgbClr>
                  </a:outerShdw>
                </a:effectLst>
              </a:rPr>
              <a:t>Икона Богородицы «Неопалимая купина»</a:t>
            </a:r>
            <a:endParaRPr lang="ru-RU" sz="5400" b="1" cap="none" spc="0" dirty="0">
              <a:ln w="11430"/>
              <a:solidFill>
                <a:schemeClr val="accent3">
                  <a:lumMod val="50000"/>
                </a:schemeClr>
              </a:solidFill>
              <a:effectLst>
                <a:outerShdw blurRad="50800" dist="39000" dir="5460000" algn="tl">
                  <a:srgbClr val="000000">
                    <a:alpha val="38000"/>
                  </a:srgbClr>
                </a:outerShdw>
              </a:effectLst>
            </a:endParaRPr>
          </a:p>
        </p:txBody>
      </p:sp>
      <p:sp>
        <p:nvSpPr>
          <p:cNvPr id="7" name="TextBox 6"/>
          <p:cNvSpPr txBox="1"/>
          <p:nvPr/>
        </p:nvSpPr>
        <p:spPr>
          <a:xfrm>
            <a:off x="467544" y="1856920"/>
            <a:ext cx="8064896" cy="1477328"/>
          </a:xfrm>
          <a:prstGeom prst="rect">
            <a:avLst/>
          </a:prstGeom>
          <a:noFill/>
        </p:spPr>
        <p:txBody>
          <a:bodyPr wrap="square" rtlCol="0">
            <a:spAutoFit/>
          </a:bodyPr>
          <a:lstStyle/>
          <a:p>
            <a:pPr algn="ctr"/>
            <a:r>
              <a:rPr lang="ru-RU" b="1" i="1" dirty="0">
                <a:solidFill>
                  <a:schemeClr val="bg2">
                    <a:lumMod val="25000"/>
                  </a:schemeClr>
                </a:solidFill>
              </a:rPr>
              <a:t>Немного истории</a:t>
            </a:r>
          </a:p>
          <a:p>
            <a:pPr algn="ctr"/>
            <a:r>
              <a:rPr lang="ru-RU" i="1" dirty="0" smtClean="0">
                <a:solidFill>
                  <a:schemeClr val="accent3">
                    <a:lumMod val="50000"/>
                  </a:schemeClr>
                </a:solidFill>
              </a:rPr>
              <a:t>По </a:t>
            </a:r>
            <a:r>
              <a:rPr lang="ru-RU" i="1" dirty="0">
                <a:solidFill>
                  <a:schemeClr val="accent3">
                    <a:lumMod val="50000"/>
                  </a:schemeClr>
                </a:solidFill>
              </a:rPr>
              <a:t>преданию, недалеко от Синая, совсем рядом с горой Хорив, стоял </a:t>
            </a:r>
            <a:r>
              <a:rPr lang="ru-RU" i="1" dirty="0" smtClean="0">
                <a:solidFill>
                  <a:schemeClr val="accent3">
                    <a:lumMod val="50000"/>
                  </a:schemeClr>
                </a:solidFill>
              </a:rPr>
              <a:t>зелёный </a:t>
            </a:r>
            <a:r>
              <a:rPr lang="ru-RU" i="1" dirty="0">
                <a:solidFill>
                  <a:schemeClr val="accent3">
                    <a:lumMod val="50000"/>
                  </a:schemeClr>
                </a:solidFill>
              </a:rPr>
              <a:t>куст купины. И вдруг воспылал этот куст ярким пламенем. Огонь охватил каждый листочек и каждую веточку купины. Особенным в этом зрелище было то, что растение горело, но не сгорало.</a:t>
            </a:r>
          </a:p>
        </p:txBody>
      </p:sp>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55776" y="3334247"/>
            <a:ext cx="4152322" cy="3338585"/>
          </a:xfrm>
          <a:prstGeom prst="rect">
            <a:avLst/>
          </a:prstGeom>
        </p:spPr>
      </p:pic>
    </p:spTree>
    <p:extLst>
      <p:ext uri="{BB962C8B-B14F-4D97-AF65-F5344CB8AC3E}">
        <p14:creationId xmlns:p14="http://schemas.microsoft.com/office/powerpoint/2010/main" val="31449341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3192" y="0"/>
            <a:ext cx="9180473" cy="6858000"/>
          </a:xfrm>
        </p:spPr>
      </p:pic>
      <p:sp>
        <p:nvSpPr>
          <p:cNvPr id="5" name="Прямоугольник 4"/>
          <p:cNvSpPr/>
          <p:nvPr/>
        </p:nvSpPr>
        <p:spPr>
          <a:xfrm>
            <a:off x="611560" y="620688"/>
            <a:ext cx="7776864" cy="121770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lnSpc>
                <a:spcPts val="4200"/>
              </a:lnSpc>
            </a:pPr>
            <a:r>
              <a:rPr lang="ru-RU" sz="5400" b="1" cap="none" spc="0" dirty="0" smtClean="0">
                <a:ln w="11430"/>
                <a:solidFill>
                  <a:schemeClr val="accent3">
                    <a:lumMod val="50000"/>
                  </a:schemeClr>
                </a:solidFill>
                <a:effectLst>
                  <a:outerShdw blurRad="50800" dist="39000" dir="5460000" algn="tl">
                    <a:srgbClr val="000000">
                      <a:alpha val="38000"/>
                    </a:srgbClr>
                  </a:outerShdw>
                </a:effectLst>
              </a:rPr>
              <a:t>Икона Богородицы «Неопалимая купина»</a:t>
            </a:r>
            <a:endParaRPr lang="ru-RU" sz="5400" b="1" cap="none" spc="0" dirty="0">
              <a:ln w="11430"/>
              <a:solidFill>
                <a:schemeClr val="accent3">
                  <a:lumMod val="50000"/>
                </a:schemeClr>
              </a:solidFill>
              <a:effectLst>
                <a:outerShdw blurRad="50800" dist="39000" dir="5460000" algn="tl">
                  <a:srgbClr val="000000">
                    <a:alpha val="38000"/>
                  </a:srgbClr>
                </a:outerShdw>
              </a:effectLst>
            </a:endParaRPr>
          </a:p>
        </p:txBody>
      </p:sp>
      <p:sp>
        <p:nvSpPr>
          <p:cNvPr id="3" name="TextBox 2"/>
          <p:cNvSpPr txBox="1"/>
          <p:nvPr/>
        </p:nvSpPr>
        <p:spPr>
          <a:xfrm>
            <a:off x="431540" y="1838394"/>
            <a:ext cx="8136904" cy="3416320"/>
          </a:xfrm>
          <a:prstGeom prst="rect">
            <a:avLst/>
          </a:prstGeom>
          <a:noFill/>
        </p:spPr>
        <p:txBody>
          <a:bodyPr wrap="square" rtlCol="0">
            <a:spAutoFit/>
          </a:bodyPr>
          <a:lstStyle/>
          <a:p>
            <a:pPr algn="ctr"/>
            <a:r>
              <a:rPr lang="ru-RU" i="1" dirty="0"/>
              <a:t>Проходивший мимо пророк Моисей заметил это чудо, остановился перед пламенем и услышал глас Божий, который сказал ему о том, что совсем скоро израильтяне освободятся от египетского плена</a:t>
            </a:r>
            <a:r>
              <a:rPr lang="ru-RU" i="1" dirty="0" smtClean="0"/>
              <a:t>.</a:t>
            </a:r>
            <a:endParaRPr lang="ru-RU" i="1" dirty="0"/>
          </a:p>
          <a:p>
            <a:pPr algn="ctr"/>
            <a:r>
              <a:rPr lang="ru-RU" i="1" dirty="0"/>
              <a:t>Вскоре явление, увиденное Моисеем, получило название «Неопалимая Купина» и было запечатлено на первой одноименной иконе. Кроме этого, в честь описанного выше события прямо за </a:t>
            </a:r>
            <a:r>
              <a:rPr lang="ru-RU" i="1" dirty="0" smtClean="0"/>
              <a:t>алтарём </a:t>
            </a:r>
            <a:r>
              <a:rPr lang="ru-RU" i="1" dirty="0"/>
              <a:t>монастыря святой Екатерины возвели прекрасную часовню. Говорят, что под </a:t>
            </a:r>
            <a:r>
              <a:rPr lang="ru-RU" i="1" dirty="0" smtClean="0"/>
              <a:t>алтарём </a:t>
            </a:r>
            <a:r>
              <a:rPr lang="ru-RU" i="1" dirty="0"/>
              <a:t>находятся корни той самой, библейской, купины.</a:t>
            </a:r>
          </a:p>
          <a:p>
            <a:pPr algn="ctr"/>
            <a:endParaRPr lang="ru-RU" i="1" dirty="0"/>
          </a:p>
          <a:p>
            <a:pPr algn="ctr"/>
            <a:r>
              <a:rPr lang="ru-RU" i="1" dirty="0"/>
              <a:t>Икона «Неопалимая Купина», значение которой для христиан немаловажно, была написана как раз у подножия горы, примерно в том месте, в котором пророк заметил горящий куст.</a:t>
            </a:r>
          </a:p>
        </p:txBody>
      </p:sp>
    </p:spTree>
    <p:extLst>
      <p:ext uri="{BB962C8B-B14F-4D97-AF65-F5344CB8AC3E}">
        <p14:creationId xmlns:p14="http://schemas.microsoft.com/office/powerpoint/2010/main" val="29599232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3192" y="0"/>
            <a:ext cx="9180473" cy="6858000"/>
          </a:xfrm>
        </p:spPr>
      </p:pic>
      <p:sp>
        <p:nvSpPr>
          <p:cNvPr id="5" name="Прямоугольник 4"/>
          <p:cNvSpPr/>
          <p:nvPr/>
        </p:nvSpPr>
        <p:spPr>
          <a:xfrm>
            <a:off x="611560" y="620688"/>
            <a:ext cx="7776864" cy="121770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lnSpc>
                <a:spcPts val="4200"/>
              </a:lnSpc>
            </a:pPr>
            <a:r>
              <a:rPr lang="ru-RU" sz="5400" b="1" cap="none" spc="0" dirty="0" smtClean="0">
                <a:ln w="11430"/>
                <a:solidFill>
                  <a:schemeClr val="accent3">
                    <a:lumMod val="50000"/>
                  </a:schemeClr>
                </a:solidFill>
                <a:effectLst>
                  <a:outerShdw blurRad="50800" dist="39000" dir="5460000" algn="tl">
                    <a:srgbClr val="000000">
                      <a:alpha val="38000"/>
                    </a:srgbClr>
                  </a:outerShdw>
                </a:effectLst>
              </a:rPr>
              <a:t>Икона Богородицы «Неопалимая купина»</a:t>
            </a:r>
            <a:endParaRPr lang="ru-RU" sz="5400" b="1" cap="none" spc="0" dirty="0">
              <a:ln w="11430"/>
              <a:solidFill>
                <a:schemeClr val="accent3">
                  <a:lumMod val="50000"/>
                </a:schemeClr>
              </a:solidFill>
              <a:effectLst>
                <a:outerShdw blurRad="50800" dist="39000" dir="5460000" algn="tl">
                  <a:srgbClr val="000000">
                    <a:alpha val="38000"/>
                  </a:srgbClr>
                </a:outerShdw>
              </a:effectLst>
            </a:endParaRPr>
          </a:p>
        </p:txBody>
      </p:sp>
      <p:sp>
        <p:nvSpPr>
          <p:cNvPr id="7" name="TextBox 6"/>
          <p:cNvSpPr txBox="1"/>
          <p:nvPr/>
        </p:nvSpPr>
        <p:spPr>
          <a:xfrm>
            <a:off x="611560" y="1838394"/>
            <a:ext cx="7776864" cy="4801314"/>
          </a:xfrm>
          <a:prstGeom prst="rect">
            <a:avLst/>
          </a:prstGeom>
          <a:noFill/>
        </p:spPr>
        <p:txBody>
          <a:bodyPr wrap="square" rtlCol="0">
            <a:spAutoFit/>
          </a:bodyPr>
          <a:lstStyle/>
          <a:p>
            <a:pPr algn="ctr"/>
            <a:r>
              <a:rPr lang="ru-RU" b="1" i="1" dirty="0">
                <a:solidFill>
                  <a:schemeClr val="accent3">
                    <a:lumMod val="50000"/>
                  </a:schemeClr>
                </a:solidFill>
              </a:rPr>
              <a:t>Как этот образ попал в Россию</a:t>
            </a:r>
          </a:p>
          <a:p>
            <a:pPr algn="ctr"/>
            <a:r>
              <a:rPr lang="ru-RU" i="1" dirty="0" smtClean="0">
                <a:solidFill>
                  <a:schemeClr val="accent3">
                    <a:lumMod val="50000"/>
                  </a:schemeClr>
                </a:solidFill>
              </a:rPr>
              <a:t>В </a:t>
            </a:r>
            <a:r>
              <a:rPr lang="ru-RU" i="1" dirty="0">
                <a:solidFill>
                  <a:schemeClr val="accent3">
                    <a:lumMod val="50000"/>
                  </a:schemeClr>
                </a:solidFill>
              </a:rPr>
              <a:t>1390 году палестинские иноки завезли в Москву данную святыню. Сегодня древнейшая икона «Неопалимая Купина», значение которой с течением времени не изменилось, находится в Благовещенском соборе Московского </a:t>
            </a:r>
            <a:r>
              <a:rPr lang="ru-RU" i="1" dirty="0" smtClean="0">
                <a:solidFill>
                  <a:schemeClr val="accent3">
                    <a:lumMod val="50000"/>
                  </a:schemeClr>
                </a:solidFill>
              </a:rPr>
              <a:t>Кремля.</a:t>
            </a:r>
          </a:p>
          <a:p>
            <a:pPr algn="ctr"/>
            <a:r>
              <a:rPr lang="ru-RU" b="1" i="1" dirty="0" smtClean="0">
                <a:solidFill>
                  <a:schemeClr val="accent3">
                    <a:lumMod val="50000"/>
                  </a:schemeClr>
                </a:solidFill>
              </a:rPr>
              <a:t>Описание образа</a:t>
            </a:r>
          </a:p>
          <a:p>
            <a:pPr algn="ctr"/>
            <a:r>
              <a:rPr lang="ru-RU" i="1" dirty="0" smtClean="0">
                <a:solidFill>
                  <a:schemeClr val="accent3">
                    <a:lumMod val="50000"/>
                  </a:schemeClr>
                </a:solidFill>
              </a:rPr>
              <a:t>Этот </a:t>
            </a:r>
            <a:r>
              <a:rPr lang="ru-RU" i="1" dirty="0">
                <a:solidFill>
                  <a:schemeClr val="accent3">
                    <a:lumMod val="50000"/>
                  </a:schemeClr>
                </a:solidFill>
              </a:rPr>
              <a:t>образ Богородицы имеет разные варианты исполнения, среди которых можно встретить Богоматерь, </a:t>
            </a:r>
            <a:r>
              <a:rPr lang="ru-RU" i="1" dirty="0" smtClean="0">
                <a:solidFill>
                  <a:schemeClr val="accent3">
                    <a:lumMod val="50000"/>
                  </a:schemeClr>
                </a:solidFill>
              </a:rPr>
              <a:t>изображённую </a:t>
            </a:r>
            <a:r>
              <a:rPr lang="ru-RU" i="1" dirty="0">
                <a:solidFill>
                  <a:schemeClr val="accent3">
                    <a:lumMod val="50000"/>
                  </a:schemeClr>
                </a:solidFill>
              </a:rPr>
              <a:t>в ярком пламени, которое горит, но не опаляет </a:t>
            </a:r>
            <a:r>
              <a:rPr lang="ru-RU" i="1" dirty="0" smtClean="0">
                <a:solidFill>
                  <a:schemeClr val="accent3">
                    <a:lumMod val="50000"/>
                  </a:schemeClr>
                </a:solidFill>
              </a:rPr>
              <a:t>её. </a:t>
            </a:r>
            <a:r>
              <a:rPr lang="ru-RU" i="1" dirty="0">
                <a:solidFill>
                  <a:schemeClr val="accent3">
                    <a:lumMod val="50000"/>
                  </a:schemeClr>
                </a:solidFill>
              </a:rPr>
              <a:t>А есть и такой, где Дева Мария изображена на фоне восьмиугольной звезды, образованной из двух </a:t>
            </a:r>
            <a:r>
              <a:rPr lang="ru-RU" i="1" dirty="0" smtClean="0">
                <a:solidFill>
                  <a:schemeClr val="accent3">
                    <a:lumMod val="50000"/>
                  </a:schemeClr>
                </a:solidFill>
              </a:rPr>
              <a:t>четырёхугольников </a:t>
            </a:r>
            <a:r>
              <a:rPr lang="ru-RU" i="1" dirty="0">
                <a:solidFill>
                  <a:schemeClr val="accent3">
                    <a:lumMod val="50000"/>
                  </a:schemeClr>
                </a:solidFill>
              </a:rPr>
              <a:t>с острыми вогнутыми краями. Один из </a:t>
            </a:r>
            <a:r>
              <a:rPr lang="ru-RU" i="1" dirty="0" smtClean="0">
                <a:solidFill>
                  <a:schemeClr val="accent3">
                    <a:lumMod val="50000"/>
                  </a:schemeClr>
                </a:solidFill>
              </a:rPr>
              <a:t>четырёхугольников </a:t>
            </a:r>
            <a:r>
              <a:rPr lang="ru-RU" i="1" dirty="0">
                <a:solidFill>
                  <a:schemeClr val="accent3">
                    <a:lumMod val="50000"/>
                  </a:schemeClr>
                </a:solidFill>
              </a:rPr>
              <a:t>окрашен в </a:t>
            </a:r>
            <a:r>
              <a:rPr lang="ru-RU" i="1" dirty="0" smtClean="0">
                <a:solidFill>
                  <a:schemeClr val="accent3">
                    <a:lumMod val="50000"/>
                  </a:schemeClr>
                </a:solidFill>
              </a:rPr>
              <a:t>зелёный </a:t>
            </a:r>
            <a:r>
              <a:rPr lang="ru-RU" i="1" dirty="0">
                <a:solidFill>
                  <a:schemeClr val="accent3">
                    <a:lumMod val="50000"/>
                  </a:schemeClr>
                </a:solidFill>
              </a:rPr>
              <a:t>цвет и символизирует куст купины, а другой красного цвета, что обозначает огонь. На самых старых иконах можно увидеть почти дословное изображение произошедшего: </a:t>
            </a:r>
            <a:r>
              <a:rPr lang="ru-RU" i="1" dirty="0" smtClean="0">
                <a:solidFill>
                  <a:schemeClr val="accent3">
                    <a:lumMod val="50000"/>
                  </a:schemeClr>
                </a:solidFill>
              </a:rPr>
              <a:t>зелёный </a:t>
            </a:r>
            <a:r>
              <a:rPr lang="ru-RU" i="1" dirty="0">
                <a:solidFill>
                  <a:schemeClr val="accent3">
                    <a:lumMod val="50000"/>
                  </a:schemeClr>
                </a:solidFill>
              </a:rPr>
              <a:t>куст терновника, объятый пламенем, а над ним возвышается Дева Мария с младенцем Иисусом на руках. Рядом с кустом на коленях стоит пророк Моисей.</a:t>
            </a:r>
          </a:p>
        </p:txBody>
      </p:sp>
    </p:spTree>
    <p:extLst>
      <p:ext uri="{BB962C8B-B14F-4D97-AF65-F5344CB8AC3E}">
        <p14:creationId xmlns:p14="http://schemas.microsoft.com/office/powerpoint/2010/main" val="38629893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3192" y="0"/>
            <a:ext cx="9180473" cy="6858000"/>
          </a:xfrm>
        </p:spPr>
      </p:pic>
      <p:sp>
        <p:nvSpPr>
          <p:cNvPr id="5" name="Прямоугольник 4"/>
          <p:cNvSpPr/>
          <p:nvPr/>
        </p:nvSpPr>
        <p:spPr>
          <a:xfrm>
            <a:off x="611560" y="620688"/>
            <a:ext cx="7776864" cy="121770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lnSpc>
                <a:spcPts val="4200"/>
              </a:lnSpc>
            </a:pPr>
            <a:r>
              <a:rPr lang="ru-RU" sz="5400" b="1" cap="none" spc="0" dirty="0" smtClean="0">
                <a:ln w="11430"/>
                <a:solidFill>
                  <a:schemeClr val="accent3">
                    <a:lumMod val="50000"/>
                  </a:schemeClr>
                </a:solidFill>
                <a:effectLst>
                  <a:outerShdw blurRad="50800" dist="39000" dir="5460000" algn="tl">
                    <a:srgbClr val="000000">
                      <a:alpha val="38000"/>
                    </a:srgbClr>
                  </a:outerShdw>
                </a:effectLst>
              </a:rPr>
              <a:t>Икона Богородицы «Неопалимая купина»</a:t>
            </a:r>
            <a:endParaRPr lang="ru-RU" sz="5400" b="1" cap="none" spc="0" dirty="0">
              <a:ln w="11430"/>
              <a:solidFill>
                <a:schemeClr val="accent3">
                  <a:lumMod val="50000"/>
                </a:schemeClr>
              </a:solidFill>
              <a:effectLst>
                <a:outerShdw blurRad="50800" dist="39000" dir="5460000" algn="tl">
                  <a:srgbClr val="000000">
                    <a:alpha val="38000"/>
                  </a:srgbClr>
                </a:outerShdw>
              </a:effectLst>
            </a:endParaRPr>
          </a:p>
        </p:txBody>
      </p:sp>
      <p:sp>
        <p:nvSpPr>
          <p:cNvPr id="3" name="TextBox 2"/>
          <p:cNvSpPr txBox="1"/>
          <p:nvPr/>
        </p:nvSpPr>
        <p:spPr>
          <a:xfrm>
            <a:off x="323528" y="1635629"/>
            <a:ext cx="8460940" cy="5047536"/>
          </a:xfrm>
          <a:prstGeom prst="rect">
            <a:avLst/>
          </a:prstGeom>
          <a:noFill/>
        </p:spPr>
        <p:txBody>
          <a:bodyPr wrap="square" rtlCol="0">
            <a:spAutoFit/>
          </a:bodyPr>
          <a:lstStyle/>
          <a:p>
            <a:pPr algn="ctr"/>
            <a:r>
              <a:rPr lang="ru-RU" b="1" i="1" dirty="0">
                <a:solidFill>
                  <a:schemeClr val="accent3">
                    <a:lumMod val="50000"/>
                  </a:schemeClr>
                </a:solidFill>
              </a:rPr>
              <a:t>Чудеса </a:t>
            </a:r>
            <a:r>
              <a:rPr lang="ru-RU" b="1" i="1" dirty="0" smtClean="0">
                <a:solidFill>
                  <a:schemeClr val="accent3">
                    <a:lumMod val="50000"/>
                  </a:schemeClr>
                </a:solidFill>
              </a:rPr>
              <a:t>Богоматери</a:t>
            </a:r>
          </a:p>
          <a:p>
            <a:pPr algn="ctr"/>
            <a:r>
              <a:rPr lang="ru-RU" sz="1600" i="1" dirty="0" smtClean="0">
                <a:solidFill>
                  <a:schemeClr val="bg2">
                    <a:lumMod val="10000"/>
                  </a:schemeClr>
                </a:solidFill>
              </a:rPr>
              <a:t>Икона </a:t>
            </a:r>
            <a:r>
              <a:rPr lang="ru-RU" sz="1600" i="1" dirty="0">
                <a:solidFill>
                  <a:schemeClr val="bg2">
                    <a:lumMod val="10000"/>
                  </a:schemeClr>
                </a:solidFill>
              </a:rPr>
              <a:t>«Неопалимая Купина», значение которой для христиан по прошествии стольких веков не изменилось, имеет множество преданий о чудесах, с ней связанных.</a:t>
            </a:r>
          </a:p>
          <a:p>
            <a:pPr algn="ctr"/>
            <a:r>
              <a:rPr lang="ru-RU" sz="1600" i="1" dirty="0" smtClean="0">
                <a:solidFill>
                  <a:schemeClr val="bg2">
                    <a:lumMod val="10000"/>
                  </a:schemeClr>
                </a:solidFill>
              </a:rPr>
              <a:t>Одним </a:t>
            </a:r>
            <a:r>
              <a:rPr lang="ru-RU" sz="1600" i="1" dirty="0">
                <a:solidFill>
                  <a:schemeClr val="bg2">
                    <a:lumMod val="10000"/>
                  </a:schemeClr>
                </a:solidFill>
              </a:rPr>
              <a:t>из таких чудес стал случай, произошедший в 1820-1821 годах. В небольшом городке Славянске стали происходить частые пожары, причиной которых были чьи-то поджоги. Преступника поймать не могли.</a:t>
            </a:r>
          </a:p>
          <a:p>
            <a:pPr algn="ctr"/>
            <a:r>
              <a:rPr lang="ru-RU" sz="1600" i="1" dirty="0" smtClean="0">
                <a:solidFill>
                  <a:schemeClr val="bg2">
                    <a:lumMod val="10000"/>
                  </a:schemeClr>
                </a:solidFill>
              </a:rPr>
              <a:t>Однажды </a:t>
            </a:r>
            <a:r>
              <a:rPr lang="ru-RU" sz="1600" i="1" dirty="0">
                <a:solidFill>
                  <a:schemeClr val="bg2">
                    <a:lumMod val="10000"/>
                  </a:schemeClr>
                </a:solidFill>
              </a:rPr>
              <a:t>некой старухе-прихожанке приснился сон, в котором пришла к ней Богородица и сказала, что пожары прекратятся, если будет написана в этом городе икона «Неопалимая Купина». Значение </a:t>
            </a:r>
            <a:r>
              <a:rPr lang="ru-RU" sz="1600" i="1" dirty="0" smtClean="0">
                <a:solidFill>
                  <a:schemeClr val="bg2">
                    <a:lumMod val="10000"/>
                  </a:schemeClr>
                </a:solidFill>
              </a:rPr>
              <a:t>её </a:t>
            </a:r>
            <a:r>
              <a:rPr lang="ru-RU" sz="1600" i="1" dirty="0">
                <a:solidFill>
                  <a:schemeClr val="bg2">
                    <a:lumMod val="10000"/>
                  </a:schemeClr>
                </a:solidFill>
              </a:rPr>
              <a:t>как образа, сохраняющего от пожаров и разных бедствий, вызванных молнией или </a:t>
            </a:r>
            <a:r>
              <a:rPr lang="ru-RU" sz="1600" i="1" dirty="0" smtClean="0">
                <a:solidFill>
                  <a:schemeClr val="bg2">
                    <a:lumMod val="10000"/>
                  </a:schemeClr>
                </a:solidFill>
              </a:rPr>
              <a:t>огнём, </a:t>
            </a:r>
            <a:r>
              <a:rPr lang="ru-RU" sz="1600" i="1" dirty="0">
                <a:solidFill>
                  <a:schemeClr val="bg2">
                    <a:lumMod val="10000"/>
                  </a:schemeClr>
                </a:solidFill>
              </a:rPr>
              <a:t>было известно издавна. Старушка рассказала о </a:t>
            </a:r>
            <a:r>
              <a:rPr lang="ru-RU" sz="1600" i="1" dirty="0" smtClean="0">
                <a:solidFill>
                  <a:schemeClr val="bg2">
                    <a:lumMod val="10000"/>
                  </a:schemeClr>
                </a:solidFill>
              </a:rPr>
              <a:t>своём </a:t>
            </a:r>
            <a:r>
              <a:rPr lang="ru-RU" sz="1600" i="1" dirty="0">
                <a:solidFill>
                  <a:schemeClr val="bg2">
                    <a:lumMod val="10000"/>
                  </a:schemeClr>
                </a:solidFill>
              </a:rPr>
              <a:t>сне местному протоиерею, и совсем скоро был написан образ. Каково же было удивление народа, когда после того как молитва иконе «Неопалимая Купина» была прочтена, </a:t>
            </a:r>
            <a:r>
              <a:rPr lang="ru-RU" sz="1600" i="1" dirty="0" smtClean="0">
                <a:solidFill>
                  <a:schemeClr val="bg2">
                    <a:lumMod val="10000"/>
                  </a:schemeClr>
                </a:solidFill>
              </a:rPr>
              <a:t>нашёлся </a:t>
            </a:r>
            <a:r>
              <a:rPr lang="ru-RU" sz="1600" i="1" dirty="0">
                <a:solidFill>
                  <a:schemeClr val="bg2">
                    <a:lumMod val="10000"/>
                  </a:schemeClr>
                </a:solidFill>
              </a:rPr>
              <a:t>виновник ,а точнее виновница, поджогов! Ею оказалась местная жительница Мавра, которая страдала слабоумием. Она вышла из толпы, во всем призналась, и больше пожаров не случалось. Данный случай не единственный. Есть в истории и другие чудеса, произошедшие благодаря этому образу.</a:t>
            </a:r>
          </a:p>
          <a:p>
            <a:pPr algn="ctr"/>
            <a:r>
              <a:rPr lang="ru-RU" sz="1600" i="1" dirty="0" smtClean="0">
                <a:solidFill>
                  <a:schemeClr val="bg2">
                    <a:lumMod val="10000"/>
                  </a:schemeClr>
                </a:solidFill>
              </a:rPr>
              <a:t>Кроме </a:t>
            </a:r>
            <a:r>
              <a:rPr lang="ru-RU" sz="1600" i="1" dirty="0">
                <a:solidFill>
                  <a:schemeClr val="bg2">
                    <a:lumMod val="10000"/>
                  </a:schemeClr>
                </a:solidFill>
              </a:rPr>
              <a:t>спасения от огня, известны некоторые случаи помощи иконы, со стихийными бедствиями и пожарами не связанные. Так, например, после неустанных молитв перед «Неопалимой Купиной» был </a:t>
            </a:r>
            <a:r>
              <a:rPr lang="ru-RU" sz="1600" i="1" dirty="0" smtClean="0">
                <a:solidFill>
                  <a:schemeClr val="bg2">
                    <a:lumMod val="10000"/>
                  </a:schemeClr>
                </a:solidFill>
              </a:rPr>
              <a:t>освобождён </a:t>
            </a:r>
            <a:r>
              <a:rPr lang="ru-RU" sz="1600" i="1" dirty="0">
                <a:solidFill>
                  <a:schemeClr val="bg2">
                    <a:lumMod val="10000"/>
                  </a:schemeClr>
                </a:solidFill>
              </a:rPr>
              <a:t>несправедливо </a:t>
            </a:r>
            <a:r>
              <a:rPr lang="ru-RU" sz="1600" i="1" dirty="0" smtClean="0">
                <a:solidFill>
                  <a:schemeClr val="bg2">
                    <a:lumMod val="10000"/>
                  </a:schemeClr>
                </a:solidFill>
              </a:rPr>
              <a:t>осуждённый </a:t>
            </a:r>
            <a:r>
              <a:rPr lang="ru-RU" sz="1600" i="1" dirty="0">
                <a:solidFill>
                  <a:schemeClr val="bg2">
                    <a:lumMod val="10000"/>
                  </a:schemeClr>
                </a:solidFill>
              </a:rPr>
              <a:t>Дмитрий Колошин, который служил конюхом у царя </a:t>
            </a:r>
            <a:r>
              <a:rPr lang="ru-RU" sz="1600" i="1" dirty="0" smtClean="0">
                <a:solidFill>
                  <a:schemeClr val="bg2">
                    <a:lumMod val="10000"/>
                  </a:schemeClr>
                </a:solidFill>
              </a:rPr>
              <a:t>Фёдора </a:t>
            </a:r>
            <a:r>
              <a:rPr lang="ru-RU" sz="1600" i="1" dirty="0">
                <a:solidFill>
                  <a:schemeClr val="bg2">
                    <a:lumMod val="10000"/>
                  </a:schemeClr>
                </a:solidFill>
              </a:rPr>
              <a:t>Алексеевича.</a:t>
            </a:r>
          </a:p>
        </p:txBody>
      </p:sp>
    </p:spTree>
    <p:extLst>
      <p:ext uri="{BB962C8B-B14F-4D97-AF65-F5344CB8AC3E}">
        <p14:creationId xmlns:p14="http://schemas.microsoft.com/office/powerpoint/2010/main" val="38225945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3192" y="0"/>
            <a:ext cx="9180473" cy="6858000"/>
          </a:xfrm>
        </p:spPr>
      </p:pic>
      <p:sp>
        <p:nvSpPr>
          <p:cNvPr id="5" name="Прямоугольник 4"/>
          <p:cNvSpPr/>
          <p:nvPr/>
        </p:nvSpPr>
        <p:spPr>
          <a:xfrm>
            <a:off x="611560" y="620688"/>
            <a:ext cx="7776864" cy="121770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lnSpc>
                <a:spcPts val="4200"/>
              </a:lnSpc>
            </a:pPr>
            <a:r>
              <a:rPr lang="ru-RU" sz="5400" b="1" cap="none" spc="0" dirty="0" smtClean="0">
                <a:ln w="11430"/>
                <a:solidFill>
                  <a:schemeClr val="accent3">
                    <a:lumMod val="50000"/>
                  </a:schemeClr>
                </a:solidFill>
                <a:effectLst>
                  <a:outerShdw blurRad="50800" dist="39000" dir="5460000" algn="tl">
                    <a:srgbClr val="000000">
                      <a:alpha val="38000"/>
                    </a:srgbClr>
                  </a:outerShdw>
                </a:effectLst>
              </a:rPr>
              <a:t>Икона Богородицы «Неопалимая купина»</a:t>
            </a:r>
            <a:endParaRPr lang="ru-RU" sz="5400" b="1" cap="none" spc="0" dirty="0">
              <a:ln w="11430"/>
              <a:solidFill>
                <a:schemeClr val="accent3">
                  <a:lumMod val="50000"/>
                </a:schemeClr>
              </a:solidFill>
              <a:effectLst>
                <a:outerShdw blurRad="50800" dist="39000" dir="5460000" algn="tl">
                  <a:srgbClr val="000000">
                    <a:alpha val="38000"/>
                  </a:srgbClr>
                </a:outerShdw>
              </a:effectLst>
            </a:endParaRPr>
          </a:p>
        </p:txBody>
      </p:sp>
      <p:sp>
        <p:nvSpPr>
          <p:cNvPr id="6" name="Прямоугольник 5"/>
          <p:cNvSpPr/>
          <p:nvPr/>
        </p:nvSpPr>
        <p:spPr>
          <a:xfrm>
            <a:off x="467544" y="1700807"/>
            <a:ext cx="8432643" cy="4001095"/>
          </a:xfrm>
          <a:prstGeom prst="rect">
            <a:avLst/>
          </a:prstGeom>
        </p:spPr>
        <p:txBody>
          <a:bodyPr wrap="square">
            <a:spAutoFit/>
          </a:bodyPr>
          <a:lstStyle/>
          <a:p>
            <a:pPr algn="ctr"/>
            <a:r>
              <a:rPr lang="ru-RU" sz="2000" b="1" i="1" dirty="0">
                <a:solidFill>
                  <a:schemeClr val="accent3">
                    <a:lumMod val="50000"/>
                  </a:schemeClr>
                </a:solidFill>
              </a:rPr>
              <a:t>Описание иконы Божьей Матери «НЕОПАЛИМАЯ КУПИНА»: </a:t>
            </a:r>
          </a:p>
          <a:p>
            <a:pPr algn="ctr"/>
            <a:r>
              <a:rPr lang="ru-RU" i="1" dirty="0"/>
              <a:t>В церковных песнопениях Божия Матерь нередко сравнивается с неопалимою купиною (несгорающим терновым кустом), которую видел Моисей на горе </a:t>
            </a:r>
            <a:r>
              <a:rPr lang="ru-RU" i="1" dirty="0" smtClean="0"/>
              <a:t>Хорив. </a:t>
            </a:r>
            <a:r>
              <a:rPr lang="ru-RU" i="1" dirty="0"/>
              <a:t>Сходство между неопалимою купиною и Матерью Божьей заключается в том, что как ветхозаветная купина оставалась невредимой во время охватившего её огня, так и Пресвятая Дева Мария, родившая Иисуса Христа, до Рождества и после пребывала Девою.</a:t>
            </a:r>
          </a:p>
          <a:p>
            <a:pPr algn="ctr"/>
            <a:r>
              <a:rPr lang="ru-RU" i="1" dirty="0"/>
              <a:t>Икона </a:t>
            </a:r>
            <a:r>
              <a:rPr lang="ru-RU" i="1" dirty="0" smtClean="0"/>
              <a:t>Богоматери </a:t>
            </a:r>
            <a:r>
              <a:rPr lang="ru-RU" i="1" dirty="0"/>
              <a:t>«Неопалимая Купина» изображается в виде восьмиугольной звезды, состоящей из двух острых четырёхугольников с вогнутыми концами. Один из них – красного цвета, напоминающий собою огонь, объявший виденную Моисеем купину; другой – зелёного цвета, указывающий на естественный цвет купины, который она сохранила, объятая огненным пламенем. В середине восьмиугольной звезды, как бы в купине, изображена Пречистая Дева с Предвечным </a:t>
            </a:r>
            <a:r>
              <a:rPr lang="ru-RU" i="1" dirty="0" smtClean="0"/>
              <a:t>Младенцем.</a:t>
            </a:r>
            <a:r>
              <a:rPr lang="ru-RU" i="1" dirty="0"/>
              <a:t> </a:t>
            </a:r>
            <a:endParaRPr lang="ru-RU" i="1" dirty="0">
              <a:effectLst/>
            </a:endParaRPr>
          </a:p>
        </p:txBody>
      </p:sp>
    </p:spTree>
    <p:extLst>
      <p:ext uri="{BB962C8B-B14F-4D97-AF65-F5344CB8AC3E}">
        <p14:creationId xmlns:p14="http://schemas.microsoft.com/office/powerpoint/2010/main" val="9819531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3192" y="0"/>
            <a:ext cx="9180473" cy="6858000"/>
          </a:xfrm>
        </p:spPr>
      </p:pic>
      <p:sp>
        <p:nvSpPr>
          <p:cNvPr id="5" name="Прямоугольник 4"/>
          <p:cNvSpPr/>
          <p:nvPr/>
        </p:nvSpPr>
        <p:spPr>
          <a:xfrm>
            <a:off x="611560" y="620688"/>
            <a:ext cx="7776864" cy="121770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lnSpc>
                <a:spcPts val="4200"/>
              </a:lnSpc>
            </a:pPr>
            <a:r>
              <a:rPr lang="ru-RU" sz="5400" b="1" cap="none" spc="0" dirty="0" smtClean="0">
                <a:ln w="11430"/>
                <a:solidFill>
                  <a:schemeClr val="accent3">
                    <a:lumMod val="50000"/>
                  </a:schemeClr>
                </a:solidFill>
                <a:effectLst>
                  <a:outerShdw blurRad="50800" dist="39000" dir="5460000" algn="tl">
                    <a:srgbClr val="000000">
                      <a:alpha val="38000"/>
                    </a:srgbClr>
                  </a:outerShdw>
                </a:effectLst>
              </a:rPr>
              <a:t>Икона Богородицы «Неопалимая купина»</a:t>
            </a:r>
            <a:endParaRPr lang="ru-RU" sz="5400" b="1" cap="none" spc="0" dirty="0">
              <a:ln w="11430"/>
              <a:solidFill>
                <a:schemeClr val="accent3">
                  <a:lumMod val="50000"/>
                </a:schemeClr>
              </a:solidFill>
              <a:effectLst>
                <a:outerShdw blurRad="50800" dist="39000" dir="5460000" algn="tl">
                  <a:srgbClr val="000000">
                    <a:alpha val="38000"/>
                  </a:srgbClr>
                </a:outerShdw>
              </a:effectLst>
            </a:endParaRPr>
          </a:p>
        </p:txBody>
      </p:sp>
      <p:sp>
        <p:nvSpPr>
          <p:cNvPr id="6" name="Прямоугольник 5"/>
          <p:cNvSpPr/>
          <p:nvPr/>
        </p:nvSpPr>
        <p:spPr>
          <a:xfrm>
            <a:off x="323528" y="1700808"/>
            <a:ext cx="8554213" cy="3970318"/>
          </a:xfrm>
          <a:prstGeom prst="rect">
            <a:avLst/>
          </a:prstGeom>
        </p:spPr>
        <p:txBody>
          <a:bodyPr wrap="square">
            <a:spAutoFit/>
          </a:bodyPr>
          <a:lstStyle/>
          <a:p>
            <a:pPr algn="ctr"/>
            <a:r>
              <a:rPr lang="ru-RU" i="1" dirty="0"/>
              <a:t>По углам красного четырёхугольника изображены человек, лев, телец и орёл, символизирующие четырёх евангелистов. В руках Пречистой Девы лестница, прислонённая верхним концом к Её плечу. </a:t>
            </a:r>
          </a:p>
          <a:p>
            <a:pPr algn="ctr"/>
            <a:r>
              <a:rPr lang="ru-RU" b="1" i="1" dirty="0" smtClean="0">
                <a:solidFill>
                  <a:schemeClr val="accent3">
                    <a:lumMod val="50000"/>
                  </a:schemeClr>
                </a:solidFill>
              </a:rPr>
              <a:t>Лестница </a:t>
            </a:r>
            <a:r>
              <a:rPr lang="ru-RU" b="1" i="1" dirty="0">
                <a:solidFill>
                  <a:schemeClr val="accent3">
                    <a:lumMod val="50000"/>
                  </a:schemeClr>
                </a:solidFill>
              </a:rPr>
              <a:t>означает, что через Богородицу на землю сошёл Сын Божий, возводящий на Небо всех верующих в Него.</a:t>
            </a:r>
            <a:endParaRPr lang="ru-RU" i="1" dirty="0">
              <a:solidFill>
                <a:schemeClr val="accent3">
                  <a:lumMod val="50000"/>
                </a:schemeClr>
              </a:solidFill>
            </a:endParaRPr>
          </a:p>
          <a:p>
            <a:pPr algn="ctr"/>
            <a:r>
              <a:rPr lang="ru-RU" i="1" dirty="0" smtClean="0">
                <a:solidFill>
                  <a:schemeClr val="accent3">
                    <a:lumMod val="50000"/>
                  </a:schemeClr>
                </a:solidFill>
              </a:rPr>
              <a:t>Наиболее прославилась икона Божьей Матери Неопалимая Купина в помощи при пожарах, особенно после событий 1822 года в городе Славянске Харьковской епархии. В том году в городе стали случаться мощные опустошительные пожары от поджогов, но многочисленные попытки обнаружить поджигателя были бесплодны. Однажды благочестивой старушке по фамилии Бельницкая было явлено во сне, что если будет написана икона Божией Матери «Неопалимая Купина» и отслужен перед нею молебен, то пожары прекратятся. Икона была тотчас написана лучшими мастерами, и после Литургии перед ней был совершён молебен.</a:t>
            </a:r>
          </a:p>
        </p:txBody>
      </p:sp>
    </p:spTree>
    <p:extLst>
      <p:ext uri="{BB962C8B-B14F-4D97-AF65-F5344CB8AC3E}">
        <p14:creationId xmlns:p14="http://schemas.microsoft.com/office/powerpoint/2010/main" val="14968590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3192" y="0"/>
            <a:ext cx="9180473" cy="6858000"/>
          </a:xfrm>
        </p:spPr>
      </p:pic>
      <p:sp>
        <p:nvSpPr>
          <p:cNvPr id="5" name="Прямоугольник 4"/>
          <p:cNvSpPr/>
          <p:nvPr/>
        </p:nvSpPr>
        <p:spPr>
          <a:xfrm>
            <a:off x="611560" y="620688"/>
            <a:ext cx="7776864" cy="121770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lnSpc>
                <a:spcPts val="4200"/>
              </a:lnSpc>
            </a:pPr>
            <a:r>
              <a:rPr lang="ru-RU" sz="5400" b="1" cap="none" spc="0" dirty="0" smtClean="0">
                <a:ln w="11430"/>
                <a:solidFill>
                  <a:schemeClr val="accent3">
                    <a:lumMod val="50000"/>
                  </a:schemeClr>
                </a:solidFill>
                <a:effectLst>
                  <a:outerShdw blurRad="50800" dist="39000" dir="5460000" algn="tl">
                    <a:srgbClr val="000000">
                      <a:alpha val="38000"/>
                    </a:srgbClr>
                  </a:outerShdw>
                </a:effectLst>
              </a:rPr>
              <a:t>Икона Богородицы «Неопалимая купина»</a:t>
            </a:r>
            <a:endParaRPr lang="ru-RU" sz="5400" b="1" cap="none" spc="0" dirty="0">
              <a:ln w="11430"/>
              <a:solidFill>
                <a:schemeClr val="accent3">
                  <a:lumMod val="50000"/>
                </a:schemeClr>
              </a:solidFill>
              <a:effectLst>
                <a:outerShdw blurRad="50800" dist="39000" dir="5460000" algn="tl">
                  <a:srgbClr val="000000">
                    <a:alpha val="38000"/>
                  </a:srgbClr>
                </a:outerShdw>
              </a:effectLst>
            </a:endParaRPr>
          </a:p>
        </p:txBody>
      </p:sp>
      <p:sp>
        <p:nvSpPr>
          <p:cNvPr id="6" name="Прямоугольник 5"/>
          <p:cNvSpPr/>
          <p:nvPr/>
        </p:nvSpPr>
        <p:spPr>
          <a:xfrm>
            <a:off x="487626" y="1838394"/>
            <a:ext cx="8280920" cy="2031325"/>
          </a:xfrm>
          <a:prstGeom prst="rect">
            <a:avLst/>
          </a:prstGeom>
        </p:spPr>
        <p:txBody>
          <a:bodyPr wrap="square">
            <a:spAutoFit/>
          </a:bodyPr>
          <a:lstStyle/>
          <a:p>
            <a:pPr algn="ctr"/>
            <a:r>
              <a:rPr lang="ru-RU" i="1" dirty="0">
                <a:solidFill>
                  <a:schemeClr val="accent3">
                    <a:lumMod val="50000"/>
                  </a:schemeClr>
                </a:solidFill>
              </a:rPr>
              <a:t>В тот же день случился новый пожар, при котором была задержана поджигательница – полоумная девица Мавра. После этого пожары прекратились, а благодарные жители Славянска устроили для иконы Неопалимая Купина дорогой киот с надписью: «В память 1822 года за спасение города от пожара». Традиция молиться Божией Матери от пожаров перед Её иконой «Неопалимая Купина» сохранилась до сих пор.</a:t>
            </a:r>
          </a:p>
          <a:p>
            <a:endParaRPr lang="ru-RU" i="1" dirty="0">
              <a:solidFill>
                <a:schemeClr val="accent3">
                  <a:lumMod val="50000"/>
                </a:schemeClr>
              </a:solidFill>
            </a:endParaRPr>
          </a:p>
        </p:txBody>
      </p:sp>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943188">
            <a:off x="1285197" y="3777534"/>
            <a:ext cx="2005511" cy="2736565"/>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30049">
            <a:off x="5736972" y="3774568"/>
            <a:ext cx="2354439" cy="2769929"/>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30416" y="3634727"/>
            <a:ext cx="2339152" cy="2903007"/>
          </a:xfrm>
          <a:prstGeom prst="rect">
            <a:avLst/>
          </a:prstGeom>
        </p:spPr>
      </p:pic>
    </p:spTree>
    <p:extLst>
      <p:ext uri="{BB962C8B-B14F-4D97-AF65-F5344CB8AC3E}">
        <p14:creationId xmlns:p14="http://schemas.microsoft.com/office/powerpoint/2010/main" val="11177535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59258" y="-12643"/>
            <a:ext cx="9180473" cy="6858000"/>
          </a:xfrm>
        </p:spPr>
      </p:pic>
      <p:sp>
        <p:nvSpPr>
          <p:cNvPr id="5" name="Прямоугольник 4"/>
          <p:cNvSpPr/>
          <p:nvPr/>
        </p:nvSpPr>
        <p:spPr>
          <a:xfrm>
            <a:off x="611560" y="620688"/>
            <a:ext cx="7776864" cy="121770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lnSpc>
                <a:spcPts val="4200"/>
              </a:lnSpc>
            </a:pPr>
            <a:r>
              <a:rPr lang="ru-RU" sz="5400" b="1" cap="none" spc="0" dirty="0" smtClean="0">
                <a:ln w="11430"/>
                <a:solidFill>
                  <a:schemeClr val="accent3">
                    <a:lumMod val="50000"/>
                  </a:schemeClr>
                </a:solidFill>
                <a:effectLst>
                  <a:outerShdw blurRad="50800" dist="39000" dir="5460000" algn="tl">
                    <a:srgbClr val="000000">
                      <a:alpha val="38000"/>
                    </a:srgbClr>
                  </a:outerShdw>
                </a:effectLst>
              </a:rPr>
              <a:t>Икона Богородицы «Неопалимая купина»</a:t>
            </a:r>
            <a:endParaRPr lang="ru-RU" sz="5400" b="1" cap="none" spc="0" dirty="0">
              <a:ln w="11430"/>
              <a:solidFill>
                <a:schemeClr val="accent3">
                  <a:lumMod val="50000"/>
                </a:schemeClr>
              </a:solidFill>
              <a:effectLst>
                <a:outerShdw blurRad="50800" dist="39000" dir="5460000" algn="tl">
                  <a:srgbClr val="000000">
                    <a:alpha val="38000"/>
                  </a:srgbClr>
                </a:outerShdw>
              </a:effectLst>
            </a:endParaRPr>
          </a:p>
        </p:txBody>
      </p:sp>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4994" y="1846185"/>
            <a:ext cx="2350522" cy="3932857"/>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45516" y="1838394"/>
            <a:ext cx="2919104" cy="3983183"/>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64620" y="1846186"/>
            <a:ext cx="2827372" cy="3976136"/>
          </a:xfrm>
          <a:prstGeom prst="rect">
            <a:avLst/>
          </a:prstGeom>
        </p:spPr>
      </p:pic>
    </p:spTree>
    <p:extLst>
      <p:ext uri="{BB962C8B-B14F-4D97-AF65-F5344CB8AC3E}">
        <p14:creationId xmlns:p14="http://schemas.microsoft.com/office/powerpoint/2010/main" val="4960819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36473" y="-2502"/>
            <a:ext cx="9180473" cy="6858000"/>
          </a:xfrm>
        </p:spPr>
      </p:pic>
      <p:sp>
        <p:nvSpPr>
          <p:cNvPr id="9" name="Прямоугольник 8"/>
          <p:cNvSpPr/>
          <p:nvPr/>
        </p:nvSpPr>
        <p:spPr>
          <a:xfrm>
            <a:off x="539552" y="378823"/>
            <a:ext cx="7839323" cy="1754326"/>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spc="0"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Правила пожарной безопасности</a:t>
            </a:r>
            <a:endParaRPr lang="ru-RU" sz="5400" b="1" cap="all" spc="0" dirty="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10" name="TextBox 9"/>
          <p:cNvSpPr txBox="1"/>
          <p:nvPr/>
        </p:nvSpPr>
        <p:spPr>
          <a:xfrm>
            <a:off x="287009" y="2276872"/>
            <a:ext cx="4198235" cy="1754326"/>
          </a:xfrm>
          <a:prstGeom prst="rect">
            <a:avLst/>
          </a:prstGeom>
          <a:noFill/>
        </p:spPr>
        <p:txBody>
          <a:bodyPr wrap="square" rtlCol="0">
            <a:spAutoFit/>
          </a:bodyPr>
          <a:lstStyle/>
          <a:p>
            <a:r>
              <a:rPr lang="ru-RU" b="1" i="1" dirty="0">
                <a:solidFill>
                  <a:schemeClr val="accent2">
                    <a:lumMod val="50000"/>
                  </a:schemeClr>
                </a:solidFill>
              </a:rPr>
              <a:t>Дошкольник должен уметь:</a:t>
            </a:r>
          </a:p>
          <a:p>
            <a:r>
              <a:rPr lang="ru-RU" dirty="0" smtClean="0">
                <a:solidFill>
                  <a:schemeClr val="accent2">
                    <a:lumMod val="50000"/>
                  </a:schemeClr>
                </a:solidFill>
              </a:rPr>
              <a:t> </a:t>
            </a:r>
            <a:r>
              <a:rPr lang="ru-RU" i="1" dirty="0">
                <a:solidFill>
                  <a:schemeClr val="accent2">
                    <a:lumMod val="50000"/>
                  </a:schemeClr>
                </a:solidFill>
              </a:rPr>
              <a:t>■понять, что возникла небезопасная ситуация;</a:t>
            </a:r>
          </a:p>
          <a:p>
            <a:r>
              <a:rPr lang="ru-RU" i="1" dirty="0">
                <a:solidFill>
                  <a:schemeClr val="accent2">
                    <a:lumMod val="50000"/>
                  </a:schemeClr>
                </a:solidFill>
              </a:rPr>
              <a:t> ■уметь выбраться из горящего или задымленного помещения;</a:t>
            </a:r>
          </a:p>
          <a:p>
            <a:r>
              <a:rPr lang="ru-RU" i="1" dirty="0">
                <a:solidFill>
                  <a:schemeClr val="accent2">
                    <a:lumMod val="50000"/>
                  </a:schemeClr>
                </a:solidFill>
              </a:rPr>
              <a:t> ■уметь позвать на помощь взрослых.</a:t>
            </a:r>
          </a:p>
        </p:txBody>
      </p:sp>
      <p:pic>
        <p:nvPicPr>
          <p:cNvPr id="13" name="Рисунок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7584" y="4293096"/>
            <a:ext cx="3309655" cy="1838697"/>
          </a:xfrm>
          <a:prstGeom prst="rect">
            <a:avLst/>
          </a:prstGeom>
          <a:effectLst>
            <a:outerShdw blurRad="76200" dir="13500000" sy="23000" kx="1200000" algn="br" rotWithShape="0">
              <a:prstClr val="black">
                <a:alpha val="20000"/>
              </a:prstClr>
            </a:outerShdw>
          </a:effectLst>
        </p:spPr>
      </p:pic>
      <p:sp>
        <p:nvSpPr>
          <p:cNvPr id="11" name="TextBox 10"/>
          <p:cNvSpPr txBox="1"/>
          <p:nvPr/>
        </p:nvSpPr>
        <p:spPr>
          <a:xfrm>
            <a:off x="4782818" y="2269795"/>
            <a:ext cx="4032448" cy="3139321"/>
          </a:xfrm>
          <a:prstGeom prst="rect">
            <a:avLst/>
          </a:prstGeom>
          <a:noFill/>
        </p:spPr>
        <p:txBody>
          <a:bodyPr wrap="square" rtlCol="0">
            <a:spAutoFit/>
          </a:bodyPr>
          <a:lstStyle/>
          <a:p>
            <a:r>
              <a:rPr lang="ru-RU" b="1" i="1" dirty="0"/>
              <a:t>Ученики начальных классов должны уметь:</a:t>
            </a:r>
          </a:p>
          <a:p>
            <a:r>
              <a:rPr lang="ru-RU" b="1" i="1" dirty="0" smtClean="0"/>
              <a:t>■</a:t>
            </a:r>
            <a:r>
              <a:rPr lang="ru-RU" i="1" dirty="0"/>
              <a:t>определить «горящие точки» или очаги пожара;</a:t>
            </a:r>
          </a:p>
          <a:p>
            <a:r>
              <a:rPr lang="ru-RU" i="1" dirty="0"/>
              <a:t> ■уметь выбраться из горящего или задымленного помещения;</a:t>
            </a:r>
          </a:p>
          <a:p>
            <a:r>
              <a:rPr lang="ru-RU" i="1" dirty="0"/>
              <a:t> ■уметь позвать на помощь взрослых;</a:t>
            </a:r>
          </a:p>
          <a:p>
            <a:r>
              <a:rPr lang="ru-RU" i="1" dirty="0"/>
              <a:t> ■уметь вызвать пожарную бригаду (правильно назвать адрес, свои координаты и контакты).</a:t>
            </a:r>
          </a:p>
        </p:txBody>
      </p:sp>
    </p:spTree>
    <p:extLst>
      <p:ext uri="{BB962C8B-B14F-4D97-AF65-F5344CB8AC3E}">
        <p14:creationId xmlns:p14="http://schemas.microsoft.com/office/powerpoint/2010/main" val="9552254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0"/>
            <a:ext cx="9180473" cy="6858000"/>
          </a:xfrm>
        </p:spPr>
      </p:pic>
      <p:sp>
        <p:nvSpPr>
          <p:cNvPr id="9" name="Прямоугольник 8"/>
          <p:cNvSpPr/>
          <p:nvPr/>
        </p:nvSpPr>
        <p:spPr>
          <a:xfrm>
            <a:off x="539552" y="378823"/>
            <a:ext cx="7839323" cy="1754326"/>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spc="0"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Правила пожарной безопасности</a:t>
            </a:r>
            <a:endParaRPr lang="ru-RU" sz="5400" b="1" cap="all" spc="0" dirty="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11" name="TextBox 10"/>
          <p:cNvSpPr txBox="1"/>
          <p:nvPr/>
        </p:nvSpPr>
        <p:spPr>
          <a:xfrm>
            <a:off x="467544" y="2133149"/>
            <a:ext cx="8347722" cy="2585323"/>
          </a:xfrm>
          <a:prstGeom prst="rect">
            <a:avLst/>
          </a:prstGeom>
          <a:noFill/>
        </p:spPr>
        <p:txBody>
          <a:bodyPr wrap="square" rtlCol="0">
            <a:spAutoFit/>
          </a:bodyPr>
          <a:lstStyle/>
          <a:p>
            <a:r>
              <a:rPr lang="ru-RU" b="1" i="1" dirty="0"/>
              <a:t>Старшеклассник должен уметь:</a:t>
            </a:r>
          </a:p>
          <a:p>
            <a:r>
              <a:rPr lang="ru-RU" i="1" dirty="0" smtClean="0"/>
              <a:t>■</a:t>
            </a:r>
            <a:r>
              <a:rPr lang="ru-RU" i="1" dirty="0"/>
              <a:t>определить «горящие точки» или очаги возникновения пожара вокруг дома или в доме;</a:t>
            </a:r>
          </a:p>
          <a:p>
            <a:r>
              <a:rPr lang="ru-RU" i="1" dirty="0"/>
              <a:t> ■помочь членам семьи выбраться из горящего или задымленного помещения;</a:t>
            </a:r>
          </a:p>
          <a:p>
            <a:r>
              <a:rPr lang="ru-RU" i="1" dirty="0"/>
              <a:t> ■уметь разработать план домашней эвакуации в случае пожара;</a:t>
            </a:r>
          </a:p>
          <a:p>
            <a:r>
              <a:rPr lang="ru-RU" i="1" dirty="0"/>
              <a:t> ■знать и уметь применять на практике основные действия по тушению пожаров одежды и лечения ожогов;</a:t>
            </a:r>
          </a:p>
          <a:p>
            <a:r>
              <a:rPr lang="ru-RU" i="1" dirty="0"/>
              <a:t> ■знать и уметь применять на практике, как подготовиться к сезону лесных пожаров.</a:t>
            </a:r>
          </a:p>
        </p:txBody>
      </p:sp>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32171" y="4365104"/>
            <a:ext cx="2218468" cy="2247405"/>
          </a:xfrm>
          <a:prstGeom prst="rect">
            <a:avLst/>
          </a:prstGeom>
          <a:ln>
            <a:noFill/>
          </a:ln>
          <a:effectLst>
            <a:outerShdw blurRad="76200" dir="13500000" sy="23000" kx="1200000" algn="br" rotWithShape="0">
              <a:prstClr val="black">
                <a:alpha val="20000"/>
              </a:prstClr>
            </a:outerShdw>
          </a:effectLst>
        </p:spPr>
      </p:pic>
    </p:spTree>
    <p:extLst>
      <p:ext uri="{BB962C8B-B14F-4D97-AF65-F5344CB8AC3E}">
        <p14:creationId xmlns:p14="http://schemas.microsoft.com/office/powerpoint/2010/main" val="714082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0"/>
            <a:ext cx="9180473" cy="6858000"/>
          </a:xfrm>
        </p:spPr>
      </p:pic>
      <p:sp>
        <p:nvSpPr>
          <p:cNvPr id="9" name="Прямоугольник 8"/>
          <p:cNvSpPr/>
          <p:nvPr/>
        </p:nvSpPr>
        <p:spPr>
          <a:xfrm>
            <a:off x="539552" y="378823"/>
            <a:ext cx="7839323" cy="1754326"/>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spc="0"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Правила пожарной безопасности</a:t>
            </a:r>
            <a:endParaRPr lang="ru-RU" sz="5400" b="1" cap="all" spc="0" dirty="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57890" y="2133149"/>
            <a:ext cx="5802645" cy="4074318"/>
          </a:xfrm>
          <a:prstGeom prst="rect">
            <a:avLst/>
          </a:prstGeom>
        </p:spPr>
      </p:pic>
    </p:spTree>
    <p:extLst>
      <p:ext uri="{BB962C8B-B14F-4D97-AF65-F5344CB8AC3E}">
        <p14:creationId xmlns:p14="http://schemas.microsoft.com/office/powerpoint/2010/main" val="5780010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36473" y="-10007"/>
            <a:ext cx="9180473" cy="6858000"/>
          </a:xfrm>
        </p:spPr>
      </p:pic>
      <p:sp>
        <p:nvSpPr>
          <p:cNvPr id="9" name="Прямоугольник 8"/>
          <p:cNvSpPr/>
          <p:nvPr/>
        </p:nvSpPr>
        <p:spPr>
          <a:xfrm>
            <a:off x="539552" y="378823"/>
            <a:ext cx="7839323" cy="1754326"/>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spc="0"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Викторина</a:t>
            </a:r>
          </a:p>
          <a:p>
            <a:pPr algn="ctr"/>
            <a:r>
              <a:rPr lang="ru-RU" sz="5400" b="1" cap="all"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Верно или неверно?</a:t>
            </a:r>
            <a:endParaRPr lang="ru-RU" sz="5400" b="1" cap="all" spc="0" dirty="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3" name="TextBox 2"/>
          <p:cNvSpPr txBox="1"/>
          <p:nvPr/>
        </p:nvSpPr>
        <p:spPr>
          <a:xfrm>
            <a:off x="683567" y="2420888"/>
            <a:ext cx="7695307" cy="3416320"/>
          </a:xfrm>
          <a:prstGeom prst="rect">
            <a:avLst/>
          </a:prstGeom>
          <a:noFill/>
        </p:spPr>
        <p:txBody>
          <a:bodyPr wrap="square" rtlCol="0">
            <a:spAutoFit/>
          </a:bodyPr>
          <a:lstStyle/>
          <a:p>
            <a:pPr marL="285750" indent="-285750">
              <a:buFont typeface="Arial" pitchFamily="34" charset="0"/>
              <a:buChar char="•"/>
            </a:pPr>
            <a:r>
              <a:rPr lang="ru-RU" dirty="0"/>
              <a:t>1. Какой номер телефона в случае пожара ты наберёшь?</a:t>
            </a:r>
          </a:p>
          <a:p>
            <a:r>
              <a:rPr lang="ru-RU" dirty="0">
                <a:hlinkClick r:id="rId4" action="ppaction://hlinksldjump"/>
              </a:rPr>
              <a:t> </a:t>
            </a:r>
            <a:r>
              <a:rPr lang="ru-RU" dirty="0">
                <a:solidFill>
                  <a:schemeClr val="accent1">
                    <a:lumMod val="50000"/>
                  </a:schemeClr>
                </a:solidFill>
                <a:hlinkClick r:id="rId4" action="ppaction://hlinksldjump"/>
              </a:rPr>
              <a:t>1) 02 </a:t>
            </a:r>
            <a:endParaRPr lang="ru-RU" dirty="0">
              <a:solidFill>
                <a:schemeClr val="accent1">
                  <a:lumMod val="50000"/>
                </a:schemeClr>
              </a:solidFill>
            </a:endParaRPr>
          </a:p>
          <a:p>
            <a:r>
              <a:rPr lang="ru-RU" dirty="0">
                <a:solidFill>
                  <a:schemeClr val="accent1">
                    <a:lumMod val="50000"/>
                  </a:schemeClr>
                </a:solidFill>
                <a:hlinkClick r:id="rId5" action="ppaction://hlinksldjump"/>
              </a:rPr>
              <a:t>2) 01 </a:t>
            </a:r>
            <a:endParaRPr lang="ru-RU" dirty="0">
              <a:solidFill>
                <a:schemeClr val="accent1">
                  <a:lumMod val="50000"/>
                </a:schemeClr>
              </a:solidFill>
            </a:endParaRPr>
          </a:p>
          <a:p>
            <a:r>
              <a:rPr lang="ru-RU" dirty="0">
                <a:solidFill>
                  <a:schemeClr val="accent1">
                    <a:lumMod val="50000"/>
                  </a:schemeClr>
                </a:solidFill>
                <a:hlinkClick r:id="rId4" action="ppaction://hlinksldjump"/>
              </a:rPr>
              <a:t>3) 03 </a:t>
            </a:r>
            <a:endParaRPr lang="ru-RU" dirty="0">
              <a:solidFill>
                <a:schemeClr val="accent1">
                  <a:lumMod val="50000"/>
                </a:schemeClr>
              </a:solidFill>
            </a:endParaRPr>
          </a:p>
          <a:p>
            <a:r>
              <a:rPr lang="ru-RU" dirty="0">
                <a:solidFill>
                  <a:schemeClr val="accent1">
                    <a:lumMod val="50000"/>
                  </a:schemeClr>
                </a:solidFill>
                <a:hlinkClick r:id="rId4" action="ppaction://hlinksldjump"/>
              </a:rPr>
              <a:t>4) 04</a:t>
            </a:r>
            <a:endParaRPr lang="ru-RU" dirty="0">
              <a:solidFill>
                <a:schemeClr val="accent1">
                  <a:lumMod val="50000"/>
                </a:schemeClr>
              </a:solidFill>
            </a:endParaRPr>
          </a:p>
          <a:p>
            <a:r>
              <a:rPr lang="ru-RU" dirty="0"/>
              <a:t> </a:t>
            </a:r>
            <a:endParaRPr lang="ru-RU" dirty="0" smtClean="0"/>
          </a:p>
          <a:p>
            <a:pPr marL="285750" indent="-285750">
              <a:buFont typeface="Arial" pitchFamily="34" charset="0"/>
              <a:buChar char="•"/>
            </a:pPr>
            <a:r>
              <a:rPr lang="ru-RU" dirty="0" smtClean="0"/>
              <a:t>2</a:t>
            </a:r>
            <a:r>
              <a:rPr lang="ru-RU" dirty="0"/>
              <a:t>. Продолжи фразу “Спички не тронь, в спичках ...”</a:t>
            </a:r>
          </a:p>
          <a:p>
            <a:r>
              <a:rPr lang="ru-RU" dirty="0"/>
              <a:t> </a:t>
            </a:r>
            <a:r>
              <a:rPr lang="ru-RU" dirty="0">
                <a:hlinkClick r:id="rId4" action="ppaction://hlinksldjump"/>
              </a:rPr>
              <a:t>1) фонарь </a:t>
            </a:r>
            <a:endParaRPr lang="ru-RU" dirty="0"/>
          </a:p>
          <a:p>
            <a:r>
              <a:rPr lang="ru-RU" dirty="0">
                <a:hlinkClick r:id="rId4" action="ppaction://hlinksldjump"/>
              </a:rPr>
              <a:t>2) фасоль</a:t>
            </a:r>
            <a:endParaRPr lang="ru-RU" dirty="0"/>
          </a:p>
          <a:p>
            <a:r>
              <a:rPr lang="ru-RU" dirty="0">
                <a:hlinkClick r:id="rId5" action="ppaction://hlinksldjump"/>
              </a:rPr>
              <a:t> </a:t>
            </a:r>
            <a:r>
              <a:rPr lang="ru-RU" dirty="0" smtClean="0">
                <a:hlinkClick r:id="rId5" action="ppaction://hlinksldjump"/>
              </a:rPr>
              <a:t>3) огонь </a:t>
            </a:r>
            <a:endParaRPr lang="ru-RU" dirty="0"/>
          </a:p>
          <a:p>
            <a:r>
              <a:rPr lang="ru-RU" dirty="0">
                <a:hlinkClick r:id="rId4" action="ppaction://hlinksldjump"/>
              </a:rPr>
              <a:t>4) пароль</a:t>
            </a:r>
            <a:endParaRPr lang="ru-RU" dirty="0"/>
          </a:p>
          <a:p>
            <a:r>
              <a:rPr lang="ru-RU" dirty="0"/>
              <a:t> </a:t>
            </a:r>
          </a:p>
        </p:txBody>
      </p:sp>
      <p:sp>
        <p:nvSpPr>
          <p:cNvPr id="5" name="Управляющая кнопка: далее 4">
            <a:hlinkClick r:id="" action="ppaction://hlinkshowjump?jump=nextslide" highlightClick="1"/>
          </p:cNvPr>
          <p:cNvSpPr/>
          <p:nvPr/>
        </p:nvSpPr>
        <p:spPr>
          <a:xfrm>
            <a:off x="3851920" y="5837208"/>
            <a:ext cx="1296144" cy="400104"/>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4724400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a:hlinkClick r:id="rId2" action="ppaction://hlinksldjump"/>
          </p:cNvPr>
          <p:cNvPicPr>
            <a:picLocks noGrp="1" noChangeAspect="1"/>
          </p:cNvPicPr>
          <p:nvPr>
            <p:ph idx="1"/>
          </p:nvPr>
        </p:nvPicPr>
        <p:blipFill>
          <a:blip r:embed="rId3" cstate="print">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0"/>
            <a:ext cx="9180473" cy="6858000"/>
          </a:xfrm>
        </p:spPr>
      </p:pic>
      <p:sp>
        <p:nvSpPr>
          <p:cNvPr id="9" name="Прямоугольник 8"/>
          <p:cNvSpPr/>
          <p:nvPr/>
        </p:nvSpPr>
        <p:spPr>
          <a:xfrm>
            <a:off x="539552" y="378823"/>
            <a:ext cx="7839323" cy="1754326"/>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spc="0"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Викторина</a:t>
            </a:r>
          </a:p>
          <a:p>
            <a:pPr algn="ctr"/>
            <a:r>
              <a:rPr lang="ru-RU" sz="5400" b="1" cap="all"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Верно или неверно?</a:t>
            </a:r>
            <a:endParaRPr lang="ru-RU" sz="5400" b="1" cap="all" spc="0" dirty="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3" name="TextBox 2">
            <a:hlinkClick r:id="rId2" action="ppaction://hlinksldjump"/>
          </p:cNvPr>
          <p:cNvSpPr txBox="1"/>
          <p:nvPr/>
        </p:nvSpPr>
        <p:spPr>
          <a:xfrm>
            <a:off x="683568" y="2132856"/>
            <a:ext cx="7695307" cy="3416320"/>
          </a:xfrm>
          <a:prstGeom prst="rect">
            <a:avLst/>
          </a:prstGeom>
          <a:noFill/>
        </p:spPr>
        <p:txBody>
          <a:bodyPr wrap="square" rtlCol="0">
            <a:spAutoFit/>
          </a:bodyPr>
          <a:lstStyle/>
          <a:p>
            <a:pPr marL="285750" indent="-285750">
              <a:buFont typeface="Arial" pitchFamily="34" charset="0"/>
              <a:buChar char="•"/>
            </a:pPr>
            <a:r>
              <a:rPr lang="ru-RU" dirty="0" smtClean="0"/>
              <a:t>3</a:t>
            </a:r>
            <a:r>
              <a:rPr lang="ru-RU" dirty="0"/>
              <a:t>. Как называется место для хранения предметов пожаротушения?</a:t>
            </a:r>
          </a:p>
          <a:p>
            <a:r>
              <a:rPr lang="ru-RU" dirty="0"/>
              <a:t> </a:t>
            </a:r>
            <a:r>
              <a:rPr lang="ru-RU" dirty="0">
                <a:hlinkClick r:id="rId5" action="ppaction://hlinksldjump"/>
              </a:rPr>
              <a:t>1) щит </a:t>
            </a:r>
            <a:endParaRPr lang="ru-RU" dirty="0"/>
          </a:p>
          <a:p>
            <a:r>
              <a:rPr lang="ru-RU" dirty="0">
                <a:hlinkClick r:id="rId2" action="ppaction://hlinksldjump"/>
              </a:rPr>
              <a:t>2) диск</a:t>
            </a:r>
            <a:endParaRPr lang="ru-RU" dirty="0"/>
          </a:p>
          <a:p>
            <a:r>
              <a:rPr lang="ru-RU" dirty="0">
                <a:hlinkClick r:id="rId5" action="ppaction://hlinksldjump"/>
              </a:rPr>
              <a:t> 3) круг</a:t>
            </a:r>
            <a:endParaRPr lang="ru-RU" dirty="0"/>
          </a:p>
          <a:p>
            <a:r>
              <a:rPr lang="ru-RU" dirty="0"/>
              <a:t> </a:t>
            </a:r>
            <a:r>
              <a:rPr lang="ru-RU" dirty="0">
                <a:hlinkClick r:id="rId2" action="ppaction://hlinksldjump"/>
              </a:rPr>
              <a:t>4) </a:t>
            </a:r>
            <a:r>
              <a:rPr lang="ru-RU" dirty="0" smtClean="0">
                <a:hlinkClick r:id="rId2" action="ppaction://hlinksldjump"/>
              </a:rPr>
              <a:t>пласт</a:t>
            </a:r>
            <a:endParaRPr lang="ru-RU" dirty="0" smtClean="0"/>
          </a:p>
          <a:p>
            <a:endParaRPr lang="ru-RU" dirty="0"/>
          </a:p>
          <a:p>
            <a:pPr marL="285750" indent="-285750">
              <a:buFont typeface="Arial" pitchFamily="34" charset="0"/>
              <a:buChar char="•"/>
            </a:pPr>
            <a:r>
              <a:rPr lang="ru-RU" dirty="0"/>
              <a:t> 4. Как называется выход из помещения в случае пожара?</a:t>
            </a:r>
          </a:p>
          <a:p>
            <a:r>
              <a:rPr lang="ru-RU" dirty="0"/>
              <a:t> </a:t>
            </a:r>
            <a:r>
              <a:rPr lang="ru-RU" dirty="0">
                <a:hlinkClick r:id="rId5" action="ppaction://hlinksldjump"/>
              </a:rPr>
              <a:t>1) запасной </a:t>
            </a:r>
            <a:endParaRPr lang="ru-RU" dirty="0"/>
          </a:p>
          <a:p>
            <a:r>
              <a:rPr lang="ru-RU" dirty="0">
                <a:hlinkClick r:id="rId2" action="ppaction://hlinksldjump"/>
              </a:rPr>
              <a:t>2) переходной</a:t>
            </a:r>
            <a:endParaRPr lang="ru-RU" dirty="0"/>
          </a:p>
          <a:p>
            <a:r>
              <a:rPr lang="ru-RU" dirty="0">
                <a:hlinkClick r:id="rId2" action="ppaction://hlinksldjump"/>
              </a:rPr>
              <a:t> 3) проходной </a:t>
            </a:r>
            <a:endParaRPr lang="ru-RU" dirty="0"/>
          </a:p>
          <a:p>
            <a:r>
              <a:rPr lang="ru-RU" dirty="0">
                <a:hlinkClick r:id="rId2" action="ppaction://hlinksldjump"/>
              </a:rPr>
              <a:t>4) подземный</a:t>
            </a:r>
            <a:endParaRPr lang="ru-RU" dirty="0"/>
          </a:p>
          <a:p>
            <a:r>
              <a:rPr lang="ru-RU" dirty="0"/>
              <a:t> </a:t>
            </a:r>
          </a:p>
        </p:txBody>
      </p:sp>
      <p:sp>
        <p:nvSpPr>
          <p:cNvPr id="6" name="Управляющая кнопка: далее 5">
            <a:hlinkClick r:id="" action="ppaction://hlinkshowjump?jump=nextslide" highlightClick="1"/>
          </p:cNvPr>
          <p:cNvSpPr/>
          <p:nvPr/>
        </p:nvSpPr>
        <p:spPr>
          <a:xfrm>
            <a:off x="3851920" y="5837208"/>
            <a:ext cx="1296144" cy="400104"/>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52876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a:hlinkClick r:id="" action="ppaction://noaction"/>
          </p:cNvPr>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0"/>
            <a:ext cx="9180473" cy="6858000"/>
          </a:xfrm>
        </p:spPr>
      </p:pic>
      <p:sp>
        <p:nvSpPr>
          <p:cNvPr id="9" name="Прямоугольник 8"/>
          <p:cNvSpPr/>
          <p:nvPr/>
        </p:nvSpPr>
        <p:spPr>
          <a:xfrm>
            <a:off x="539552" y="378823"/>
            <a:ext cx="7839323" cy="1754326"/>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spc="0"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Викторина</a:t>
            </a:r>
          </a:p>
          <a:p>
            <a:pPr algn="ctr"/>
            <a:r>
              <a:rPr lang="ru-RU" sz="5400" b="1" cap="all"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Верно или неверно?</a:t>
            </a:r>
            <a:endParaRPr lang="ru-RU" sz="5400" b="1" cap="all" spc="0" dirty="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3" name="TextBox 2">
            <a:hlinkClick r:id="" action="ppaction://noaction"/>
          </p:cNvPr>
          <p:cNvSpPr txBox="1"/>
          <p:nvPr/>
        </p:nvSpPr>
        <p:spPr>
          <a:xfrm>
            <a:off x="1021735" y="2133149"/>
            <a:ext cx="6984775" cy="3693319"/>
          </a:xfrm>
          <a:prstGeom prst="rect">
            <a:avLst/>
          </a:prstGeom>
          <a:noFill/>
        </p:spPr>
        <p:txBody>
          <a:bodyPr wrap="square" rtlCol="0">
            <a:spAutoFit/>
          </a:bodyPr>
          <a:lstStyle/>
          <a:p>
            <a:endParaRPr lang="ru-RU" dirty="0"/>
          </a:p>
          <a:p>
            <a:pPr marL="285750" indent="-285750">
              <a:buFont typeface="Arial" pitchFamily="34" charset="0"/>
              <a:buChar char="•"/>
            </a:pPr>
            <a:r>
              <a:rPr lang="ru-RU" dirty="0" smtClean="0"/>
              <a:t>5</a:t>
            </a:r>
            <a:r>
              <a:rPr lang="ru-RU" dirty="0"/>
              <a:t>. Какой цвет имеет пожарная машина? </a:t>
            </a:r>
          </a:p>
          <a:p>
            <a:r>
              <a:rPr lang="ru-RU" dirty="0">
                <a:hlinkClick r:id="rId4" action="ppaction://hlinksldjump"/>
              </a:rPr>
              <a:t>1) жёлтый </a:t>
            </a:r>
            <a:endParaRPr lang="ru-RU" dirty="0"/>
          </a:p>
          <a:p>
            <a:r>
              <a:rPr lang="ru-RU" dirty="0">
                <a:hlinkClick r:id="rId4" action="ppaction://hlinksldjump"/>
              </a:rPr>
              <a:t>2) зелёный</a:t>
            </a:r>
            <a:endParaRPr lang="ru-RU" dirty="0"/>
          </a:p>
          <a:p>
            <a:r>
              <a:rPr lang="ru-RU" dirty="0">
                <a:hlinkClick r:id="rId4" action="ppaction://hlinksldjump"/>
              </a:rPr>
              <a:t> 3) синий </a:t>
            </a:r>
            <a:endParaRPr lang="ru-RU" dirty="0"/>
          </a:p>
          <a:p>
            <a:r>
              <a:rPr lang="ru-RU" dirty="0">
                <a:hlinkClick r:id="rId5" action="ppaction://hlinksldjump"/>
              </a:rPr>
              <a:t>4) </a:t>
            </a:r>
            <a:r>
              <a:rPr lang="ru-RU" dirty="0" smtClean="0">
                <a:hlinkClick r:id="rId5" action="ppaction://hlinksldjump"/>
              </a:rPr>
              <a:t>красный</a:t>
            </a:r>
            <a:endParaRPr lang="ru-RU" dirty="0" smtClean="0"/>
          </a:p>
          <a:p>
            <a:endParaRPr lang="ru-RU" dirty="0"/>
          </a:p>
          <a:p>
            <a:pPr marL="285750" indent="-285750">
              <a:buFont typeface="Arial" pitchFamily="34" charset="0"/>
              <a:buChar char="•"/>
            </a:pPr>
            <a:r>
              <a:rPr lang="ru-RU" dirty="0"/>
              <a:t> 6. Что такое пожар?</a:t>
            </a:r>
          </a:p>
          <a:p>
            <a:r>
              <a:rPr lang="ru-RU" dirty="0">
                <a:hlinkClick r:id="rId4" action="ppaction://hlinksldjump"/>
              </a:rPr>
              <a:t> 1) игра </a:t>
            </a:r>
            <a:endParaRPr lang="ru-RU" dirty="0"/>
          </a:p>
          <a:p>
            <a:r>
              <a:rPr lang="ru-RU" dirty="0">
                <a:hlinkClick r:id="rId5" action="ppaction://hlinksldjump"/>
              </a:rPr>
              <a:t>2) бедствие </a:t>
            </a:r>
            <a:endParaRPr lang="ru-RU" dirty="0"/>
          </a:p>
          <a:p>
            <a:r>
              <a:rPr lang="ru-RU" dirty="0">
                <a:hlinkClick r:id="rId4" action="ppaction://hlinksldjump"/>
              </a:rPr>
              <a:t>3) соревнование</a:t>
            </a:r>
            <a:endParaRPr lang="ru-RU" dirty="0"/>
          </a:p>
          <a:p>
            <a:r>
              <a:rPr lang="ru-RU" dirty="0">
                <a:hlinkClick r:id="rId4" action="ppaction://hlinksldjump"/>
              </a:rPr>
              <a:t> 4) развлечение</a:t>
            </a:r>
            <a:endParaRPr lang="ru-RU" dirty="0"/>
          </a:p>
          <a:p>
            <a:r>
              <a:rPr lang="ru-RU" dirty="0"/>
              <a:t> </a:t>
            </a:r>
          </a:p>
        </p:txBody>
      </p:sp>
      <p:sp>
        <p:nvSpPr>
          <p:cNvPr id="6" name="Управляющая кнопка: далее 5">
            <a:hlinkClick r:id="" action="ppaction://hlinkshowjump?jump=nextslide" highlightClick="1"/>
          </p:cNvPr>
          <p:cNvSpPr/>
          <p:nvPr/>
        </p:nvSpPr>
        <p:spPr>
          <a:xfrm>
            <a:off x="3851920" y="5837208"/>
            <a:ext cx="1296144" cy="400104"/>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0900200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36473" y="-10007"/>
            <a:ext cx="9180473" cy="6858000"/>
          </a:xfrm>
        </p:spPr>
      </p:pic>
      <p:sp>
        <p:nvSpPr>
          <p:cNvPr id="9" name="Прямоугольник 8"/>
          <p:cNvSpPr/>
          <p:nvPr/>
        </p:nvSpPr>
        <p:spPr>
          <a:xfrm>
            <a:off x="539552" y="378823"/>
            <a:ext cx="7839323" cy="1754326"/>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spc="0"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Викторина</a:t>
            </a:r>
          </a:p>
          <a:p>
            <a:pPr algn="ctr"/>
            <a:r>
              <a:rPr lang="ru-RU" sz="5400" b="1" cap="all"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Верно или неверно?</a:t>
            </a:r>
            <a:endParaRPr lang="ru-RU" sz="5400" b="1" cap="all" spc="0" dirty="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3" name="TextBox 2"/>
          <p:cNvSpPr txBox="1"/>
          <p:nvPr/>
        </p:nvSpPr>
        <p:spPr>
          <a:xfrm>
            <a:off x="1053648" y="2276872"/>
            <a:ext cx="6984775" cy="3139321"/>
          </a:xfrm>
          <a:prstGeom prst="rect">
            <a:avLst/>
          </a:prstGeom>
          <a:noFill/>
        </p:spPr>
        <p:txBody>
          <a:bodyPr wrap="square" rtlCol="0">
            <a:spAutoFit/>
          </a:bodyPr>
          <a:lstStyle/>
          <a:p>
            <a:pPr marL="285750" indent="-285750">
              <a:buFont typeface="Arial" pitchFamily="34" charset="0"/>
              <a:buChar char="•"/>
            </a:pPr>
            <a:r>
              <a:rPr lang="ru-RU" dirty="0" smtClean="0"/>
              <a:t>7</a:t>
            </a:r>
            <a:r>
              <a:rPr lang="ru-RU" dirty="0"/>
              <a:t>. Какое из природных явлений не вызывает пожар?</a:t>
            </a:r>
          </a:p>
          <a:p>
            <a:r>
              <a:rPr lang="ru-RU" dirty="0">
                <a:hlinkClick r:id="rId4" action="ppaction://hlinksldjump"/>
              </a:rPr>
              <a:t> 1) дождь </a:t>
            </a:r>
            <a:endParaRPr lang="ru-RU" dirty="0"/>
          </a:p>
          <a:p>
            <a:r>
              <a:rPr lang="ru-RU" dirty="0">
                <a:hlinkClick r:id="rId5" action="ppaction://hlinksldjump"/>
              </a:rPr>
              <a:t>2) ветер</a:t>
            </a:r>
            <a:endParaRPr lang="ru-RU" dirty="0"/>
          </a:p>
          <a:p>
            <a:r>
              <a:rPr lang="ru-RU" dirty="0">
                <a:hlinkClick r:id="rId5" action="ppaction://hlinksldjump"/>
              </a:rPr>
              <a:t> 3) молния </a:t>
            </a:r>
            <a:endParaRPr lang="ru-RU" dirty="0"/>
          </a:p>
          <a:p>
            <a:r>
              <a:rPr lang="ru-RU" dirty="0">
                <a:hlinkClick r:id="rId5" action="ppaction://hlinksldjump"/>
              </a:rPr>
              <a:t>4) солнце</a:t>
            </a:r>
            <a:endParaRPr lang="ru-RU" dirty="0"/>
          </a:p>
          <a:p>
            <a:pPr marL="285750" indent="-285750">
              <a:buFont typeface="Arial" pitchFamily="34" charset="0"/>
              <a:buChar char="•"/>
            </a:pPr>
            <a:r>
              <a:rPr lang="ru-RU" dirty="0"/>
              <a:t> 8. Что ты должен выключить, уходя из дома? </a:t>
            </a:r>
          </a:p>
          <a:p>
            <a:r>
              <a:rPr lang="ru-RU" dirty="0">
                <a:hlinkClick r:id="rId5" action="ppaction://hlinksldjump"/>
              </a:rPr>
              <a:t>1) телефон </a:t>
            </a:r>
            <a:endParaRPr lang="ru-RU" dirty="0"/>
          </a:p>
          <a:p>
            <a:r>
              <a:rPr lang="ru-RU" dirty="0">
                <a:hlinkClick r:id="rId5" action="ppaction://hlinksldjump"/>
              </a:rPr>
              <a:t>2) холодильник </a:t>
            </a:r>
            <a:endParaRPr lang="ru-RU" dirty="0"/>
          </a:p>
          <a:p>
            <a:r>
              <a:rPr lang="ru-RU" dirty="0">
                <a:hlinkClick r:id="rId5" action="ppaction://hlinksldjump"/>
              </a:rPr>
              <a:t>3) электрический звонок </a:t>
            </a:r>
            <a:endParaRPr lang="ru-RU" dirty="0"/>
          </a:p>
          <a:p>
            <a:r>
              <a:rPr lang="ru-RU" dirty="0">
                <a:hlinkClick r:id="rId4" action="ppaction://hlinksldjump"/>
              </a:rPr>
              <a:t>4) газ, свет, утюг</a:t>
            </a:r>
            <a:endParaRPr lang="ru-RU" dirty="0"/>
          </a:p>
          <a:p>
            <a:r>
              <a:rPr lang="ru-RU" dirty="0"/>
              <a:t> </a:t>
            </a:r>
          </a:p>
        </p:txBody>
      </p:sp>
      <p:sp>
        <p:nvSpPr>
          <p:cNvPr id="7" name="Управляющая кнопка: далее 6">
            <a:hlinkClick r:id="" action="ppaction://hlinkshowjump?jump=nextslide" highlightClick="1"/>
          </p:cNvPr>
          <p:cNvSpPr/>
          <p:nvPr/>
        </p:nvSpPr>
        <p:spPr>
          <a:xfrm>
            <a:off x="3995936" y="5877272"/>
            <a:ext cx="1224136" cy="504056"/>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3738453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36473" y="-10007"/>
            <a:ext cx="9180473" cy="6858000"/>
          </a:xfrm>
        </p:spPr>
      </p:pic>
      <p:sp>
        <p:nvSpPr>
          <p:cNvPr id="9" name="Прямоугольник 8"/>
          <p:cNvSpPr/>
          <p:nvPr/>
        </p:nvSpPr>
        <p:spPr>
          <a:xfrm>
            <a:off x="539552" y="378823"/>
            <a:ext cx="7839323" cy="1754326"/>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spc="0"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Викторина</a:t>
            </a:r>
          </a:p>
          <a:p>
            <a:pPr algn="ctr"/>
            <a:r>
              <a:rPr lang="ru-RU" sz="5400" b="1" cap="all"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Верно или неверно?</a:t>
            </a:r>
            <a:endParaRPr lang="ru-RU" sz="5400" b="1" cap="all" spc="0" dirty="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3" name="TextBox 2"/>
          <p:cNvSpPr txBox="1"/>
          <p:nvPr/>
        </p:nvSpPr>
        <p:spPr>
          <a:xfrm>
            <a:off x="1053648" y="2276872"/>
            <a:ext cx="6984775" cy="2585323"/>
          </a:xfrm>
          <a:prstGeom prst="rect">
            <a:avLst/>
          </a:prstGeom>
          <a:noFill/>
        </p:spPr>
        <p:txBody>
          <a:bodyPr wrap="square" rtlCol="0">
            <a:spAutoFit/>
          </a:bodyPr>
          <a:lstStyle/>
          <a:p>
            <a:r>
              <a:rPr lang="ru-RU" dirty="0"/>
              <a:t>9</a:t>
            </a:r>
            <a:r>
              <a:rPr lang="ru-RU" dirty="0" smtClean="0"/>
              <a:t>. </a:t>
            </a:r>
            <a:r>
              <a:rPr lang="ru-RU" dirty="0"/>
              <a:t>Что вы будете делать, если на вас загорится одежда?</a:t>
            </a:r>
          </a:p>
          <a:p>
            <a:r>
              <a:rPr lang="ru-RU" dirty="0" smtClean="0"/>
              <a:t> </a:t>
            </a:r>
            <a:r>
              <a:rPr lang="ru-RU" dirty="0">
                <a:latin typeface="Monotype Corsiva" pitchFamily="66" charset="0"/>
              </a:rPr>
              <a:t>1</a:t>
            </a:r>
            <a:r>
              <a:rPr lang="ru-RU" dirty="0">
                <a:latin typeface="Monotype Corsiva" pitchFamily="66" charset="0"/>
                <a:hlinkClick r:id="rId4" action="ppaction://hlinksldjump"/>
              </a:rPr>
              <a:t>) </a:t>
            </a:r>
            <a:r>
              <a:rPr lang="ru-RU" dirty="0">
                <a:latin typeface="Monotype Corsiva" pitchFamily="66" charset="0"/>
                <a:hlinkClick r:id="rId5" action="ppaction://hlinksldjump"/>
              </a:rPr>
              <a:t>Будете бегать и махать руками</a:t>
            </a:r>
            <a:endParaRPr lang="ru-RU" dirty="0">
              <a:latin typeface="Monotype Corsiva" pitchFamily="66" charset="0"/>
            </a:endParaRPr>
          </a:p>
          <a:p>
            <a:r>
              <a:rPr lang="ru-RU" dirty="0">
                <a:latin typeface="Monotype Corsiva" pitchFamily="66" charset="0"/>
              </a:rPr>
              <a:t>2) </a:t>
            </a:r>
            <a:r>
              <a:rPr lang="ru-RU" dirty="0">
                <a:latin typeface="Monotype Corsiva" pitchFamily="66" charset="0"/>
                <a:hlinkClick r:id="rId5" action="ppaction://hlinksldjump"/>
              </a:rPr>
              <a:t>Упадете на пол и покатитесь</a:t>
            </a:r>
            <a:endParaRPr lang="ru-RU" dirty="0">
              <a:latin typeface="Monotype Corsiva" pitchFamily="66" charset="0"/>
            </a:endParaRPr>
          </a:p>
          <a:p>
            <a:r>
              <a:rPr lang="ru-RU" dirty="0">
                <a:latin typeface="Monotype Corsiva" pitchFamily="66" charset="0"/>
              </a:rPr>
              <a:t>3) </a:t>
            </a:r>
            <a:r>
              <a:rPr lang="ru-RU" dirty="0">
                <a:latin typeface="Monotype Corsiva" pitchFamily="66" charset="0"/>
                <a:hlinkClick r:id="rId6" action="ppaction://hlinksldjump"/>
              </a:rPr>
              <a:t>Обернетесь в одеяло</a:t>
            </a:r>
            <a:endParaRPr lang="ru-RU" dirty="0">
              <a:latin typeface="Monotype Corsiva" pitchFamily="66" charset="0"/>
            </a:endParaRPr>
          </a:p>
          <a:p>
            <a:r>
              <a:rPr lang="ru-RU" dirty="0" smtClean="0"/>
              <a:t> 10. </a:t>
            </a:r>
            <a:r>
              <a:rPr lang="ru-RU" dirty="0">
                <a:latin typeface="Monotype Corsiva" pitchFamily="66" charset="0"/>
              </a:rPr>
              <a:t>Причиной пожара в жилых зданиях может стать:</a:t>
            </a:r>
          </a:p>
          <a:p>
            <a:r>
              <a:rPr lang="ru-RU" dirty="0">
                <a:latin typeface="Monotype Corsiva" pitchFamily="66" charset="0"/>
              </a:rPr>
              <a:t>1) </a:t>
            </a:r>
            <a:r>
              <a:rPr lang="ru-RU" dirty="0">
                <a:latin typeface="Monotype Corsiva" pitchFamily="66" charset="0"/>
                <a:hlinkClick r:id="rId5" action="ppaction://hlinksldjump"/>
              </a:rPr>
              <a:t>отсутствие первичных средств пожаротушении</a:t>
            </a:r>
            <a:endParaRPr lang="ru-RU" dirty="0">
              <a:latin typeface="Monotype Corsiva" pitchFamily="66" charset="0"/>
            </a:endParaRPr>
          </a:p>
          <a:p>
            <a:r>
              <a:rPr lang="ru-RU" dirty="0">
                <a:latin typeface="Monotype Corsiva" pitchFamily="66" charset="0"/>
              </a:rPr>
              <a:t>2) </a:t>
            </a:r>
            <a:r>
              <a:rPr lang="ru-RU" dirty="0">
                <a:latin typeface="Monotype Corsiva" pitchFamily="66" charset="0"/>
                <a:hlinkClick r:id="rId6" action="ppaction://hlinksldjump"/>
              </a:rPr>
              <a:t>неосторожное обращение с пиротехническими изделиями</a:t>
            </a:r>
            <a:endParaRPr lang="ru-RU" dirty="0">
              <a:latin typeface="Monotype Corsiva" pitchFamily="66" charset="0"/>
            </a:endParaRPr>
          </a:p>
          <a:p>
            <a:r>
              <a:rPr lang="ru-RU" dirty="0">
                <a:latin typeface="Monotype Corsiva" pitchFamily="66" charset="0"/>
              </a:rPr>
              <a:t>3) </a:t>
            </a:r>
            <a:r>
              <a:rPr lang="ru-RU" dirty="0">
                <a:latin typeface="Monotype Corsiva" pitchFamily="66" charset="0"/>
                <a:hlinkClick r:id="rId5" action="ppaction://hlinksldjump"/>
              </a:rPr>
              <a:t>неисправность внутренних пожарных кранов</a:t>
            </a:r>
            <a:endParaRPr lang="ru-RU" dirty="0">
              <a:latin typeface="Monotype Corsiva" pitchFamily="66" charset="0"/>
            </a:endParaRPr>
          </a:p>
          <a:p>
            <a:r>
              <a:rPr lang="ru-RU" dirty="0" smtClean="0"/>
              <a:t> </a:t>
            </a:r>
            <a:endParaRPr lang="ru-RU" dirty="0"/>
          </a:p>
        </p:txBody>
      </p:sp>
      <p:sp>
        <p:nvSpPr>
          <p:cNvPr id="6" name="Управляющая кнопка: далее 5">
            <a:hlinkClick r:id="" action="ppaction://hlinkshowjump?jump=nextslide" highlightClick="1"/>
          </p:cNvPr>
          <p:cNvSpPr/>
          <p:nvPr/>
        </p:nvSpPr>
        <p:spPr>
          <a:xfrm>
            <a:off x="3995936" y="5589240"/>
            <a:ext cx="1224136" cy="43204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7520791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36473" y="-10007"/>
            <a:ext cx="9180473" cy="6858000"/>
          </a:xfrm>
        </p:spPr>
      </p:pic>
      <p:sp>
        <p:nvSpPr>
          <p:cNvPr id="9" name="Прямоугольник 8"/>
          <p:cNvSpPr/>
          <p:nvPr/>
        </p:nvSpPr>
        <p:spPr>
          <a:xfrm>
            <a:off x="539552" y="378823"/>
            <a:ext cx="7839323" cy="1754326"/>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spc="0"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Викторина</a:t>
            </a:r>
          </a:p>
          <a:p>
            <a:pPr algn="ctr"/>
            <a:r>
              <a:rPr lang="ru-RU" sz="5400" b="1" cap="all"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Верно или неверно?</a:t>
            </a:r>
            <a:endParaRPr lang="ru-RU" sz="5400" b="1" cap="all" spc="0" dirty="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3" name="TextBox 2"/>
          <p:cNvSpPr txBox="1"/>
          <p:nvPr/>
        </p:nvSpPr>
        <p:spPr>
          <a:xfrm>
            <a:off x="1053648" y="2276872"/>
            <a:ext cx="6984775" cy="1754326"/>
          </a:xfrm>
          <a:prstGeom prst="rect">
            <a:avLst/>
          </a:prstGeom>
          <a:noFill/>
        </p:spPr>
        <p:txBody>
          <a:bodyPr wrap="square" rtlCol="0">
            <a:spAutoFit/>
          </a:bodyPr>
          <a:lstStyle/>
          <a:p>
            <a:r>
              <a:rPr lang="ru-RU" dirty="0" smtClean="0"/>
              <a:t>11</a:t>
            </a:r>
            <a:r>
              <a:rPr lang="ru-RU" dirty="0" smtClean="0"/>
              <a:t>. </a:t>
            </a:r>
            <a:r>
              <a:rPr lang="ru-RU" dirty="0">
                <a:latin typeface="Monotype Corsiva" pitchFamily="66" charset="0"/>
              </a:rPr>
              <a:t>Как называется место для противопожарного инвентаря?</a:t>
            </a:r>
          </a:p>
          <a:p>
            <a:r>
              <a:rPr lang="ru-RU" dirty="0" smtClean="0"/>
              <a:t> </a:t>
            </a:r>
            <a:r>
              <a:rPr lang="ru-RU" dirty="0">
                <a:latin typeface="Monotype Corsiva" pitchFamily="66" charset="0"/>
              </a:rPr>
              <a:t>1) </a:t>
            </a:r>
            <a:r>
              <a:rPr lang="ru-RU" dirty="0">
                <a:latin typeface="Monotype Corsiva" pitchFamily="66" charset="0"/>
                <a:hlinkClick r:id="rId4" action="ppaction://hlinksldjump"/>
              </a:rPr>
              <a:t>меч</a:t>
            </a:r>
            <a:endParaRPr lang="ru-RU" dirty="0">
              <a:latin typeface="Monotype Corsiva" pitchFamily="66" charset="0"/>
            </a:endParaRPr>
          </a:p>
          <a:p>
            <a:r>
              <a:rPr lang="ru-RU" dirty="0">
                <a:latin typeface="Monotype Corsiva" pitchFamily="66" charset="0"/>
              </a:rPr>
              <a:t>2) </a:t>
            </a:r>
            <a:r>
              <a:rPr lang="ru-RU" dirty="0">
                <a:latin typeface="Monotype Corsiva" pitchFamily="66" charset="0"/>
                <a:hlinkClick r:id="rId5" action="ppaction://hlinksldjump"/>
              </a:rPr>
              <a:t>щит</a:t>
            </a:r>
            <a:endParaRPr lang="ru-RU" dirty="0">
              <a:latin typeface="Monotype Corsiva" pitchFamily="66" charset="0"/>
            </a:endParaRPr>
          </a:p>
          <a:p>
            <a:r>
              <a:rPr lang="ru-RU" dirty="0">
                <a:latin typeface="Monotype Corsiva" pitchFamily="66" charset="0"/>
              </a:rPr>
              <a:t>3) </a:t>
            </a:r>
            <a:r>
              <a:rPr lang="ru-RU" dirty="0">
                <a:latin typeface="Monotype Corsiva" pitchFamily="66" charset="0"/>
                <a:hlinkClick r:id="rId5" action="ppaction://hlinksldjump"/>
              </a:rPr>
              <a:t>кошма</a:t>
            </a:r>
            <a:endParaRPr lang="ru-RU" dirty="0">
              <a:latin typeface="Monotype Corsiva" pitchFamily="66" charset="0"/>
            </a:endParaRPr>
          </a:p>
          <a:p>
            <a:r>
              <a:rPr lang="ru-RU" dirty="0">
                <a:latin typeface="Monotype Corsiva" pitchFamily="66" charset="0"/>
              </a:rPr>
              <a:t>4) </a:t>
            </a:r>
            <a:r>
              <a:rPr lang="ru-RU" dirty="0">
                <a:latin typeface="Monotype Corsiva" pitchFamily="66" charset="0"/>
                <a:hlinkClick r:id="rId4" action="ppaction://hlinksldjump"/>
              </a:rPr>
              <a:t>ящик</a:t>
            </a:r>
            <a:endParaRPr lang="ru-RU" dirty="0">
              <a:latin typeface="Monotype Corsiva" pitchFamily="66" charset="0"/>
            </a:endParaRPr>
          </a:p>
          <a:p>
            <a:r>
              <a:rPr lang="ru-RU" dirty="0" smtClean="0"/>
              <a:t>  </a:t>
            </a:r>
            <a:endParaRPr lang="ru-RU" dirty="0"/>
          </a:p>
        </p:txBody>
      </p:sp>
      <p:sp>
        <p:nvSpPr>
          <p:cNvPr id="5" name="Управляющая кнопка: в конец 4">
            <a:hlinkClick r:id="" action="ppaction://hlinkshowjump?jump=lastslide" highlightClick="1"/>
          </p:cNvPr>
          <p:cNvSpPr/>
          <p:nvPr/>
        </p:nvSpPr>
        <p:spPr>
          <a:xfrm>
            <a:off x="3635896" y="5805264"/>
            <a:ext cx="1440160" cy="43204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2002812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4" cstate="print">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36473" y="-10007"/>
            <a:ext cx="9180473" cy="6858000"/>
          </a:xfrm>
        </p:spPr>
      </p:pic>
      <p:sp>
        <p:nvSpPr>
          <p:cNvPr id="9" name="Прямоугольник 8"/>
          <p:cNvSpPr/>
          <p:nvPr/>
        </p:nvSpPr>
        <p:spPr>
          <a:xfrm>
            <a:off x="626373" y="2461538"/>
            <a:ext cx="7839323" cy="1754326"/>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Верно!</a:t>
            </a:r>
          </a:p>
          <a:p>
            <a:pPr algn="ctr"/>
            <a:r>
              <a:rPr lang="ru-RU" sz="5400" b="1" cap="all" spc="0"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Молодцы!</a:t>
            </a:r>
          </a:p>
        </p:txBody>
      </p:sp>
      <p:sp>
        <p:nvSpPr>
          <p:cNvPr id="3" name="TextBox 2"/>
          <p:cNvSpPr txBox="1"/>
          <p:nvPr/>
        </p:nvSpPr>
        <p:spPr>
          <a:xfrm>
            <a:off x="1053648" y="2276872"/>
            <a:ext cx="6984775" cy="369332"/>
          </a:xfrm>
          <a:prstGeom prst="rect">
            <a:avLst/>
          </a:prstGeom>
          <a:noFill/>
        </p:spPr>
        <p:txBody>
          <a:bodyPr wrap="square" rtlCol="0">
            <a:spAutoFit/>
          </a:bodyPr>
          <a:lstStyle/>
          <a:p>
            <a:r>
              <a:rPr lang="ru-RU" dirty="0" smtClean="0"/>
              <a:t> </a:t>
            </a:r>
            <a:endParaRPr lang="ru-RU" dirty="0"/>
          </a:p>
        </p:txBody>
      </p:sp>
      <p:pic>
        <p:nvPicPr>
          <p:cNvPr id="8" name="j0214098.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cstate="print"/>
          <a:stretch>
            <a:fillRect/>
          </a:stretch>
        </p:blipFill>
        <p:spPr>
          <a:xfrm>
            <a:off x="8028384" y="5733256"/>
            <a:ext cx="398016" cy="398016"/>
          </a:xfrm>
          <a:prstGeom prst="rect">
            <a:avLst/>
          </a:prstGeom>
        </p:spPr>
      </p:pic>
      <p:sp>
        <p:nvSpPr>
          <p:cNvPr id="6" name="Управляющая кнопка: назад 5">
            <a:hlinkClick r:id="" action="ppaction://hlinkshowjump?jump=lastslideviewed" highlightClick="1"/>
          </p:cNvPr>
          <p:cNvSpPr/>
          <p:nvPr/>
        </p:nvSpPr>
        <p:spPr>
          <a:xfrm>
            <a:off x="899592" y="5517232"/>
            <a:ext cx="864096" cy="415032"/>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6261794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745"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36473" y="-10007"/>
            <a:ext cx="9180473" cy="6858000"/>
          </a:xfrm>
        </p:spPr>
      </p:pic>
      <p:sp>
        <p:nvSpPr>
          <p:cNvPr id="9" name="Прямоугольник 8"/>
          <p:cNvSpPr/>
          <p:nvPr/>
        </p:nvSpPr>
        <p:spPr>
          <a:xfrm>
            <a:off x="626373" y="2461538"/>
            <a:ext cx="7839323" cy="1754326"/>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spc="0"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Неверно!</a:t>
            </a:r>
          </a:p>
          <a:p>
            <a:pPr algn="ctr"/>
            <a:r>
              <a:rPr lang="ru-RU" sz="5400" b="1" cap="all"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Пробуй еще!</a:t>
            </a:r>
            <a:endParaRPr lang="ru-RU" sz="5400" b="1" cap="all" spc="0"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3" name="TextBox 2"/>
          <p:cNvSpPr txBox="1"/>
          <p:nvPr/>
        </p:nvSpPr>
        <p:spPr>
          <a:xfrm>
            <a:off x="1053648" y="2276872"/>
            <a:ext cx="6984775" cy="369332"/>
          </a:xfrm>
          <a:prstGeom prst="rect">
            <a:avLst/>
          </a:prstGeom>
          <a:noFill/>
        </p:spPr>
        <p:txBody>
          <a:bodyPr wrap="square" rtlCol="0">
            <a:spAutoFit/>
          </a:bodyPr>
          <a:lstStyle/>
          <a:p>
            <a:r>
              <a:rPr lang="ru-RU" dirty="0" smtClean="0"/>
              <a:t> </a:t>
            </a:r>
            <a:endParaRPr lang="ru-RU" dirty="0"/>
          </a:p>
        </p:txBody>
      </p:sp>
      <p:sp>
        <p:nvSpPr>
          <p:cNvPr id="5" name="Управляющая кнопка: назад 4">
            <a:hlinkClick r:id="" action="ppaction://hlinkshowjump?jump=lastslideviewed" highlightClick="1"/>
          </p:cNvPr>
          <p:cNvSpPr/>
          <p:nvPr/>
        </p:nvSpPr>
        <p:spPr>
          <a:xfrm>
            <a:off x="1053648" y="5445224"/>
            <a:ext cx="782048" cy="504056"/>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0045562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36473" y="-10007"/>
            <a:ext cx="9180473" cy="6858000"/>
          </a:xfrm>
        </p:spPr>
      </p:pic>
      <p:sp>
        <p:nvSpPr>
          <p:cNvPr id="3" name="TextBox 2"/>
          <p:cNvSpPr txBox="1"/>
          <p:nvPr/>
        </p:nvSpPr>
        <p:spPr>
          <a:xfrm>
            <a:off x="1053648" y="2276872"/>
            <a:ext cx="6984775" cy="369332"/>
          </a:xfrm>
          <a:prstGeom prst="rect">
            <a:avLst/>
          </a:prstGeom>
          <a:noFill/>
        </p:spPr>
        <p:txBody>
          <a:bodyPr wrap="square" rtlCol="0">
            <a:spAutoFit/>
          </a:bodyPr>
          <a:lstStyle/>
          <a:p>
            <a:r>
              <a:rPr lang="ru-RU" dirty="0" smtClean="0"/>
              <a:t> </a:t>
            </a:r>
            <a:endParaRPr lang="ru-RU" dirty="0"/>
          </a:p>
        </p:txBody>
      </p:sp>
      <p:sp>
        <p:nvSpPr>
          <p:cNvPr id="6" name="Прямоугольник 5"/>
          <p:cNvSpPr/>
          <p:nvPr/>
        </p:nvSpPr>
        <p:spPr>
          <a:xfrm>
            <a:off x="755576" y="2796608"/>
            <a:ext cx="5112568" cy="2492990"/>
          </a:xfrm>
          <a:prstGeom prst="rect">
            <a:avLst/>
          </a:prstGeom>
        </p:spPr>
        <p:txBody>
          <a:bodyPr wrap="square">
            <a:spAutoFit/>
          </a:bodyPr>
          <a:lstStyle/>
          <a:p>
            <a:r>
              <a:rPr lang="ru-RU" sz="2400" i="1" dirty="0" smtClean="0">
                <a:solidFill>
                  <a:schemeClr val="accent2">
                    <a:lumMod val="50000"/>
                  </a:schemeClr>
                </a:solidFill>
                <a:effectLst>
                  <a:outerShdw blurRad="38100" dist="38100" dir="2700000" algn="tl">
                    <a:srgbClr val="000000">
                      <a:alpha val="43137"/>
                    </a:srgbClr>
                  </a:outerShdw>
                </a:effectLst>
              </a:rPr>
              <a:t>Работа предназначена для использования на классных часах при проведении беседы со школьниками по правилам пожарной безопасности.</a:t>
            </a:r>
            <a:r>
              <a:rPr lang="ru-RU" sz="2400" i="1" dirty="0" smtClean="0">
                <a:effectLst>
                  <a:outerShdw blurRad="38100" dist="38100" dir="2700000" algn="tl">
                    <a:srgbClr val="000000">
                      <a:alpha val="43137"/>
                    </a:srgbClr>
                  </a:outerShdw>
                </a:effectLst>
              </a:rPr>
              <a:t> </a:t>
            </a:r>
          </a:p>
          <a:p>
            <a:r>
              <a:rPr lang="ru-RU" i="1" dirty="0" smtClean="0">
                <a:effectLst>
                  <a:outerShdw blurRad="38100" dist="38100" dir="2700000" algn="tl">
                    <a:srgbClr val="000000">
                      <a:alpha val="43137"/>
                    </a:srgbClr>
                  </a:outerShdw>
                </a:effectLst>
              </a:rPr>
              <a:t>Выполнила Веселаго Г.В., </a:t>
            </a:r>
            <a:r>
              <a:rPr lang="ru-RU" i="1" smtClean="0">
                <a:effectLst>
                  <a:outerShdw blurRad="38100" dist="38100" dir="2700000" algn="tl">
                    <a:srgbClr val="000000">
                      <a:alpha val="43137"/>
                    </a:srgbClr>
                  </a:outerShdw>
                </a:effectLst>
              </a:rPr>
              <a:t>учитель информатики,</a:t>
            </a:r>
            <a:endParaRPr lang="ru-RU" i="1" dirty="0" smtClean="0">
              <a:effectLst>
                <a:outerShdw blurRad="38100" dist="38100" dir="2700000" algn="tl">
                  <a:srgbClr val="000000">
                    <a:alpha val="43137"/>
                  </a:srgbClr>
                </a:outerShdw>
              </a:effectLst>
            </a:endParaRPr>
          </a:p>
          <a:p>
            <a:r>
              <a:rPr lang="ru-RU" i="1" dirty="0" smtClean="0">
                <a:effectLst>
                  <a:outerShdw blurRad="38100" dist="38100" dir="2700000" algn="tl">
                    <a:srgbClr val="000000">
                      <a:alpha val="43137"/>
                    </a:srgbClr>
                  </a:outerShdw>
                </a:effectLst>
              </a:rPr>
              <a:t>МБОУ СШ №13 </a:t>
            </a:r>
            <a:r>
              <a:rPr lang="ru-RU" i="1" dirty="0" err="1" smtClean="0">
                <a:effectLst>
                  <a:outerShdw blurRad="38100" dist="38100" dir="2700000" algn="tl">
                    <a:srgbClr val="000000">
                      <a:alpha val="43137"/>
                    </a:srgbClr>
                  </a:outerShdw>
                </a:effectLst>
              </a:rPr>
              <a:t>г.Волгодонска</a:t>
            </a:r>
            <a:r>
              <a:rPr lang="ru-RU" i="1" dirty="0" smtClean="0">
                <a:effectLst>
                  <a:outerShdw blurRad="38100" dist="38100" dir="2700000" algn="tl">
                    <a:srgbClr val="000000">
                      <a:alpha val="43137"/>
                    </a:srgbClr>
                  </a:outerShdw>
                </a:effectLst>
              </a:rPr>
              <a:t>.</a:t>
            </a:r>
          </a:p>
        </p:txBody>
      </p:sp>
      <p:sp>
        <p:nvSpPr>
          <p:cNvPr id="8" name="Прямоугольник 7"/>
          <p:cNvSpPr/>
          <p:nvPr/>
        </p:nvSpPr>
        <p:spPr>
          <a:xfrm>
            <a:off x="321301" y="426309"/>
            <a:ext cx="8449467" cy="2446824"/>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5100" b="1" cap="none" spc="0" dirty="0" smtClean="0">
                <a:ln w="11430"/>
                <a:solidFill>
                  <a:schemeClr val="accent2">
                    <a:lumMod val="50000"/>
                  </a:schemeClr>
                </a:solidFill>
                <a:effectLst>
                  <a:outerShdw blurRad="50800" dist="39000" dir="5460000" algn="tl">
                    <a:srgbClr val="000000">
                      <a:alpha val="38000"/>
                    </a:srgbClr>
                  </a:outerShdw>
                </a:effectLst>
              </a:rPr>
              <a:t>«Сколько надо любви и огня, чтобы помнили люди меня…»</a:t>
            </a:r>
            <a:endParaRPr lang="ru-RU" sz="5100" b="1" cap="none" spc="0" dirty="0">
              <a:ln w="11430"/>
              <a:solidFill>
                <a:schemeClr val="accent2">
                  <a:lumMod val="50000"/>
                </a:schemeClr>
              </a:soli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21393534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450</TotalTime>
  <Words>1674</Words>
  <Application>Microsoft Office PowerPoint</Application>
  <PresentationFormat>Экран (4:3)</PresentationFormat>
  <Paragraphs>141</Paragraphs>
  <Slides>24</Slides>
  <Notes>0</Notes>
  <HiddenSlides>0</HiddenSlides>
  <MMClips>1</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24</vt:i4>
      </vt:variant>
    </vt:vector>
  </HeadingPairs>
  <TitlesOfParts>
    <vt:vector size="30" baseType="lpstr">
      <vt:lpstr>Arial</vt:lpstr>
      <vt:lpstr>Calibri</vt:lpstr>
      <vt:lpstr>Monotype Corsiva</vt:lpstr>
      <vt:lpstr>Times New Roman</vt:lpstr>
      <vt:lpstr>Vijaya</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Ученик</dc:creator>
  <cp:lastModifiedBy>User</cp:lastModifiedBy>
  <cp:revision>35</cp:revision>
  <dcterms:created xsi:type="dcterms:W3CDTF">2017-02-08T00:13:45Z</dcterms:created>
  <dcterms:modified xsi:type="dcterms:W3CDTF">2021-02-26T08:16:56Z</dcterms:modified>
</cp:coreProperties>
</file>