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35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3EBC4-3F6C-4B4A-BE0F-3411312C349E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32C4CF-3439-4A8C-9418-E67F9B4708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493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491C8-3C4D-4DB7-9D40-2A67AFC2E9B4}" type="datetime1">
              <a:rPr lang="ru-RU" smtClean="0"/>
              <a:t>29.08.2025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5AF56-042F-4770-83C3-B5FAE5750CCC}" type="datetime1">
              <a:rPr lang="ru-RU" smtClean="0"/>
              <a:t>29.08.2025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A0D97-2C80-4D42-8F25-4F4641C5ED65}" type="datetime1">
              <a:rPr lang="ru-RU" smtClean="0"/>
              <a:t>29.08.2025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4646-853A-44DA-B3F9-4A5594B181D0}" type="datetime1">
              <a:rPr lang="ru-RU" smtClean="0"/>
              <a:t>29.08.2025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9ECB-17CB-4E6A-8B4A-8CF6A5F56A5F}" type="datetime1">
              <a:rPr lang="ru-RU" smtClean="0"/>
              <a:t>29.08.2025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4063-BBA9-4342-BB9C-2B809AFFE432}" type="datetime1">
              <a:rPr lang="ru-RU" smtClean="0"/>
              <a:t>29.08.2025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007B2-6917-4BE1-A133-0D316CCF68FC}" type="datetime1">
              <a:rPr lang="ru-RU" smtClean="0"/>
              <a:t>29.08.2025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9C8D-8012-41C8-9242-E77D6F40F114}" type="datetime1">
              <a:rPr lang="ru-RU" smtClean="0"/>
              <a:t>29.08.2025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8DE9D-A71B-42CE-8039-811DB8543EB1}" type="datetime1">
              <a:rPr lang="ru-RU" smtClean="0"/>
              <a:t>29.08.2025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23434-13B4-472B-8936-03881E67BF1B}" type="datetime1">
              <a:rPr lang="ru-RU" smtClean="0"/>
              <a:t>29.08.2025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11B9-373D-4BBB-9E04-9A5689FE9B9A}" type="datetime1">
              <a:rPr lang="ru-RU" smtClean="0"/>
              <a:t>29.08.2025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F59469D-E436-4A13-955F-141F33E323A7}" type="datetime1">
              <a:rPr lang="ru-RU" smtClean="0"/>
              <a:t>29.08.2025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Сообщество ВКонтакте: </a:t>
            </a:r>
            <a:r>
              <a:rPr lang="en-US" smtClean="0"/>
              <a:t>https://vk.com/kuryansd</a:t>
            </a: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691604"/>
            <a:ext cx="6400800" cy="160020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3.09.25 г.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491704"/>
            <a:ext cx="8229600" cy="1470025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Arial Black" pitchFamily="34" charset="0"/>
              </a:rPr>
              <a:t>Десятичная система счисления.</a:t>
            </a:r>
            <a:br>
              <a:rPr lang="ru-RU" sz="3200" dirty="0" smtClean="0">
                <a:latin typeface="Arial Black" pitchFamily="34" charset="0"/>
              </a:rPr>
            </a:br>
            <a:r>
              <a:rPr lang="ru-RU" sz="3200" dirty="0" smtClean="0">
                <a:latin typeface="Arial Black" pitchFamily="34" charset="0"/>
              </a:rPr>
              <a:t>Ряд натуральных чисел.</a:t>
            </a:r>
            <a:endParaRPr lang="ru-RU" sz="3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1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772400" cy="940966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Цели урока: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83568" y="1447800"/>
            <a:ext cx="8003232" cy="4572000"/>
          </a:xfrm>
        </p:spPr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понятия «натуральные числа» и «десятичная система счисления»;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читать и записывать натуральные числа;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записывать многозначные натуральные числа в виде суммы разрядных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слагаемых.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schemeClr val="tx1"/>
                </a:solidFill>
              </a:rPr>
              <a:t>Целеполагание</a:t>
            </a: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67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836712"/>
            <a:ext cx="7772400" cy="457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Счет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 вычисления </a:t>
            </a:r>
            <a:r>
              <a:rPr lang="ru-RU" sz="36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основа порядка в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голове.</a:t>
            </a:r>
          </a:p>
          <a:p>
            <a:pPr marL="0" indent="3859213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Швейцарский педагог</a:t>
            </a:r>
          </a:p>
          <a:p>
            <a:pPr marL="0" indent="3859213" algn="ctr"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Иоганн Генрих Песталоцци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32856"/>
            <a:ext cx="3240360" cy="39749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Мотивация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30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55576" y="548680"/>
            <a:ext cx="7931224" cy="5471120"/>
          </a:xfrm>
        </p:spPr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Посмотрите, как разные народы записывали числа:</a:t>
            </a:r>
          </a:p>
          <a:p>
            <a:pPr marL="0" indent="0" algn="just">
              <a:buNone/>
            </a:pP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майа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 algn="just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римляне: </a:t>
            </a:r>
          </a:p>
          <a:p>
            <a:pPr marL="0" indent="0" algn="just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китайцы: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Как вы думаете, смогли бы люди разных стран мира вести торговлю, обмениваться научными знаниями, если бы не пришли к общей системе записи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чисел?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сложно было бы понимать разным народам друг друга, если бы не была принята единая система записи чисел во всем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мире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48929" b="42415"/>
          <a:stretch/>
        </p:blipFill>
        <p:spPr bwMode="auto">
          <a:xfrm>
            <a:off x="1751057" y="1124734"/>
            <a:ext cx="3024336" cy="3600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63032" b="25127"/>
          <a:stretch/>
        </p:blipFill>
        <p:spPr bwMode="auto">
          <a:xfrm>
            <a:off x="2242527" y="1600309"/>
            <a:ext cx="2664296" cy="3600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82316" b="4445"/>
          <a:stretch/>
        </p:blipFill>
        <p:spPr bwMode="auto">
          <a:xfrm>
            <a:off x="2385298" y="1960359"/>
            <a:ext cx="2363633" cy="5040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940152" y="6191250"/>
            <a:ext cx="2708548" cy="4762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Создание условий для восприятия нового материала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789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72400" cy="940966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Как люди учились считать: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86242" y="1194920"/>
            <a:ext cx="8291264" cy="11891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Разные народы, жившие в отдаленных друг от друга странах и в разные времена, изобретали для записи чисел собственные, но все же чем-то сходные с другими способы записи чисел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t="4336" b="49594"/>
          <a:stretch/>
        </p:blipFill>
        <p:spPr bwMode="auto">
          <a:xfrm>
            <a:off x="2186442" y="2285323"/>
            <a:ext cx="4551318" cy="1187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13973" y="332908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Предполагаемое происхождение римских 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цифр «пять» (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 и «десять» (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8250" y="3968208"/>
            <a:ext cx="56886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64595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Современные, так называемые арабские, а вернее индийские, цифры были изобретены значительно позже. Они ведут свое начало от цифр, изобретенных в Индии. Там впервые были введены не только удобные цифры, но и способ их записи, принятый теперь во всем мире. </a:t>
            </a:r>
          </a:p>
        </p:txBody>
      </p:sp>
      <p:pic>
        <p:nvPicPr>
          <p:cNvPr id="8" name="Рисунок 7"/>
          <p:cNvPicPr/>
          <p:nvPr/>
        </p:nvPicPr>
        <p:blipFill rotWithShape="1">
          <a:blip r:embed="rId3"/>
          <a:srcRect t="3532" r="29277"/>
          <a:stretch/>
        </p:blipFill>
        <p:spPr bwMode="auto">
          <a:xfrm>
            <a:off x="6175612" y="3457477"/>
            <a:ext cx="2707574" cy="23829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154994" y="5768700"/>
            <a:ext cx="12363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Эволюция цифр</a:t>
            </a:r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6012160" y="6191250"/>
            <a:ext cx="2636540" cy="4762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новых знаний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8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812" y="232182"/>
            <a:ext cx="7772400" cy="940966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Запомните!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11560" y="1268760"/>
            <a:ext cx="8208912" cy="457200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Десятичная система счисления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это система записи чисел,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которой числа записываются при помощи десяти знаков: 0, 1, 2, 3, 4, 5, 6, 7, 8, 9 – эти знаки называют цифрами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Одна и та же цифра может иметь различное значение в зависимости от позиции, где она расположена в записи числа. Например, в записи числа пятьсот пятьдесят пять первая справа цифра пять означает пять единиц, вторая – пять десятков, третья – пять сотен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оэтому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десятичную систему счисления называют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позиционной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365104"/>
            <a:ext cx="6406480" cy="955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67544" y="1196752"/>
            <a:ext cx="8424936" cy="1224136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5940152" y="6191250"/>
            <a:ext cx="2708548" cy="4762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новых знаний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71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539552" y="1268760"/>
            <a:ext cx="8280920" cy="457200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Числа, которые используют при подсчёте предметов, называют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натуральными числами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Натуральные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числа один, два, три, четыре, пять и так далее, записанные в порядке возрастания и без пропусков, образуют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ряд натуральных чисел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амое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маленькое натуральное число – единица (1). В натуральном ряду каждое следующее число на 1 больше предыдущего. Натуральный ряд бесконечен, наибольшего числа в нём нет.</a:t>
            </a:r>
          </a:p>
          <a:p>
            <a:pPr marL="0" indent="0"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Натуральные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числа, записанные одной цифрой, называют однозначными, а записанные несколькими цифрами – многозначными: двумя – двузначными, тремя – трёхзначными и т. д.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868958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Запомните!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1124744"/>
            <a:ext cx="8424936" cy="864096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2141240"/>
            <a:ext cx="8424936" cy="1071736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ата 5"/>
          <p:cNvSpPr>
            <a:spLocks noGrp="1"/>
          </p:cNvSpPr>
          <p:nvPr>
            <p:ph type="dt" sz="half" idx="10"/>
          </p:nvPr>
        </p:nvSpPr>
        <p:spPr>
          <a:xfrm>
            <a:off x="5940152" y="6191250"/>
            <a:ext cx="2708548" cy="4762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новых знаний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7544" y="3381910"/>
            <a:ext cx="8424936" cy="1055202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7544" y="4581128"/>
            <a:ext cx="8424936" cy="1296144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68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539552" y="1447800"/>
            <a:ext cx="8147248" cy="4572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Для чтения многозначных чисел их разбивают, начиная справа, на группы по три цифры в каждой (самая левая группа может состоять из одной или двух цифр). Эти группы называются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классами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Первый класс справа называют классом единиц, второй – классом тысяч, третий – классом миллионов, четвёртый – классом миллиардов и т. д.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Назовите все классы и разряды числа 17025543607.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72400" cy="868958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Запомните!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5940152" y="6191250"/>
            <a:ext cx="2708548" cy="4762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новых знаний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1484784"/>
            <a:ext cx="8352928" cy="2952328"/>
          </a:xfrm>
          <a:prstGeom prst="roundRect">
            <a:avLst>
              <a:gd name="adj" fmla="val 10231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58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539552" y="1340768"/>
            <a:ext cx="8147248" cy="46070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 </a:t>
            </a:r>
            <a:r>
              <a:rPr lang="ru-RU" sz="24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подняться, потянуться,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Два </a:t>
            </a:r>
            <a:r>
              <a:rPr lang="ru-RU" sz="24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нагнуться, разогнуться,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Три </a:t>
            </a:r>
            <a:r>
              <a:rPr lang="ru-RU" sz="24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 ладоши три хлопка,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Головою три кивка.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четыре  руки шире,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Пять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руками помахать,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Шесть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место тихо сесть.</a:t>
            </a:r>
          </a:p>
          <a:p>
            <a:pPr marL="0" indent="0" algn="ctr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tx1"/>
                </a:solidFill>
              </a:rPr>
              <a:t>Физминутка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72400" cy="868958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Разомнемся!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CF0"/>
              </a:clrFrom>
              <a:clrTo>
                <a:srgbClr val="FFFC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73" b="10169"/>
          <a:stretch/>
        </p:blipFill>
        <p:spPr bwMode="auto">
          <a:xfrm>
            <a:off x="1907704" y="4581128"/>
            <a:ext cx="5413544" cy="1386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24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772400" cy="940966"/>
          </a:xfrm>
        </p:spPr>
        <p:txBody>
          <a:bodyPr>
            <a:noAutofit/>
          </a:bodyPr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Выполните задания письменно:</a:t>
            </a:r>
            <a:endParaRPr lang="ru-RU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04994" y="1268760"/>
            <a:ext cx="809945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1. Запишите числа: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а) пятьсот семь тысяч двести восемь;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б) четыре миллиарда шестьдесят пять миллионов пятнадцать тысяч;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в) семь миллионов триста двадцать пять тысяч сто один;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г) пятьдесят пять миллионов восемьсот семьдесят два.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 Рассортируйте числа по группам: 89975, 345, 11, 1, 23, 561, 7891, 46, 0, 19, 244.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умений и навыков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191445"/>
              </p:ext>
            </p:extLst>
          </p:nvPr>
        </p:nvGraphicFramePr>
        <p:xfrm>
          <a:off x="509843" y="4797152"/>
          <a:ext cx="8310629" cy="1295400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1613885"/>
                <a:gridCol w="1584176"/>
                <a:gridCol w="1656184"/>
                <a:gridCol w="1872208"/>
                <a:gridCol w="158417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Однозначные</a:t>
                      </a:r>
                      <a:endParaRPr lang="ru-RU" sz="17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Двузначные</a:t>
                      </a:r>
                      <a:endParaRPr lang="ru-RU" sz="17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Трехзначные</a:t>
                      </a:r>
                      <a:endParaRPr lang="ru-RU" sz="17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Четырехзначные</a:t>
                      </a:r>
                      <a:endParaRPr lang="ru-RU" sz="17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Пятизначные</a:t>
                      </a:r>
                      <a:endParaRPr lang="ru-RU" sz="17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5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171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11560" y="1196752"/>
            <a:ext cx="8075240" cy="482304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Запишите числа в виде суммы разрядных слагаемых: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а) 605021;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б) 40610;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в) 6784889;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г) 8569942514.</a:t>
            </a:r>
          </a:p>
          <a:p>
            <a:pPr marL="0" indent="0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 Оформите в тетради таблицу разрядов и запишите в нее числа из 8975, 2405397, 6789, 52486625, 114587555254.</a:t>
            </a:r>
          </a:p>
          <a:p>
            <a:pPr marL="0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772400" cy="868958"/>
          </a:xfrm>
        </p:spPr>
        <p:txBody>
          <a:bodyPr>
            <a:noAutofit/>
          </a:bodyPr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Выполните задания письменно:</a:t>
            </a:r>
            <a:endParaRPr lang="ru-RU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умений и навыков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532443"/>
              </p:ext>
            </p:extLst>
          </p:nvPr>
        </p:nvGraphicFramePr>
        <p:xfrm>
          <a:off x="539552" y="4797152"/>
          <a:ext cx="8280920" cy="1296144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1189140"/>
                <a:gridCol w="649224"/>
                <a:gridCol w="637631"/>
                <a:gridCol w="486918"/>
                <a:gridCol w="649224"/>
                <a:gridCol w="637631"/>
                <a:gridCol w="486918"/>
                <a:gridCol w="649224"/>
                <a:gridCol w="637631"/>
                <a:gridCol w="486918"/>
                <a:gridCol w="649224"/>
                <a:gridCol w="637631"/>
                <a:gridCol w="483606"/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Классы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Миллиарды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Миллионы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Тысячи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Разряды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Сот.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Дес.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Сот.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Дес.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Сот.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Дес.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Сот.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Дес.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670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3347"/>
            <a:ext cx="7772400" cy="1012974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Решите задачи: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6048672" cy="45720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а) Продуктовым магазином было закуплено 30 тонн капусты на сумму 72000 рублей, выручка от продажи составила 93600 рублей. На сколько рублей оптовая цена 1 тонны капусты меньше розничной?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б) За два ящика яблок заплатили 1500 рублей. В первом ящике 14 кг яблок, во втором – 16 кг. Сколько стоит второй ящик яблок? Подчеркните верный ответ.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Формирование умений и навыков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1" r="9235"/>
          <a:stretch/>
        </p:blipFill>
        <p:spPr bwMode="auto">
          <a:xfrm>
            <a:off x="6613746" y="1076321"/>
            <a:ext cx="2299811" cy="217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372" y="3501008"/>
            <a:ext cx="2410561" cy="2073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06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772400" cy="940966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Решите самостоятельно: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11560" y="1447800"/>
            <a:ext cx="8075240" cy="45720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1) Выберите все двузначные числа: 49, 723, 5, 99, 1009.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2) Запишите цифрами число триста миллионов двести тысяч пятьсот.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3) Запишите словами число 11063002.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4) В каком разряде стоит цифра 5 в числе: 1239578741?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5) Какому классу соответствует цифра 3 в заданном числе: 4235548?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Самостоятельная работа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21088"/>
            <a:ext cx="2232248" cy="194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58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940966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Подведем итоги: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755576" y="1447800"/>
            <a:ext cx="7931224" cy="457200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числа называются натуральными?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натуральное число называется однозначным? Многозначным?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называются разряды в каждом классе натуральных чисел?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правильно разбить число на классы?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называется современная система счисления?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Итоги урока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81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58</TotalTime>
  <Words>911</Words>
  <Application>Microsoft Office PowerPoint</Application>
  <PresentationFormat>Экран (4:3)</PresentationFormat>
  <Paragraphs>136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 Black</vt:lpstr>
      <vt:lpstr>Calibri</vt:lpstr>
      <vt:lpstr>Cambria</vt:lpstr>
      <vt:lpstr>Franklin Gothic Book</vt:lpstr>
      <vt:lpstr>Perpetua</vt:lpstr>
      <vt:lpstr>Symbol</vt:lpstr>
      <vt:lpstr>Times New Roman</vt:lpstr>
      <vt:lpstr>Wingdings 2</vt:lpstr>
      <vt:lpstr>Справедливость</vt:lpstr>
      <vt:lpstr>Десятичная система счисления. Ряд натуральных чисел.</vt:lpstr>
      <vt:lpstr>Цели урока:</vt:lpstr>
      <vt:lpstr>Презентация PowerPoint</vt:lpstr>
      <vt:lpstr>Презентация PowerPoint</vt:lpstr>
      <vt:lpstr>Как люди учились считать:</vt:lpstr>
      <vt:lpstr>Запомните!</vt:lpstr>
      <vt:lpstr>Запомните!</vt:lpstr>
      <vt:lpstr>Запомните!</vt:lpstr>
      <vt:lpstr>Разомнемся!</vt:lpstr>
      <vt:lpstr>Выполните задания письменно:</vt:lpstr>
      <vt:lpstr>Выполните задания письменно:</vt:lpstr>
      <vt:lpstr>Решите задачи:</vt:lpstr>
      <vt:lpstr>Решите самостоятельно:</vt:lpstr>
      <vt:lpstr>Подведем итоги: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Sokolov23</dc:creator>
  <cp:lastModifiedBy>Лена</cp:lastModifiedBy>
  <cp:revision>26</cp:revision>
  <dcterms:created xsi:type="dcterms:W3CDTF">2024-09-01T20:54:57Z</dcterms:created>
  <dcterms:modified xsi:type="dcterms:W3CDTF">2025-08-29T15:53:35Z</dcterms:modified>
</cp:coreProperties>
</file>