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5" r:id="rId2"/>
    <p:sldId id="258" r:id="rId3"/>
    <p:sldId id="260" r:id="rId4"/>
    <p:sldId id="263" r:id="rId5"/>
    <p:sldId id="265" r:id="rId6"/>
    <p:sldId id="280" r:id="rId7"/>
    <p:sldId id="267" r:id="rId8"/>
    <p:sldId id="283" r:id="rId9"/>
    <p:sldId id="284" r:id="rId10"/>
    <p:sldId id="271" r:id="rId11"/>
    <p:sldId id="272" r:id="rId12"/>
    <p:sldId id="274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030A8E4-E6E4-4753-AD17-69293786660E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18CB45E-4FF8-4115-B297-3C6FAFE399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1519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7CC06-B0B4-4C96-AB5C-E731FACC6657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E67D4-35ED-43AA-8C15-227D730F07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9BC36-0941-4726-988A-1A412543030E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81746-9E06-447C-B36C-F93D10E3DE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034B2-8342-44F4-91DF-70EA9CDD0B46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D9943-A7BF-41A9-8AC3-4780801C84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79473-04F1-4050-87C8-D75361F7944E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0E957-E758-4BAF-833E-1C7010EB85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4FFE6-7390-4E0C-B783-A2AE96638BA3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54655-1CA5-4310-BEDF-F6B607C7CA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BD9D2-0758-4E6E-810A-D01F2719D4F4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AD6C5-B804-45D4-9C41-151E5450AD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B6388-B3A1-4E5B-BEC2-02EA434B673A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E8A30-4190-4D9C-BBE4-C690D25863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F1EE6-37FD-4E01-B537-ECD8317BB5A6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1B140-CE6D-4732-A597-8D77B3737A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2F476-3EB0-4E86-B27A-6B1B175C394F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AC746-08A1-40D0-AB9D-5FA8C03270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FC34A-5FC1-488D-9F8A-0DB44934FAAF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C6B17-403E-4407-9559-5EE5F7A2E1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A5211-0739-4B65-8513-928B0388EB52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61F86-9781-4F85-AE13-EB4EDFB86D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02FC5A2-1D2F-4DE2-B2DB-1E1B967004E6}" type="datetimeFigureOut">
              <a:rPr lang="ru-RU"/>
              <a:pPr>
                <a:defRPr/>
              </a:pPr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CCB10C9-7A7C-4635-8AF9-DC87820E30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-26988"/>
            <a:ext cx="9144000" cy="6884988"/>
            <a:chOff x="0" y="-26988"/>
            <a:chExt cx="9144000" cy="6884988"/>
          </a:xfrm>
        </p:grpSpPr>
        <p:pic>
          <p:nvPicPr>
            <p:cNvPr id="14337" name="Picture 2" descr="http://www.playcast.ru/uploads/2016/12/18/20937867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-26988"/>
              <a:ext cx="9144000" cy="68849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38" name="TextBox 4"/>
            <p:cNvSpPr txBox="1">
              <a:spLocks noChangeArrowheads="1"/>
            </p:cNvSpPr>
            <p:nvPr/>
          </p:nvSpPr>
          <p:spPr bwMode="auto">
            <a:xfrm>
              <a:off x="269875" y="1214438"/>
              <a:ext cx="856932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200" b="1" i="1" dirty="0">
                  <a:solidFill>
                    <a:srgbClr val="003399"/>
                  </a:solidFill>
                  <a:latin typeface="Georgia" pitchFamily="18" charset="0"/>
                </a:rPr>
                <a:t>Министерство общего и профессионального образования Свердловской области </a:t>
              </a:r>
              <a:br>
                <a:rPr lang="ru-RU" sz="1200" b="1" i="1" dirty="0">
                  <a:solidFill>
                    <a:srgbClr val="003399"/>
                  </a:solidFill>
                  <a:latin typeface="Georgia" pitchFamily="18" charset="0"/>
                </a:rPr>
              </a:br>
              <a:r>
                <a:rPr lang="ru-RU" sz="1200" b="1" i="1" dirty="0">
                  <a:solidFill>
                    <a:srgbClr val="003399"/>
                  </a:solidFill>
                  <a:latin typeface="Georgia" pitchFamily="18" charset="0"/>
                </a:rPr>
                <a:t>МБДОУ «Детский сад №9 «Белоснежка» </a:t>
              </a:r>
              <a:r>
                <a:rPr lang="ru-RU" sz="1200" b="1" i="1" dirty="0">
                  <a:solidFill>
                    <a:srgbClr val="003399"/>
                  </a:solidFill>
                </a:rPr>
                <a:t> </a:t>
              </a:r>
              <a:r>
                <a:rPr lang="ru-RU" sz="1200" b="1" i="1" dirty="0">
                  <a:solidFill>
                    <a:srgbClr val="003399"/>
                  </a:solidFill>
                  <a:latin typeface="Georgia" pitchFamily="18" charset="0"/>
                </a:rPr>
                <a:t>город Лесной</a:t>
              </a:r>
            </a:p>
          </p:txBody>
        </p:sp>
        <p:sp>
          <p:nvSpPr>
            <p:cNvPr id="14339" name="TextBox 5"/>
            <p:cNvSpPr txBox="1">
              <a:spLocks noChangeArrowheads="1"/>
            </p:cNvSpPr>
            <p:nvPr/>
          </p:nvSpPr>
          <p:spPr bwMode="auto">
            <a:xfrm>
              <a:off x="935038" y="2133600"/>
              <a:ext cx="7524750" cy="24252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Arial" charset="0"/>
                <a:buNone/>
              </a:pPr>
              <a:r>
                <a:rPr lang="ru-RU" sz="2400" b="1" dirty="0">
                  <a:solidFill>
                    <a:srgbClr val="003399"/>
                  </a:solidFill>
                  <a:latin typeface="Georgia" pitchFamily="18" charset="0"/>
                </a:rPr>
                <a:t>Семейный проект </a:t>
              </a:r>
              <a:endParaRPr lang="ru-RU" sz="2400" b="1" dirty="0">
                <a:solidFill>
                  <a:srgbClr val="003399"/>
                </a:solidFill>
              </a:endParaRPr>
            </a:p>
            <a:p>
              <a:pPr algn="ctr">
                <a:buFont typeface="Arial" charset="0"/>
                <a:buNone/>
              </a:pPr>
              <a:r>
                <a:rPr lang="ru-RU" sz="3200" b="1" i="1" dirty="0">
                  <a:solidFill>
                    <a:srgbClr val="003399"/>
                  </a:solidFill>
                  <a:latin typeface="Georgia" pitchFamily="18" charset="0"/>
                </a:rPr>
                <a:t>«Родник моего детства»</a:t>
              </a:r>
            </a:p>
            <a:p>
              <a:pPr algn="ctr">
                <a:buFont typeface="Arial" charset="0"/>
                <a:buNone/>
              </a:pPr>
              <a:r>
                <a:rPr lang="ru-RU" sz="2000" b="1" dirty="0">
                  <a:solidFill>
                    <a:srgbClr val="003399"/>
                  </a:solidFill>
                  <a:latin typeface="Georgia" pitchFamily="18" charset="0"/>
                </a:rPr>
                <a:t>Направление: Природа и здоровье </a:t>
              </a:r>
              <a:r>
                <a:rPr lang="ru-RU" b="1" dirty="0"/>
                <a:t>                                                   </a:t>
              </a:r>
            </a:p>
            <a:p>
              <a:pPr algn="r">
                <a:lnSpc>
                  <a:spcPct val="90000"/>
                </a:lnSpc>
                <a:buFont typeface="Arial" charset="0"/>
                <a:buNone/>
              </a:pPr>
              <a:endParaRPr lang="ru-RU" b="1" dirty="0"/>
            </a:p>
            <a:p>
              <a:pPr algn="ctr">
                <a:lnSpc>
                  <a:spcPct val="90000"/>
                </a:lnSpc>
                <a:buFont typeface="Arial" charset="0"/>
                <a:buNone/>
              </a:pPr>
              <a:r>
                <a:rPr lang="ru-RU" b="1" dirty="0"/>
                <a:t> </a:t>
              </a:r>
              <a:r>
                <a:rPr lang="ru-RU" sz="1600" b="1" i="1" dirty="0">
                  <a:solidFill>
                    <a:srgbClr val="003399"/>
                  </a:solidFill>
                  <a:latin typeface="Georgia" pitchFamily="18" charset="0"/>
                </a:rPr>
                <a:t>Над проектом работали:</a:t>
              </a:r>
            </a:p>
            <a:p>
              <a:pPr algn="ctr">
                <a:lnSpc>
                  <a:spcPct val="90000"/>
                </a:lnSpc>
                <a:buFont typeface="Arial" charset="0"/>
                <a:buNone/>
              </a:pPr>
              <a:r>
                <a:rPr lang="ru-RU" sz="1600" i="1" dirty="0" smtClean="0">
                  <a:solidFill>
                    <a:srgbClr val="003399"/>
                  </a:solidFill>
                  <a:latin typeface="Georgia" pitchFamily="18" charset="0"/>
                </a:rPr>
                <a:t>Ребята </a:t>
              </a:r>
              <a:r>
                <a:rPr lang="ru-RU" sz="1600" i="1" dirty="0">
                  <a:solidFill>
                    <a:srgbClr val="003399"/>
                  </a:solidFill>
                  <a:latin typeface="Georgia" pitchFamily="18" charset="0"/>
                </a:rPr>
                <a:t>подготовительной группы «Капитошки»</a:t>
              </a:r>
            </a:p>
            <a:p>
              <a:pPr algn="ctr">
                <a:lnSpc>
                  <a:spcPct val="90000"/>
                </a:lnSpc>
                <a:buFont typeface="Arial" charset="0"/>
                <a:buNone/>
              </a:pPr>
              <a:r>
                <a:rPr lang="ru-RU" sz="1600" b="1" i="1" dirty="0">
                  <a:solidFill>
                    <a:srgbClr val="003399"/>
                  </a:solidFill>
                  <a:latin typeface="Georgia" pitchFamily="18" charset="0"/>
                </a:rPr>
                <a:t>Воспитатель:    </a:t>
              </a:r>
            </a:p>
            <a:p>
              <a:pPr algn="ctr">
                <a:lnSpc>
                  <a:spcPct val="90000"/>
                </a:lnSpc>
                <a:buFont typeface="Arial" charset="0"/>
                <a:buNone/>
              </a:pPr>
              <a:r>
                <a:rPr lang="ru-RU" sz="1600" i="1" dirty="0">
                  <a:solidFill>
                    <a:srgbClr val="003399"/>
                  </a:solidFill>
                  <a:latin typeface="Georgia" pitchFamily="18" charset="0"/>
                </a:rPr>
                <a:t> Наталья Владимировна </a:t>
              </a:r>
              <a:r>
                <a:rPr lang="ru-RU" sz="1600" i="1" dirty="0" err="1">
                  <a:solidFill>
                    <a:srgbClr val="003399"/>
                  </a:solidFill>
                  <a:latin typeface="Georgia" pitchFamily="18" charset="0"/>
                </a:rPr>
                <a:t>Мамасуева</a:t>
              </a:r>
              <a:endParaRPr lang="ru-RU" sz="1600" i="1" dirty="0">
                <a:solidFill>
                  <a:srgbClr val="003399"/>
                </a:solidFill>
                <a:latin typeface="Georgia" pitchFamily="18" charset="0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http://www.pptbackgroundstemplates.com/backgrounds/blue-star-shine-ppt-backgrounds-powerpo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51520" y="116632"/>
            <a:ext cx="8712968" cy="65741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Визитная карточка: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Наша дружная команда:</a:t>
            </a:r>
            <a:r>
              <a:rPr lang="ru-RU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«Знатоки»</a:t>
            </a:r>
            <a:endParaRPr lang="ru-RU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Наш девиз:</a:t>
            </a:r>
            <a:r>
              <a:rPr lang="ru-RU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Исследователи, любители делать мы открытия!</a:t>
            </a:r>
            <a:endParaRPr lang="ru-RU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Эмблема: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ru-RU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Цель проекта: </a:t>
            </a:r>
            <a:r>
              <a:rPr lang="ru-RU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Расширение представлений о воде, о роли родников в жизни человека и всего живого,  развитие экологического сознания.</a:t>
            </a:r>
            <a:endParaRPr lang="ru-RU" sz="2400" b="1" i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05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Задачи: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Познакомить детей с одним из  родников</a:t>
            </a:r>
          </a:p>
          <a:p>
            <a:pPr marL="342900" indent="-342900" algn="just"/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2. Прививать любовь к родной природе, родникам -  источникам чистейшей воды</a:t>
            </a:r>
          </a:p>
          <a:p>
            <a:pPr marL="342900" indent="-342900" algn="just"/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3.Формировать бережное отношение к воде</a:t>
            </a:r>
          </a:p>
          <a:p>
            <a:pPr marL="342900" indent="-342900" algn="just"/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4.Развивать творческие способности в процессе исследовательской деятельности</a:t>
            </a:r>
          </a:p>
          <a:p>
            <a:pPr marL="342900" indent="-342900" algn="just"/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5.Привлечь родителей   и детей к совместной деятельности</a:t>
            </a:r>
          </a:p>
        </p:txBody>
      </p:sp>
      <p:pic>
        <p:nvPicPr>
          <p:cNvPr id="7" name="Рисунок 6" descr="C:\Users\Оля\Desktop\Рисунок ЗНАТОКИ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0217" y="1481714"/>
            <a:ext cx="1800622" cy="1915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http://www.pptbackgroundstemplates.com/backgrounds/blue-star-shine-ppt-backgrounds-powerpo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-26988"/>
            <a:ext cx="9161463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95536" y="260648"/>
            <a:ext cx="8352928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Почему мы выбрали это направление</a:t>
            </a:r>
          </a:p>
        </p:txBody>
      </p:sp>
      <p:sp>
        <p:nvSpPr>
          <p:cNvPr id="16387" name="Прямоугольник 5"/>
          <p:cNvSpPr>
            <a:spLocks noChangeArrowheads="1"/>
          </p:cNvSpPr>
          <p:nvPr/>
        </p:nvSpPr>
        <p:spPr bwMode="auto">
          <a:xfrm>
            <a:off x="1979613" y="3429000"/>
            <a:ext cx="67691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</p:txBody>
      </p:sp>
      <p:sp>
        <p:nvSpPr>
          <p:cNvPr id="16388" name="Прямоугольник 6"/>
          <p:cNvSpPr>
            <a:spLocks noChangeArrowheads="1"/>
          </p:cNvSpPr>
          <p:nvPr/>
        </p:nvSpPr>
        <p:spPr bwMode="auto">
          <a:xfrm>
            <a:off x="395288" y="1463675"/>
            <a:ext cx="8353425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54013" algn="just"/>
            <a:r>
              <a:rPr lang="ru-RU" i="1" dirty="0">
                <a:solidFill>
                  <a:srgbClr val="003399"/>
                </a:solidFill>
                <a:latin typeface="Georgia" pitchFamily="18" charset="0"/>
                <a:cs typeface="Times New Roman" pitchFamily="18" charset="0"/>
              </a:rPr>
              <a:t>Каждый из нас хотя бы раз в жизни пил родниковую воду. В старину существовало поверье, что напившись родниковой воды, человек способен почерпнуть силу самой земли. </a:t>
            </a:r>
          </a:p>
          <a:p>
            <a:pPr indent="354013" algn="just"/>
            <a:r>
              <a:rPr lang="ru-RU" i="1" dirty="0">
                <a:solidFill>
                  <a:srgbClr val="003399"/>
                </a:solidFill>
                <a:latin typeface="Georgia" pitchFamily="18" charset="0"/>
                <a:cs typeface="Times New Roman" pitchFamily="18" charset="0"/>
              </a:rPr>
              <a:t>Родниковые источники испокон веков почитались на Руси. Обитая в краю озер и рек, ручьев и болот, население выработало целый обрядовый комплекс почитания воды. Особой силой наделяли наши далекие предки </a:t>
            </a:r>
            <a:r>
              <a:rPr lang="ru-RU" b="1" i="1" dirty="0" err="1">
                <a:solidFill>
                  <a:srgbClr val="003399"/>
                </a:solidFill>
                <a:latin typeface="Georgia" pitchFamily="18" charset="0"/>
                <a:cs typeface="Times New Roman" pitchFamily="18" charset="0"/>
              </a:rPr>
              <a:t>родники-студенцы</a:t>
            </a:r>
            <a:r>
              <a:rPr lang="ru-RU" i="1" dirty="0">
                <a:solidFill>
                  <a:srgbClr val="003399"/>
                </a:solidFill>
                <a:latin typeface="Georgia" pitchFamily="18" charset="0"/>
                <a:cs typeface="Times New Roman" pitchFamily="18" charset="0"/>
              </a:rPr>
              <a:t> и относились к ним с особым благоговением. Именно отсюда идет обычай расчищать и обихаживать ключи, пить целебную воду .</a:t>
            </a:r>
          </a:p>
          <a:p>
            <a:pPr indent="354013" algn="just"/>
            <a:r>
              <a:rPr lang="ru-RU" i="1" dirty="0">
                <a:solidFill>
                  <a:srgbClr val="003399"/>
                </a:solidFill>
                <a:latin typeface="Georgia" pitchFamily="18" charset="0"/>
                <a:cs typeface="Times New Roman" pitchFamily="18" charset="0"/>
              </a:rPr>
              <a:t>Как-то летним днем мы с Ангелиной  отправились на прогулку в лес, мы часто бывали там. И  все, вроде, было знакомо, но вдруг дочка прибежала ко мне  и с удивлением  произнесла:</a:t>
            </a:r>
          </a:p>
          <a:p>
            <a:pPr indent="354013" algn="just"/>
            <a:r>
              <a:rPr lang="ru-RU" i="1" dirty="0">
                <a:solidFill>
                  <a:srgbClr val="003399"/>
                </a:solidFill>
                <a:latin typeface="Georgia" pitchFamily="18" charset="0"/>
                <a:cs typeface="Times New Roman" pitchFamily="18" charset="0"/>
              </a:rPr>
              <a:t>- Мамочка</a:t>
            </a:r>
            <a:r>
              <a:rPr lang="ru-RU" i="1" dirty="0">
                <a:solidFill>
                  <a:srgbClr val="003399"/>
                </a:solidFill>
                <a:cs typeface="Times New Roman" pitchFamily="18" charset="0"/>
              </a:rPr>
              <a:t>, </a:t>
            </a:r>
            <a:r>
              <a:rPr lang="ru-RU" i="1" dirty="0">
                <a:solidFill>
                  <a:srgbClr val="003399"/>
                </a:solidFill>
                <a:latin typeface="Georgia" pitchFamily="18" charset="0"/>
                <a:cs typeface="Times New Roman" pitchFamily="18" charset="0"/>
              </a:rPr>
              <a:t>там из горы появилась водичка, что это?</a:t>
            </a:r>
          </a:p>
          <a:p>
            <a:pPr indent="354013" algn="just"/>
            <a:r>
              <a:rPr lang="ru-RU" i="1" dirty="0">
                <a:solidFill>
                  <a:srgbClr val="003399"/>
                </a:solidFill>
                <a:latin typeface="Georgia" pitchFamily="18" charset="0"/>
                <a:cs typeface="Times New Roman" pitchFamily="18" charset="0"/>
              </a:rPr>
              <a:t>Когда  мы  подошли  поближе, то увидели недавно пробившийся из земли родничок, он был таким слабеньким и тоненьким. Я рассказала дочке, что это родничок и он необходим всем, кто живет возле этой горы: животным, насекомым, и конечно же нам, людям. </a:t>
            </a:r>
          </a:p>
        </p:txBody>
      </p:sp>
      <p:pic>
        <p:nvPicPr>
          <p:cNvPr id="7" name="Рисунок 6" descr="C:\Users\Оля\Desktop\Рисунок ЗНАТОКИ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1013" y="260350"/>
            <a:ext cx="781050" cy="930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http://www.pptbackgroundstemplates.com/backgrounds/blue-star-shine-ppt-backgrounds-powerpo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Прямоугольник 5"/>
          <p:cNvSpPr>
            <a:spLocks noChangeArrowheads="1"/>
          </p:cNvSpPr>
          <p:nvPr/>
        </p:nvSpPr>
        <p:spPr bwMode="auto">
          <a:xfrm>
            <a:off x="1979613" y="3429000"/>
            <a:ext cx="67691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</p:txBody>
      </p:sp>
      <p:sp>
        <p:nvSpPr>
          <p:cNvPr id="19459" name="Прямоугольник 6"/>
          <p:cNvSpPr>
            <a:spLocks noChangeArrowheads="1"/>
          </p:cNvSpPr>
          <p:nvPr/>
        </p:nvSpPr>
        <p:spPr bwMode="auto">
          <a:xfrm>
            <a:off x="684213" y="1444625"/>
            <a:ext cx="7848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31640" y="276873"/>
            <a:ext cx="7229117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План работы над проектом</a:t>
            </a:r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auto">
          <a:xfrm>
            <a:off x="3338513" y="1525588"/>
            <a:ext cx="2257425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 dirty="0">
                <a:solidFill>
                  <a:srgbClr val="993300"/>
                </a:solidFill>
                <a:latin typeface="Times New Roman" pitchFamily="18" charset="0"/>
              </a:rPr>
              <a:t>Анкетирование детей и взрослых группы</a:t>
            </a:r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3059113" y="2492375"/>
            <a:ext cx="2952750" cy="3603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Изучить литературу по теме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6297613" y="1230313"/>
            <a:ext cx="2663825" cy="10810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Организовать в группе разгадывание </a:t>
            </a:r>
          </a:p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кроссворда о воде</a:t>
            </a: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323850" y="1196975"/>
            <a:ext cx="2663825" cy="10810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Найти пословицы, поговорки о воде, составить книгу</a:t>
            </a: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252413" y="2492375"/>
            <a:ext cx="2663825" cy="10810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sz="1600" b="1">
              <a:solidFill>
                <a:schemeClr val="tx1"/>
              </a:solidFill>
              <a:latin typeface="Times New Roman" pitchFamily="18" charset="0"/>
            </a:endParaRPr>
          </a:p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Оформить Лэпбук «Родники моего детства»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6299200" y="2492375"/>
            <a:ext cx="2663825" cy="10810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Организовать  и провести в группе конкурс рисунков</a:t>
            </a:r>
          </a:p>
        </p:txBody>
      </p:sp>
      <p:sp>
        <p:nvSpPr>
          <p:cNvPr id="20" name="Text Box 16"/>
          <p:cNvSpPr txBox="1">
            <a:spLocks noChangeArrowheads="1"/>
          </p:cNvSpPr>
          <p:nvPr/>
        </p:nvSpPr>
        <p:spPr bwMode="auto">
          <a:xfrm>
            <a:off x="3052763" y="3213100"/>
            <a:ext cx="2952750" cy="3603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Провести эксперименты</a:t>
            </a: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6238" y="3933825"/>
            <a:ext cx="3168650" cy="3857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Побывать на «Тропе здоровья»</a:t>
            </a: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6299200" y="3789363"/>
            <a:ext cx="2663825" cy="10810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Организовать  в группе  выставку макетов </a:t>
            </a:r>
          </a:p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«Мой родник»</a:t>
            </a: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112713" y="3789363"/>
            <a:ext cx="2663825" cy="10810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Сочинить и оформить альбом  сказок «Путешествие Капельки»</a:t>
            </a: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1620838" y="5084763"/>
            <a:ext cx="2663825" cy="10810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Организовать  в группе познавательный  вечер «Родники Свердловской области»</a:t>
            </a: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4572000" y="5084763"/>
            <a:ext cx="2663825" cy="10810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Организовать  в группе фото-выставку </a:t>
            </a:r>
          </a:p>
          <a:p>
            <a:pPr algn="ctr"/>
            <a:r>
              <a:rPr lang="ru-RU" sz="1600" b="1">
                <a:solidFill>
                  <a:srgbClr val="993300"/>
                </a:solidFill>
                <a:latin typeface="Times New Roman" pitchFamily="18" charset="0"/>
              </a:rPr>
              <a:t>«Я у родника»</a:t>
            </a:r>
          </a:p>
        </p:txBody>
      </p:sp>
      <p:pic>
        <p:nvPicPr>
          <p:cNvPr id="7" name="Рисунок 6" descr="C:\Users\Оля\Desktop\Рисунок ЗНАТОКИ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37450" y="5084763"/>
            <a:ext cx="1211263" cy="1441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75" name="Рисунок 3"/>
          <p:cNvPicPr>
            <a:picLocks noChangeAspect="1"/>
          </p:cNvPicPr>
          <p:nvPr/>
        </p:nvPicPr>
        <p:blipFill>
          <a:blip r:embed="rId4" cstate="print"/>
          <a:srcRect l="10507" t="5772" r="8054" b="9750"/>
          <a:stretch>
            <a:fillRect/>
          </a:stretch>
        </p:blipFill>
        <p:spPr bwMode="auto">
          <a:xfrm>
            <a:off x="2555875" y="1700213"/>
            <a:ext cx="4222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6" name="Рисунок 3"/>
          <p:cNvPicPr>
            <a:picLocks noChangeAspect="1"/>
          </p:cNvPicPr>
          <p:nvPr/>
        </p:nvPicPr>
        <p:blipFill>
          <a:blip r:embed="rId4" cstate="print"/>
          <a:srcRect l="10507" t="5772" r="8054" b="9750"/>
          <a:stretch>
            <a:fillRect/>
          </a:stretch>
        </p:blipFill>
        <p:spPr bwMode="auto">
          <a:xfrm>
            <a:off x="250825" y="2492375"/>
            <a:ext cx="42227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7" name="Рисунок 3"/>
          <p:cNvPicPr>
            <a:picLocks noChangeAspect="1"/>
          </p:cNvPicPr>
          <p:nvPr/>
        </p:nvPicPr>
        <p:blipFill>
          <a:blip r:embed="rId4" cstate="print"/>
          <a:srcRect l="10507" t="5772" r="8054" b="9750"/>
          <a:stretch>
            <a:fillRect/>
          </a:stretch>
        </p:blipFill>
        <p:spPr bwMode="auto">
          <a:xfrm>
            <a:off x="2493963" y="4510088"/>
            <a:ext cx="4222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8" name="Рисунок 3"/>
          <p:cNvPicPr>
            <a:picLocks noChangeAspect="1"/>
          </p:cNvPicPr>
          <p:nvPr/>
        </p:nvPicPr>
        <p:blipFill>
          <a:blip r:embed="rId4" cstate="print"/>
          <a:srcRect l="10507" t="5772" r="8054" b="9750"/>
          <a:stretch>
            <a:fillRect/>
          </a:stretch>
        </p:blipFill>
        <p:spPr bwMode="auto">
          <a:xfrm>
            <a:off x="1692275" y="5876925"/>
            <a:ext cx="42227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9" name="Рисунок 3"/>
          <p:cNvPicPr>
            <a:picLocks noChangeAspect="1"/>
          </p:cNvPicPr>
          <p:nvPr/>
        </p:nvPicPr>
        <p:blipFill>
          <a:blip r:embed="rId4" cstate="print"/>
          <a:srcRect l="10507" t="5772" r="8054" b="9750"/>
          <a:stretch>
            <a:fillRect/>
          </a:stretch>
        </p:blipFill>
        <p:spPr bwMode="auto">
          <a:xfrm>
            <a:off x="5508625" y="1628775"/>
            <a:ext cx="42227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0" name="Рисунок 3"/>
          <p:cNvPicPr>
            <a:picLocks noChangeAspect="1"/>
          </p:cNvPicPr>
          <p:nvPr/>
        </p:nvPicPr>
        <p:blipFill>
          <a:blip r:embed="rId4" cstate="print"/>
          <a:srcRect l="10507" t="5772" r="8054" b="9750"/>
          <a:stretch>
            <a:fillRect/>
          </a:stretch>
        </p:blipFill>
        <p:spPr bwMode="auto">
          <a:xfrm>
            <a:off x="2987675" y="2781300"/>
            <a:ext cx="42227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1" name="Рисунок 3"/>
          <p:cNvPicPr>
            <a:picLocks noChangeAspect="1"/>
          </p:cNvPicPr>
          <p:nvPr/>
        </p:nvPicPr>
        <p:blipFill>
          <a:blip r:embed="rId4" cstate="print"/>
          <a:srcRect l="10507" t="5772" r="8054" b="9750"/>
          <a:stretch>
            <a:fillRect/>
          </a:stretch>
        </p:blipFill>
        <p:spPr bwMode="auto">
          <a:xfrm>
            <a:off x="5724525" y="3500438"/>
            <a:ext cx="4222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2" name="Рисунок 3"/>
          <p:cNvPicPr>
            <a:picLocks noChangeAspect="1"/>
          </p:cNvPicPr>
          <p:nvPr/>
        </p:nvPicPr>
        <p:blipFill>
          <a:blip r:embed="rId4" cstate="print"/>
          <a:srcRect l="10507" t="5772" r="8054" b="9750"/>
          <a:stretch>
            <a:fillRect/>
          </a:stretch>
        </p:blipFill>
        <p:spPr bwMode="auto">
          <a:xfrm>
            <a:off x="4643438" y="5589588"/>
            <a:ext cx="4222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3" name="Рисунок 3"/>
          <p:cNvPicPr>
            <a:picLocks noChangeAspect="1"/>
          </p:cNvPicPr>
          <p:nvPr/>
        </p:nvPicPr>
        <p:blipFill>
          <a:blip r:embed="rId4" cstate="print"/>
          <a:srcRect l="10507" t="5772" r="8054" b="9750"/>
          <a:stretch>
            <a:fillRect/>
          </a:stretch>
        </p:blipFill>
        <p:spPr bwMode="auto">
          <a:xfrm>
            <a:off x="8532813" y="1773238"/>
            <a:ext cx="4222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4" name="Рисунок 3"/>
          <p:cNvPicPr>
            <a:picLocks noChangeAspect="1"/>
          </p:cNvPicPr>
          <p:nvPr/>
        </p:nvPicPr>
        <p:blipFill>
          <a:blip r:embed="rId4" cstate="print"/>
          <a:srcRect l="10507" t="5772" r="8054" b="9750"/>
          <a:stretch>
            <a:fillRect/>
          </a:stretch>
        </p:blipFill>
        <p:spPr bwMode="auto">
          <a:xfrm>
            <a:off x="8532813" y="2997200"/>
            <a:ext cx="42227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5" name="Рисунок 3"/>
          <p:cNvPicPr>
            <a:picLocks noChangeAspect="1"/>
          </p:cNvPicPr>
          <p:nvPr/>
        </p:nvPicPr>
        <p:blipFill>
          <a:blip r:embed="rId4" cstate="print"/>
          <a:srcRect l="10507" t="5772" r="8054" b="9750"/>
          <a:stretch>
            <a:fillRect/>
          </a:stretch>
        </p:blipFill>
        <p:spPr bwMode="auto">
          <a:xfrm>
            <a:off x="8532813" y="4292600"/>
            <a:ext cx="42227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http://www.pptbackgroundstemplates.com/backgrounds/blue-star-shine-ppt-backgrounds-powerpo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Прямоугольник 5"/>
          <p:cNvSpPr>
            <a:spLocks noChangeArrowheads="1"/>
          </p:cNvSpPr>
          <p:nvPr/>
        </p:nvSpPr>
        <p:spPr bwMode="auto">
          <a:xfrm>
            <a:off x="1979613" y="3429000"/>
            <a:ext cx="67691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</p:txBody>
      </p:sp>
      <p:sp>
        <p:nvSpPr>
          <p:cNvPr id="20483" name="Прямоугольник 6"/>
          <p:cNvSpPr>
            <a:spLocks noChangeArrowheads="1"/>
          </p:cNvSpPr>
          <p:nvPr/>
        </p:nvSpPr>
        <p:spPr bwMode="auto">
          <a:xfrm>
            <a:off x="684213" y="1444625"/>
            <a:ext cx="7848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7158" y="276873"/>
            <a:ext cx="8643998" cy="46166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>Получение и обобщение необходимой информации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48064" y="839614"/>
            <a:ext cx="38530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5113" algn="just"/>
            <a:r>
              <a:rPr lang="ru-RU" sz="1600" i="1" dirty="0">
                <a:solidFill>
                  <a:srgbClr val="003399"/>
                </a:solidFill>
                <a:latin typeface="Georgia" pitchFamily="18" charset="0"/>
                <a:cs typeface="Times New Roman" pitchFamily="18" charset="0"/>
              </a:rPr>
              <a:t>Книги, журналы и просторы Интернет-пространства открыли перед нами много нового, удивительного и интересного</a:t>
            </a:r>
            <a:endParaRPr lang="ru-RU" sz="1600" i="1" dirty="0">
              <a:solidFill>
                <a:srgbClr val="003399"/>
              </a:solidFill>
              <a:latin typeface="Georgia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2817" r="13193"/>
          <a:stretch/>
        </p:blipFill>
        <p:spPr bwMode="auto">
          <a:xfrm rot="270846">
            <a:off x="5780755" y="2063498"/>
            <a:ext cx="2939583" cy="2405682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74289" y="4387885"/>
            <a:ext cx="3200641" cy="239984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2" name="TextBox 11"/>
          <p:cNvSpPr txBox="1"/>
          <p:nvPr/>
        </p:nvSpPr>
        <p:spPr>
          <a:xfrm>
            <a:off x="295321" y="843945"/>
            <a:ext cx="43942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8775" algn="just"/>
            <a:r>
              <a:rPr lang="ru-RU" sz="16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С ребятами нашей группы мы провели анкетирование «Что я знаю о воде?»</a:t>
            </a:r>
            <a:br>
              <a:rPr lang="ru-RU" sz="16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</a:br>
            <a:r>
              <a:rPr lang="ru-RU" sz="16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Когда мы изучили анкеты ребят, то увидели, что некоторые даже не знают о том, насколько важна роль родников и воды для всего живого.  </a:t>
            </a:r>
          </a:p>
        </p:txBody>
      </p:sp>
      <p:pic>
        <p:nvPicPr>
          <p:cNvPr id="16" name="Picture 2" descr="C:\Users\Оля\Desktop\колобок\DSC007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25813">
            <a:off x="664359" y="2365854"/>
            <a:ext cx="2779756" cy="2085326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5" name="Picture 3" descr="C:\Users\Оля\Desktop\колобок\DSC00706.JPG"/>
          <p:cNvPicPr>
            <a:picLocks noChangeAspect="1" noChangeArrowheads="1"/>
          </p:cNvPicPr>
          <p:nvPr/>
        </p:nvPicPr>
        <p:blipFill>
          <a:blip r:embed="rId6" cstate="print"/>
          <a:srcRect l="11111" r="19444"/>
          <a:stretch>
            <a:fillRect/>
          </a:stretch>
        </p:blipFill>
        <p:spPr bwMode="auto">
          <a:xfrm>
            <a:off x="957893" y="4397196"/>
            <a:ext cx="2213456" cy="239053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7" name="Рисунок 16" descr="C:\Users\Оля\Desktop\Рисунок ЗНАТОКИ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13184" y="3444201"/>
            <a:ext cx="1152673" cy="1246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http://www.pptbackgroundstemplates.com/backgrounds/blue-star-shine-ppt-backgrounds-powerpo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Прямоугольник 5"/>
          <p:cNvSpPr>
            <a:spLocks noChangeArrowheads="1"/>
          </p:cNvSpPr>
          <p:nvPr/>
        </p:nvSpPr>
        <p:spPr bwMode="auto">
          <a:xfrm>
            <a:off x="1979613" y="3429000"/>
            <a:ext cx="67691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</p:txBody>
      </p:sp>
      <p:sp>
        <p:nvSpPr>
          <p:cNvPr id="21507" name="Прямоугольник 6"/>
          <p:cNvSpPr>
            <a:spLocks noChangeArrowheads="1"/>
          </p:cNvSpPr>
          <p:nvPr/>
        </p:nvSpPr>
        <p:spPr bwMode="auto">
          <a:xfrm>
            <a:off x="684213" y="1444625"/>
            <a:ext cx="7848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81759">
            <a:off x="6661500" y="316912"/>
            <a:ext cx="2000264" cy="266701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5" name="TextBox 14"/>
          <p:cNvSpPr txBox="1"/>
          <p:nvPr/>
        </p:nvSpPr>
        <p:spPr>
          <a:xfrm>
            <a:off x="214313" y="214313"/>
            <a:ext cx="3929062" cy="2260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Пробивается сквозь крону</a:t>
            </a:r>
            <a:b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</a:br>
            <a: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Света солнечный пучок.</a:t>
            </a:r>
            <a:b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</a:br>
            <a: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И звучит, журчит по склону</a:t>
            </a:r>
            <a:b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</a:br>
            <a: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Неприметный родничок.</a:t>
            </a:r>
            <a:b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</a:br>
            <a: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Озорством зверюшек лечит,</a:t>
            </a:r>
            <a:b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</a:br>
            <a: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Дарит свежесть по утрам</a:t>
            </a:r>
            <a:b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</a:br>
            <a: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И спешит, бежит навстречу,</a:t>
            </a:r>
            <a:b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</a:br>
            <a:r>
              <a:rPr lang="ru-RU" sz="16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Озорной, весёлый, к нам!</a:t>
            </a:r>
          </a:p>
          <a:p>
            <a:pPr algn="r"/>
            <a:r>
              <a:rPr lang="ru-RU" sz="1400">
                <a:solidFill>
                  <a:srgbClr val="003399"/>
                </a:solidFill>
                <a:latin typeface="Georgia" pitchFamily="18" charset="0"/>
              </a:rPr>
              <a:t>Н. Ярославцев</a:t>
            </a:r>
            <a:endParaRPr lang="ru-RU">
              <a:solidFill>
                <a:srgbClr val="003399"/>
              </a:solidFill>
              <a:latin typeface="Calibri" pitchFamily="34" charset="0"/>
            </a:endParaRPr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4" cstate="print"/>
          <a:srcRect t="1862" b="28750"/>
          <a:stretch/>
        </p:blipFill>
        <p:spPr bwMode="auto">
          <a:xfrm flipH="1">
            <a:off x="4287837" y="53952"/>
            <a:ext cx="2359882" cy="291536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7740" y="2285143"/>
            <a:ext cx="1718433" cy="229138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6" cstate="print"/>
          <a:srcRect l="10373"/>
          <a:stretch/>
        </p:blipFill>
        <p:spPr bwMode="auto">
          <a:xfrm>
            <a:off x="431771" y="4584533"/>
            <a:ext cx="3122368" cy="209569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88837" y="3146858"/>
            <a:ext cx="2500053" cy="330142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8" cstate="print"/>
          <a:srcRect t="5018" b="20475"/>
          <a:stretch/>
        </p:blipFill>
        <p:spPr bwMode="auto">
          <a:xfrm>
            <a:off x="3571869" y="2928935"/>
            <a:ext cx="2684682" cy="353933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7" name="Рисунок 6" descr="C:\Users\Оля\Desktop\Рисунок ЗНАТОКИ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55875" y="3282950"/>
            <a:ext cx="847725" cy="1009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http://www.pptbackgroundstemplates.com/backgrounds/blue-star-shine-ppt-backgrounds-powerpo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Прямоугольник 5"/>
          <p:cNvSpPr>
            <a:spLocks noChangeArrowheads="1"/>
          </p:cNvSpPr>
          <p:nvPr/>
        </p:nvSpPr>
        <p:spPr bwMode="auto">
          <a:xfrm>
            <a:off x="1979613" y="3429000"/>
            <a:ext cx="67691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</p:txBody>
      </p:sp>
      <p:sp>
        <p:nvSpPr>
          <p:cNvPr id="22531" name="Прямоугольник 6"/>
          <p:cNvSpPr>
            <a:spLocks noChangeArrowheads="1"/>
          </p:cNvSpPr>
          <p:nvPr/>
        </p:nvSpPr>
        <p:spPr bwMode="auto">
          <a:xfrm>
            <a:off x="684213" y="1444625"/>
            <a:ext cx="7848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31640" y="276873"/>
            <a:ext cx="7229117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Реализация проекта</a:t>
            </a:r>
          </a:p>
        </p:txBody>
      </p:sp>
      <p:pic>
        <p:nvPicPr>
          <p:cNvPr id="2050" name="Picture 2" descr="C:\Users\Оля\Desktop\колобок\DSC006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582093"/>
            <a:ext cx="3273915" cy="245569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" name="Picture 3" descr="C:\Users\Оля\Desktop\колобок\DSC00770.JPG"/>
          <p:cNvPicPr>
            <a:picLocks noChangeAspect="1" noChangeArrowheads="1"/>
          </p:cNvPicPr>
          <p:nvPr/>
        </p:nvPicPr>
        <p:blipFill>
          <a:blip r:embed="rId4"/>
          <a:srcRect l="4674" t="11069" r="9142" b="5276"/>
          <a:stretch>
            <a:fillRect/>
          </a:stretch>
        </p:blipFill>
        <p:spPr bwMode="auto">
          <a:xfrm>
            <a:off x="697188" y="1812925"/>
            <a:ext cx="2404151" cy="279385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 rot="5400000">
            <a:off x="1570305" y="380017"/>
            <a:ext cx="430887" cy="2404151"/>
          </a:xfrm>
          <a:prstGeom prst="rect">
            <a:avLst/>
          </a:prstGeom>
          <a:noFill/>
        </p:spPr>
        <p:txBody>
          <a:bodyPr vert="vert270"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Решаем кроссворд</a:t>
            </a:r>
          </a:p>
        </p:txBody>
      </p:sp>
      <p:sp>
        <p:nvSpPr>
          <p:cNvPr id="13" name="TextBox 12"/>
          <p:cNvSpPr txBox="1"/>
          <p:nvPr/>
        </p:nvSpPr>
        <p:spPr>
          <a:xfrm rot="16200000">
            <a:off x="6625206" y="-1031082"/>
            <a:ext cx="461665" cy="4951412"/>
          </a:xfrm>
          <a:prstGeom prst="rect">
            <a:avLst/>
          </a:prstGeom>
          <a:noFill/>
        </p:spPr>
        <p:txBody>
          <a:bodyPr vert="eaVert">
            <a:spAutoFit/>
          </a:bodyPr>
          <a:lstStyle/>
          <a:p>
            <a:pPr algn="ctr"/>
            <a:r>
              <a:rPr 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Сказка «Путешествие Капельки»</a:t>
            </a:r>
          </a:p>
        </p:txBody>
      </p:sp>
      <p:pic>
        <p:nvPicPr>
          <p:cNvPr id="7" name="Рисунок 6" descr="C:\Users\Оля\Desktop\Рисунок ЗНАТОКИ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688" y="188913"/>
            <a:ext cx="1027112" cy="1223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42" name="Рисунок 3"/>
          <p:cNvPicPr>
            <a:picLocks noChangeAspect="1"/>
          </p:cNvPicPr>
          <p:nvPr/>
        </p:nvPicPr>
        <p:blipFill>
          <a:blip r:embed="rId6" cstate="print"/>
          <a:srcRect l="10507" t="5772" r="8054" b="9750"/>
          <a:stretch>
            <a:fillRect/>
          </a:stretch>
        </p:blipFill>
        <p:spPr bwMode="auto">
          <a:xfrm>
            <a:off x="3539913" y="1771650"/>
            <a:ext cx="9683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497926" y="4278653"/>
            <a:ext cx="48965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err="1">
                <a:solidFill>
                  <a:srgbClr val="002060"/>
                </a:solidFill>
                <a:latin typeface="Georgia" pitchFamily="18" charset="0"/>
              </a:rPr>
              <a:t>Лэпбук</a:t>
            </a:r>
            <a:r>
              <a:rPr lang="ru-RU" sz="1600" b="1" i="1" dirty="0">
                <a:solidFill>
                  <a:srgbClr val="002060"/>
                </a:solidFill>
                <a:latin typeface="Georgia" pitchFamily="18" charset="0"/>
              </a:rPr>
              <a:t> «Родники моего детства»</a:t>
            </a:r>
          </a:p>
        </p:txBody>
      </p:sp>
      <p:pic>
        <p:nvPicPr>
          <p:cNvPr id="16" name="Picture 3" descr="C:\Users\Оля\Desktop\колобок\DSC00868.JPG"/>
          <p:cNvPicPr>
            <a:picLocks noChangeAspect="1" noChangeArrowheads="1"/>
          </p:cNvPicPr>
          <p:nvPr/>
        </p:nvPicPr>
        <p:blipFill>
          <a:blip r:embed="rId7" cstate="print"/>
          <a:srcRect t="11219" b="25241"/>
          <a:stretch>
            <a:fillRect/>
          </a:stretch>
        </p:blipFill>
        <p:spPr bwMode="auto">
          <a:xfrm>
            <a:off x="2594537" y="4617207"/>
            <a:ext cx="4286279" cy="204262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http://www.pptbackgroundstemplates.com/backgrounds/blue-star-shine-ppt-backgrounds-powerpo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Прямоугольник 5"/>
          <p:cNvSpPr>
            <a:spLocks noChangeArrowheads="1"/>
          </p:cNvSpPr>
          <p:nvPr/>
        </p:nvSpPr>
        <p:spPr bwMode="auto">
          <a:xfrm>
            <a:off x="1979613" y="3429000"/>
            <a:ext cx="67691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</p:txBody>
      </p:sp>
      <p:sp>
        <p:nvSpPr>
          <p:cNvPr id="26627" name="Прямоугольник 6"/>
          <p:cNvSpPr>
            <a:spLocks noChangeArrowheads="1"/>
          </p:cNvSpPr>
          <p:nvPr/>
        </p:nvSpPr>
        <p:spPr bwMode="auto">
          <a:xfrm>
            <a:off x="684213" y="1444625"/>
            <a:ext cx="7848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288" y="2828925"/>
            <a:ext cx="8353425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 </a:t>
            </a:r>
            <a:endParaRPr lang="ru-RU" dirty="0"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748" y="769883"/>
            <a:ext cx="428625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 algn="just"/>
            <a:r>
              <a:rPr lang="ru-RU" sz="1600" b="1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Пробиваясь сквозь слои гравия и песка, вода в природе проходит естественную фильтрацию. Вместе с ребятами мы изготовили фильтры: фильтр из песка и камушков и фильтр из слоя ваты и марли. </a:t>
            </a:r>
          </a:p>
          <a:p>
            <a:pPr indent="358775" algn="just"/>
            <a:r>
              <a:rPr lang="ru-RU" sz="1600" b="1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Ребята убедились, что фильтры, изготовленные нами, лишь частично очищают воду от примесей. </a:t>
            </a:r>
            <a:endParaRPr lang="ru-RU" sz="1600" b="1" i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eorgia" pitchFamily="18" charset="0"/>
            </a:endParaRPr>
          </a:p>
        </p:txBody>
      </p:sp>
      <p:pic>
        <p:nvPicPr>
          <p:cNvPr id="9218" name="Picture 2" descr="C:\Users\Оля\Desktop\колобок\DSC00760.JPG"/>
          <p:cNvPicPr>
            <a:picLocks noChangeAspect="1" noChangeArrowheads="1"/>
          </p:cNvPicPr>
          <p:nvPr/>
        </p:nvPicPr>
        <p:blipFill>
          <a:blip r:embed="rId3" cstate="print"/>
          <a:srcRect r="28395"/>
          <a:stretch>
            <a:fillRect/>
          </a:stretch>
        </p:blipFill>
        <p:spPr bwMode="auto">
          <a:xfrm>
            <a:off x="202459" y="3429000"/>
            <a:ext cx="1777154" cy="330916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9219" name="Picture 3" descr="C:\Users\Оля\Desktop\колобок\DSC007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6529" y="4289154"/>
            <a:ext cx="2998681" cy="224901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Рисунок 6" descr="C:\Users\Оля\Desktop\Рисунок ЗНАТОКИ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5015" y="3429000"/>
            <a:ext cx="1023937" cy="1219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4985210" y="783863"/>
            <a:ext cx="397745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 algn="just"/>
            <a:r>
              <a:rPr lang="ru-RU" sz="1600" b="1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Опыт  «Бегающая вода».</a:t>
            </a:r>
          </a:p>
          <a:p>
            <a:pPr indent="358775" algn="just"/>
            <a:r>
              <a:rPr lang="ru-RU" sz="1600" b="1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В баночки налили воду, подкрасили ее в основные  цвета (красный, синий, желтый, зеленый). Из баночки в баночку поместили скрученный  бинт.  И стали наблюдать, что  происходит с бинтом. </a:t>
            </a:r>
          </a:p>
          <a:p>
            <a:pPr indent="358775" algn="just"/>
            <a:r>
              <a:rPr lang="ru-RU" sz="1600" b="1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Через некоторое время бинт пропитался водой и мы увидели, как «перемещается» окрашенная вода из баночки в баночку.  </a:t>
            </a:r>
          </a:p>
        </p:txBody>
      </p:sp>
      <p:pic>
        <p:nvPicPr>
          <p:cNvPr id="11" name="Picture 2" descr="C:\Users\Оля\Desktop\колобок\DSC00715.JPG"/>
          <p:cNvPicPr>
            <a:picLocks noChangeAspect="1" noChangeArrowheads="1"/>
          </p:cNvPicPr>
          <p:nvPr/>
        </p:nvPicPr>
        <p:blipFill>
          <a:blip r:embed="rId6" cstate="print"/>
          <a:srcRect l="12500" r="8333"/>
          <a:stretch>
            <a:fillRect/>
          </a:stretch>
        </p:blipFill>
        <p:spPr bwMode="auto">
          <a:xfrm>
            <a:off x="5796136" y="3922220"/>
            <a:ext cx="2952577" cy="279658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95288" y="220578"/>
            <a:ext cx="8567377" cy="4154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1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Эксперименты проведём, всё увидим, сравним и поймём!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http://www.pptbackgroundstemplates.com/backgrounds/blue-star-shine-ppt-backgrounds-powerpo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Прямоугольник 5"/>
          <p:cNvSpPr>
            <a:spLocks noChangeArrowheads="1"/>
          </p:cNvSpPr>
          <p:nvPr/>
        </p:nvSpPr>
        <p:spPr bwMode="auto">
          <a:xfrm>
            <a:off x="1979613" y="3429000"/>
            <a:ext cx="67691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</p:txBody>
      </p:sp>
      <p:sp>
        <p:nvSpPr>
          <p:cNvPr id="27651" name="Прямоугольник 6"/>
          <p:cNvSpPr>
            <a:spLocks noChangeArrowheads="1"/>
          </p:cNvSpPr>
          <p:nvPr/>
        </p:nvSpPr>
        <p:spPr bwMode="auto">
          <a:xfrm>
            <a:off x="684213" y="1444625"/>
            <a:ext cx="7848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500" y="260350"/>
            <a:ext cx="8143875" cy="396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ru-RU" sz="2000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Наши помощники – социальные партнеры</a:t>
            </a:r>
          </a:p>
        </p:txBody>
      </p:sp>
      <p:pic>
        <p:nvPicPr>
          <p:cNvPr id="11266" name="Picture 2" descr="G:\DCIM\101MSDCF\DSC00795.JPG"/>
          <p:cNvPicPr>
            <a:picLocks noChangeAspect="1" noChangeArrowheads="1"/>
          </p:cNvPicPr>
          <p:nvPr/>
        </p:nvPicPr>
        <p:blipFill>
          <a:blip r:embed="rId3" cstate="print"/>
          <a:srcRect l="24265" t="23530" r="31617" b="26470"/>
          <a:stretch>
            <a:fillRect/>
          </a:stretch>
        </p:blipFill>
        <p:spPr bwMode="auto">
          <a:xfrm rot="21044174">
            <a:off x="453788" y="974311"/>
            <a:ext cx="1568356" cy="133288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TextBox 10"/>
          <p:cNvSpPr txBox="1"/>
          <p:nvPr/>
        </p:nvSpPr>
        <p:spPr>
          <a:xfrm>
            <a:off x="1908175" y="692150"/>
            <a:ext cx="7092950" cy="1863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ru-RU" sz="2000" b="1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22 </a:t>
            </a:r>
            <a:r>
              <a:rPr lang="ru-RU" sz="1600" b="1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марта – Всемирный день воды!</a:t>
            </a:r>
          </a:p>
          <a:p>
            <a:pPr algn="ctr"/>
            <a:r>
              <a:rPr lang="ru-RU" sz="16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В этот день у нас прошла встреча с работниками Центральной городской детской библиотеки имени А.П. Гайдара.</a:t>
            </a:r>
          </a:p>
          <a:p>
            <a:pPr algn="ctr"/>
            <a:r>
              <a:rPr lang="ru-RU" sz="16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Ребята получили ответ на вопросы: Почему море синее?,</a:t>
            </a:r>
          </a:p>
          <a:p>
            <a:pPr algn="ctr"/>
            <a:r>
              <a:rPr lang="ru-RU" sz="16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Как с помощью воды устроить извержение вулкана?, </a:t>
            </a:r>
          </a:p>
          <a:p>
            <a:pPr algn="ctr"/>
            <a:r>
              <a:rPr lang="ru-RU" sz="16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Как сделать радугу в стакане? </a:t>
            </a:r>
          </a:p>
          <a:p>
            <a:pPr algn="ctr"/>
            <a:r>
              <a:rPr lang="ru-RU" sz="1600" b="1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Было очень интересно!</a:t>
            </a:r>
            <a:r>
              <a:rPr lang="ru-RU" sz="16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   </a:t>
            </a:r>
          </a:p>
        </p:txBody>
      </p:sp>
      <p:pic>
        <p:nvPicPr>
          <p:cNvPr id="11267" name="Picture 3" descr="G:\DCIM\101MSDCF\DSC00811.JPG"/>
          <p:cNvPicPr>
            <a:picLocks noChangeAspect="1" noChangeArrowheads="1"/>
          </p:cNvPicPr>
          <p:nvPr/>
        </p:nvPicPr>
        <p:blipFill>
          <a:blip r:embed="rId4" cstate="print"/>
          <a:srcRect l="5674" t="21277" r="23404"/>
          <a:stretch>
            <a:fillRect/>
          </a:stretch>
        </p:blipFill>
        <p:spPr bwMode="auto">
          <a:xfrm>
            <a:off x="1409678" y="3289302"/>
            <a:ext cx="1930776" cy="285752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268" name="Picture 4" descr="G:\DCIM\101MSDCF\DSC00850.JPG"/>
          <p:cNvPicPr>
            <a:picLocks noChangeAspect="1" noChangeArrowheads="1"/>
          </p:cNvPicPr>
          <p:nvPr/>
        </p:nvPicPr>
        <p:blipFill>
          <a:blip r:embed="rId5" cstate="print"/>
          <a:srcRect r="9482"/>
          <a:stretch>
            <a:fillRect/>
          </a:stretch>
        </p:blipFill>
        <p:spPr bwMode="auto">
          <a:xfrm>
            <a:off x="4440233" y="4735521"/>
            <a:ext cx="2500330" cy="207167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269" name="Picture 5" descr="G:\DCIM\101MSDCF\DSC008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4381" y="2881306"/>
            <a:ext cx="2643173" cy="198238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270" name="Picture 6" descr="G:\DCIM\101MSDCF\DSC00861.JPG"/>
          <p:cNvPicPr>
            <a:picLocks noChangeAspect="1" noChangeArrowheads="1"/>
          </p:cNvPicPr>
          <p:nvPr/>
        </p:nvPicPr>
        <p:blipFill>
          <a:blip r:embed="rId7" cstate="print"/>
          <a:srcRect l="23611" t="2083" r="34722"/>
          <a:stretch>
            <a:fillRect/>
          </a:stretch>
        </p:blipFill>
        <p:spPr bwMode="auto">
          <a:xfrm>
            <a:off x="142844" y="2573332"/>
            <a:ext cx="1208363" cy="378619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271" name="Picture 7" descr="G:\DCIM\101MSDCF\DSC00862.JPG"/>
          <p:cNvPicPr>
            <a:picLocks noChangeAspect="1" noChangeArrowheads="1"/>
          </p:cNvPicPr>
          <p:nvPr/>
        </p:nvPicPr>
        <p:blipFill>
          <a:blip r:embed="rId8" cstate="print"/>
          <a:srcRect l="4348" r="17391"/>
          <a:stretch>
            <a:fillRect/>
          </a:stretch>
        </p:blipFill>
        <p:spPr bwMode="auto">
          <a:xfrm>
            <a:off x="6879777" y="2356285"/>
            <a:ext cx="1770997" cy="301854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Рисунок 6" descr="C:\Users\Оля\Desktop\Рисунок ЗНАТОКИ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56538" y="5373688"/>
            <a:ext cx="965200" cy="1150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http://www.pptbackgroundstemplates.com/backgrounds/blue-star-shine-ppt-backgrounds-powerpo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4" y="-22103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Прямоугольник 5"/>
          <p:cNvSpPr>
            <a:spLocks noChangeArrowheads="1"/>
          </p:cNvSpPr>
          <p:nvPr/>
        </p:nvSpPr>
        <p:spPr bwMode="auto">
          <a:xfrm>
            <a:off x="1979613" y="3429000"/>
            <a:ext cx="67691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</p:txBody>
      </p:sp>
      <p:sp>
        <p:nvSpPr>
          <p:cNvPr id="28675" name="Прямоугольник 6"/>
          <p:cNvSpPr>
            <a:spLocks noChangeArrowheads="1"/>
          </p:cNvSpPr>
          <p:nvPr/>
        </p:nvSpPr>
        <p:spPr bwMode="auto">
          <a:xfrm>
            <a:off x="684213" y="1444625"/>
            <a:ext cx="7848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2844" y="174877"/>
            <a:ext cx="8715436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Художественно-продуктивная деятельность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288" y="2828925"/>
            <a:ext cx="8353425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 </a:t>
            </a:r>
            <a:endParaRPr lang="ru-RU" dirty="0">
              <a:latin typeface="+mn-lt"/>
            </a:endParaRPr>
          </a:p>
        </p:txBody>
      </p:sp>
      <p:sp>
        <p:nvSpPr>
          <p:cNvPr id="28678" name="Прямоугольник 7"/>
          <p:cNvSpPr>
            <a:spLocks noChangeArrowheads="1"/>
          </p:cNvSpPr>
          <p:nvPr/>
        </p:nvSpPr>
        <p:spPr bwMode="auto">
          <a:xfrm>
            <a:off x="1808163" y="982663"/>
            <a:ext cx="5527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3074" name="Picture 2" descr="C:\Users\Оля\Desktop\колобок\DSC00752.JPG"/>
          <p:cNvPicPr>
            <a:picLocks noChangeAspect="1" noChangeArrowheads="1"/>
          </p:cNvPicPr>
          <p:nvPr/>
        </p:nvPicPr>
        <p:blipFill>
          <a:blip r:embed="rId3" cstate="print"/>
          <a:srcRect t="7434"/>
          <a:stretch>
            <a:fillRect/>
          </a:stretch>
        </p:blipFill>
        <p:spPr bwMode="auto">
          <a:xfrm>
            <a:off x="286018" y="1196752"/>
            <a:ext cx="3387189" cy="2351533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242631" y="692696"/>
            <a:ext cx="35291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Семейное творчество: макеты родников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952142" y="692696"/>
            <a:ext cx="37861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Фотовыставка «Я у родника»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2" descr="C:\Users\Оля\Desktop\колобок\DSC006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052736"/>
            <a:ext cx="3075846" cy="2306885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7" name="Прямоугольник 16"/>
          <p:cNvSpPr/>
          <p:nvPr/>
        </p:nvSpPr>
        <p:spPr>
          <a:xfrm>
            <a:off x="224375" y="3564305"/>
            <a:ext cx="36995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Выставка рисунков</a:t>
            </a:r>
          </a:p>
          <a:p>
            <a:pPr algn="ctr"/>
            <a:r>
              <a:rPr lang="ru-RU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 «Вода вокруг нас»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4" descr="C:\Users\Оля\Desktop\колобок\DSC00689.JPG"/>
          <p:cNvPicPr>
            <a:picLocks noChangeAspect="1" noChangeArrowheads="1"/>
          </p:cNvPicPr>
          <p:nvPr/>
        </p:nvPicPr>
        <p:blipFill>
          <a:blip r:embed="rId5" cstate="print"/>
          <a:srcRect t="19231"/>
          <a:stretch>
            <a:fillRect/>
          </a:stretch>
        </p:blipFill>
        <p:spPr bwMode="auto">
          <a:xfrm>
            <a:off x="899592" y="4005064"/>
            <a:ext cx="2571768" cy="276959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9" name="Picture 2" descr="G:\DCIM\101MSDCF\DSC0086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9658" y="4103806"/>
            <a:ext cx="3429024" cy="257210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Рисунок 6" descr="C:\Users\Оля\Desktop\Рисунок ЗНАТОКИ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3602" y="2891631"/>
            <a:ext cx="903287" cy="1074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Прямоугольник 19"/>
          <p:cNvSpPr/>
          <p:nvPr/>
        </p:nvSpPr>
        <p:spPr>
          <a:xfrm>
            <a:off x="4788025" y="3564305"/>
            <a:ext cx="42484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Плакат </a:t>
            </a:r>
          </a:p>
          <a:p>
            <a:pPr algn="ctr"/>
            <a:r>
              <a:rPr lang="ru-RU" sz="1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cs typeface="Times New Roman" pitchFamily="18" charset="0"/>
              </a:rPr>
              <a:t>«Береги водицу – в жизни пригодится!»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http://www.pptbackgroundstemplates.com/backgrounds/blue-star-shine-ppt-backgrounds-powerpo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Прямоугольник 6"/>
          <p:cNvSpPr>
            <a:spLocks noChangeArrowheads="1"/>
          </p:cNvSpPr>
          <p:nvPr/>
        </p:nvSpPr>
        <p:spPr bwMode="auto">
          <a:xfrm>
            <a:off x="684213" y="1444625"/>
            <a:ext cx="7848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288" y="2828925"/>
            <a:ext cx="8353425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 </a:t>
            </a:r>
            <a:endParaRPr lang="ru-RU" dirty="0"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57290" y="285728"/>
            <a:ext cx="7072362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Презентация результатов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85875" y="857250"/>
            <a:ext cx="6858000" cy="3667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ru-RU" b="1" i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Экологическая сказка «Родник – источник жизни!»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4375" y="1357313"/>
            <a:ext cx="7858125" cy="1903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358775" algn="just"/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Чтобы показать значимость родников и воды в жизни человека и всего живого, мы решили показать сказку для всех детей нашего детского сада.</a:t>
            </a:r>
          </a:p>
          <a:p>
            <a:pPr indent="358775" algn="just"/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Сказочные герои объяснили ребятам, что значит охранять родники и воду и зачем это нужно. И, как результат, рассказали правила охраны рек, озер, родников и водоемов. </a:t>
            </a:r>
          </a:p>
          <a:p>
            <a:pPr indent="358775"/>
            <a:endParaRPr lang="ru-RU" sz="1700" dirty="0">
              <a:solidFill>
                <a:srgbClr val="003399"/>
              </a:solidFill>
              <a:latin typeface="Calibri" pitchFamily="34" charset="0"/>
            </a:endParaRPr>
          </a:p>
        </p:txBody>
      </p:sp>
      <p:pic>
        <p:nvPicPr>
          <p:cNvPr id="7" name="Рисунок 6" descr="C:\Users\Оля\Desktop\Рисунок ЗНАТОКИ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5229225"/>
            <a:ext cx="963613" cy="1147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http://www.pptbackgroundstemplates.com/backgrounds/blue-star-shine-ppt-backgrounds-powerpo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Прямоугольник 5"/>
          <p:cNvSpPr>
            <a:spLocks noChangeArrowheads="1"/>
          </p:cNvSpPr>
          <p:nvPr/>
        </p:nvSpPr>
        <p:spPr bwMode="auto">
          <a:xfrm>
            <a:off x="1979613" y="3429000"/>
            <a:ext cx="67691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  <a:p>
            <a:pPr>
              <a:lnSpc>
                <a:spcPct val="90000"/>
              </a:lnSpc>
            </a:pPr>
            <a:endParaRPr lang="ru-RU" b="1"/>
          </a:p>
        </p:txBody>
      </p:sp>
      <p:sp>
        <p:nvSpPr>
          <p:cNvPr id="32771" name="Прямоугольник 6"/>
          <p:cNvSpPr>
            <a:spLocks noChangeArrowheads="1"/>
          </p:cNvSpPr>
          <p:nvPr/>
        </p:nvSpPr>
        <p:spPr bwMode="auto">
          <a:xfrm>
            <a:off x="684213" y="1444625"/>
            <a:ext cx="7848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288" y="2828925"/>
            <a:ext cx="8353425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 </a:t>
            </a:r>
            <a:endParaRPr lang="ru-RU" dirty="0">
              <a:latin typeface="+mn-lt"/>
            </a:endParaRPr>
          </a:p>
        </p:txBody>
      </p:sp>
      <p:sp>
        <p:nvSpPr>
          <p:cNvPr id="32773" name="Прямоугольник 7"/>
          <p:cNvSpPr>
            <a:spLocks noChangeArrowheads="1"/>
          </p:cNvSpPr>
          <p:nvPr/>
        </p:nvSpPr>
        <p:spPr bwMode="auto">
          <a:xfrm>
            <a:off x="1808163" y="982663"/>
            <a:ext cx="5527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55502" y="267870"/>
            <a:ext cx="7848871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Перспективы развития проекта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indent="3587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В процессе реализации проекта ребята узнали: </a:t>
            </a:r>
          </a:p>
          <a:p>
            <a:pPr marL="538163" indent="358775" algn="just" fontAlgn="auto">
              <a:spcBef>
                <a:spcPts val="0"/>
              </a:spcBef>
              <a:spcAft>
                <a:spcPts val="0"/>
              </a:spcAft>
              <a:buFont typeface="Georgia" pitchFamily="18" charset="0"/>
              <a:buChar char="−"/>
              <a:defRPr/>
            </a:pPr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без воды не может быть жизни на Земле;</a:t>
            </a:r>
          </a:p>
          <a:p>
            <a:pPr marL="538163" indent="358775" algn="just" fontAlgn="auto">
              <a:spcBef>
                <a:spcPts val="0"/>
              </a:spcBef>
              <a:spcAft>
                <a:spcPts val="0"/>
              </a:spcAft>
              <a:buFont typeface="Georgia" pitchFamily="18" charset="0"/>
              <a:buChar char="−"/>
              <a:defRPr/>
            </a:pPr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в природе все взаимосвязано; </a:t>
            </a:r>
          </a:p>
          <a:p>
            <a:pPr marL="538163" indent="358775" algn="just" fontAlgn="auto">
              <a:spcBef>
                <a:spcPts val="0"/>
              </a:spcBef>
              <a:spcAft>
                <a:spcPts val="0"/>
              </a:spcAft>
              <a:buFont typeface="Georgia" pitchFamily="18" charset="0"/>
              <a:buChar char="−"/>
              <a:defRPr/>
            </a:pPr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вода – очень ценный продукт, она нужна всем живым существам: растениям, животным, человеку;  </a:t>
            </a:r>
          </a:p>
          <a:p>
            <a:pPr marL="538163" indent="358775" algn="just" fontAlgn="auto">
              <a:spcBef>
                <a:spcPts val="0"/>
              </a:spcBef>
              <a:spcAft>
                <a:spcPts val="0"/>
              </a:spcAft>
              <a:buFont typeface="Georgia" pitchFamily="18" charset="0"/>
              <a:buChar char="−"/>
              <a:defRPr/>
            </a:pPr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родниковая вода по настоящему полезна, благодаря ее естественной фильтрации.</a:t>
            </a:r>
          </a:p>
          <a:p>
            <a:pPr indent="3587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Работа над проектом способствовала расширению  кругозора, появился интерес к своей малой Родине.</a:t>
            </a:r>
          </a:p>
          <a:p>
            <a:pPr indent="3587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Актуальность данного проекта для педагогического сообщества заключается в возможности:</a:t>
            </a:r>
          </a:p>
          <a:p>
            <a:pPr marL="538163" indent="358775" algn="just" fontAlgn="auto">
              <a:spcBef>
                <a:spcPts val="0"/>
              </a:spcBef>
              <a:spcAft>
                <a:spcPts val="0"/>
              </a:spcAft>
              <a:buFont typeface="Georgia" pitchFamily="18" charset="0"/>
              <a:buChar char="−"/>
              <a:defRPr/>
            </a:pPr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приобщить воспитанников к экологической, природоохранной культуре;</a:t>
            </a:r>
          </a:p>
          <a:p>
            <a:pPr marL="538163" indent="358775" algn="just" fontAlgn="auto">
              <a:spcBef>
                <a:spcPts val="0"/>
              </a:spcBef>
              <a:spcAft>
                <a:spcPts val="0"/>
              </a:spcAft>
              <a:buFont typeface="Georgia" pitchFamily="18" charset="0"/>
              <a:buChar char="−"/>
              <a:defRPr/>
            </a:pPr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научить замечать и отмечать красоту окружающей природы;</a:t>
            </a:r>
          </a:p>
          <a:p>
            <a:pPr marL="538163" indent="358775" algn="just" fontAlgn="auto">
              <a:spcBef>
                <a:spcPts val="0"/>
              </a:spcBef>
              <a:spcAft>
                <a:spcPts val="0"/>
              </a:spcAft>
              <a:buFont typeface="Georgia" pitchFamily="18" charset="0"/>
              <a:buChar char="−"/>
              <a:defRPr/>
            </a:pPr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понимать необходимость бережного отношения к воде, как к природному ресурсу;</a:t>
            </a:r>
          </a:p>
          <a:p>
            <a:pPr marL="538163" indent="358775" algn="just" fontAlgn="auto">
              <a:spcBef>
                <a:spcPts val="0"/>
              </a:spcBef>
              <a:spcAft>
                <a:spcPts val="0"/>
              </a:spcAft>
              <a:buFont typeface="Georgia" pitchFamily="18" charset="0"/>
              <a:buChar char="−"/>
              <a:defRPr/>
            </a:pPr>
            <a:r>
              <a:rPr lang="ru-RU" sz="1700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 показать уникальность Родников как заповедных уголков страны.</a:t>
            </a:r>
          </a:p>
        </p:txBody>
      </p:sp>
      <p:pic>
        <p:nvPicPr>
          <p:cNvPr id="7" name="Рисунок 6" descr="C:\Users\Оля\Desktop\Рисунок ЗНАТОКИ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188913"/>
            <a:ext cx="903287" cy="1074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723</Words>
  <Application>Microsoft Office PowerPoint</Application>
  <PresentationFormat>Экран (4:3)</PresentationFormat>
  <Paragraphs>157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Оля</dc:creator>
  <cp:lastModifiedBy>User</cp:lastModifiedBy>
  <cp:revision>30</cp:revision>
  <dcterms:modified xsi:type="dcterms:W3CDTF">2022-04-20T07:41:01Z</dcterms:modified>
</cp:coreProperties>
</file>