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35"/>
  </p:notesMasterIdLst>
  <p:sldIdLst>
    <p:sldId id="283" r:id="rId2"/>
    <p:sldId id="257" r:id="rId3"/>
    <p:sldId id="293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4" r:id="rId19"/>
    <p:sldId id="284" r:id="rId20"/>
    <p:sldId id="275" r:id="rId21"/>
    <p:sldId id="276" r:id="rId22"/>
    <p:sldId id="294" r:id="rId23"/>
    <p:sldId id="277" r:id="rId24"/>
    <p:sldId id="278" r:id="rId25"/>
    <p:sldId id="291" r:id="rId26"/>
    <p:sldId id="292" r:id="rId27"/>
    <p:sldId id="286" r:id="rId28"/>
    <p:sldId id="279" r:id="rId29"/>
    <p:sldId id="280" r:id="rId30"/>
    <p:sldId id="281" r:id="rId31"/>
    <p:sldId id="282" r:id="rId32"/>
    <p:sldId id="285" r:id="rId33"/>
    <p:sldId id="289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2689"/>
    <a:srgbClr val="005DA2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4" Type="http://schemas.openxmlformats.org/officeDocument/2006/relationships/image" Target="../media/image4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5C7A4A-4B7C-4AD9-9F43-9941ACCE5CD8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96208-B700-4E2F-A22F-AE413AF1C88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9413D5-C178-4D2A-87C4-B25D6DF7E349}" type="slidenum">
              <a:rPr lang="ru-RU" smtClean="0"/>
              <a:pPr/>
              <a:t>4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12654000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415503-F96C-444A-9BF1-735A2AC34F68}" type="slidenum">
              <a:rPr lang="ru-RU" smtClean="0"/>
              <a:pPr/>
              <a:t>5</a:t>
            </a:fld>
            <a:endParaRPr lang="ru-RU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469105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6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3106139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7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13738826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8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27293459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9</a:t>
            </a:fld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403752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0E08D63-36B9-4181-885B-41FF63284500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0E08D63-36B9-4181-885B-41FF63284500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CD7C4-0F4A-4ED2-B49B-632FCFEA3C77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CF511C1-0E81-41C4-8D70-9DD423335A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CD7C4-0F4A-4ED2-B49B-632FCFEA3C77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11C1-0E81-41C4-8D70-9DD423335A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CD7C4-0F4A-4ED2-B49B-632FCFEA3C77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CF511C1-0E81-41C4-8D70-9DD423335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CD7C4-0F4A-4ED2-B49B-632FCFEA3C77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11C1-0E81-41C4-8D70-9DD423335A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CD7C4-0F4A-4ED2-B49B-632FCFEA3C77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11C1-0E81-41C4-8D70-9DD423335A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CD7C4-0F4A-4ED2-B49B-632FCFEA3C77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11C1-0E81-41C4-8D70-9DD423335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CD7C4-0F4A-4ED2-B49B-632FCFEA3C77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11C1-0E81-41C4-8D70-9DD423335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CD7C4-0F4A-4ED2-B49B-632FCFEA3C77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11C1-0E81-41C4-8D70-9DD423335A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CD7C4-0F4A-4ED2-B49B-632FCFEA3C77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CF511C1-0E81-41C4-8D70-9DD423335A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CD7C4-0F4A-4ED2-B49B-632FCFEA3C77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11C1-0E81-41C4-8D70-9DD423335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CD7C4-0F4A-4ED2-B49B-632FCFEA3C77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11C1-0E81-41C4-8D70-9DD423335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60" y="6648"/>
            <a:ext cx="9132540" cy="614040"/>
          </a:xfrm>
        </p:spPr>
        <p:txBody>
          <a:bodyPr>
            <a:normAutofit/>
          </a:bodyPr>
          <a:lstStyle>
            <a:lvl1pPr algn="l">
              <a:defRPr sz="2800"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2824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25CD7C4-0F4A-4ED2-B49B-632FCFEA3C77}" type="datetimeFigureOut">
              <a:rPr lang="ru-RU" smtClean="0"/>
              <a:pPr/>
              <a:t>29.10.2023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CF511C1-0E81-41C4-8D70-9DD423335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http://images.yandex.ru/yandsearch?source=wiz&amp;fp=0&amp;img_url=http://iqlady.ru/uploads/posts/2012-02/1328221884_top_faq.png&amp;text=%D0%BA%D0%B0%D1%80%D1%82%D0%B8%D0%BD%D0%BA%D0%B8%20%D0%BE%D1%82%D0%B2%D0%B5%D1%82%D1%8B%20%D0%BD%D0%B0%20%D0%B2%D0%BE%D0%BF%D1%80%D0%BE%D1%81%D1%8B&amp;noreask=1&amp;pos=2&amp;lr=13&amp;rpt=simage" TargetMode="Externa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8.xml"/><Relationship Id="rId3" Type="http://schemas.openxmlformats.org/officeDocument/2006/relationships/slide" Target="slide6.xml"/><Relationship Id="rId7" Type="http://schemas.openxmlformats.org/officeDocument/2006/relationships/slide" Target="slide11.xml"/><Relationship Id="rId12" Type="http://schemas.openxmlformats.org/officeDocument/2006/relationships/slide" Target="slide1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16.xml"/><Relationship Id="rId5" Type="http://schemas.openxmlformats.org/officeDocument/2006/relationships/slide" Target="slide8.xml"/><Relationship Id="rId10" Type="http://schemas.openxmlformats.org/officeDocument/2006/relationships/slide" Target="slide15.xml"/><Relationship Id="rId4" Type="http://schemas.openxmlformats.org/officeDocument/2006/relationships/slide" Target="slide7.xml"/><Relationship Id="rId9" Type="http://schemas.openxmlformats.org/officeDocument/2006/relationships/slide" Target="slide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8%D0%BD%D1%8C_%D0%B8_%D1%8F%D0%BD" TargetMode="External"/><Relationship Id="rId3" Type="http://schemas.openxmlformats.org/officeDocument/2006/relationships/image" Target="../media/image20.jpeg"/><Relationship Id="rId7" Type="http://schemas.openxmlformats.org/officeDocument/2006/relationships/hyperlink" Target="http://ru.wikipedia.org/wiki/%D0%9A%D0%BD%D0%B8%D0%B3%D0%B0_%D0%9F%D0%B5%D1%80%D0%B5%D0%BC%D0%B5%D0%BD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hyperlink" Target="//commons.wikimedia.org/wiki/File:Albrecht_D%C3%BCrer_-_Melencolia_I_(detail).jpg?uselang=ru" TargetMode="Externa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8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323528" y="620688"/>
            <a:ext cx="8640960" cy="3384376"/>
          </a:xfrm>
          <a:noFill/>
          <a:ln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</a:rPr>
              <a:t>Теория вероятностей и математическая статистика </a:t>
            </a:r>
            <a:br>
              <a:rPr lang="ru-RU" sz="2700" b="1" dirty="0" smtClean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</a:rPr>
              <a:t>Решение комбинаторных задач</a:t>
            </a:r>
            <a:br>
              <a:rPr lang="ru-RU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</a:rPr>
              <a:t>Урок-викторина</a:t>
            </a:r>
          </a:p>
        </p:txBody>
      </p:sp>
      <p:sp>
        <p:nvSpPr>
          <p:cNvPr id="65539" name="Rectangle 3"/>
          <p:cNvSpPr>
            <a:spLocks noGrp="1"/>
          </p:cNvSpPr>
          <p:nvPr>
            <p:ph type="subTitle" idx="1"/>
          </p:nvPr>
        </p:nvSpPr>
        <p:spPr>
          <a:xfrm>
            <a:off x="3707905" y="4725144"/>
            <a:ext cx="5184576" cy="1512168"/>
          </a:xfrm>
        </p:spPr>
        <p:txBody>
          <a:bodyPr>
            <a:normAutofit fontScale="92500" lnSpcReduction="10000"/>
          </a:bodyPr>
          <a:lstStyle/>
          <a:p>
            <a:pPr algn="r" ea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ru-RU" sz="2400" i="0" dirty="0" smtClean="0">
                <a:solidFill>
                  <a:srgbClr val="002060"/>
                </a:solidFill>
                <a:latin typeface="Times New Roman" pitchFamily="18" charset="0"/>
              </a:rPr>
              <a:t>Подготовил: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</a:rPr>
              <a:t>преподаватель ТОГБПОУ</a:t>
            </a:r>
            <a:r>
              <a:rPr lang="ru-RU" sz="2400" i="0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ru-RU" sz="2400" i="0" dirty="0" smtClean="0">
                <a:solidFill>
                  <a:srgbClr val="002060"/>
                </a:solidFill>
                <a:latin typeface="Times New Roman" pitchFamily="18" charset="0"/>
              </a:rPr>
              <a:t>«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</a:rPr>
              <a:t>Котовский индустриальный техникум</a:t>
            </a:r>
            <a:r>
              <a:rPr lang="ru-RU" sz="2400" i="0" dirty="0" smtClean="0">
                <a:solidFill>
                  <a:srgbClr val="002060"/>
                </a:solidFill>
                <a:latin typeface="Times New Roman" pitchFamily="18" charset="0"/>
              </a:rPr>
              <a:t>» г.Котовска, Тамбовской </a:t>
            </a:r>
            <a:r>
              <a:rPr lang="ru-RU" sz="2400" i="0" dirty="0" smtClean="0">
                <a:solidFill>
                  <a:srgbClr val="002060"/>
                </a:solidFill>
                <a:latin typeface="Times New Roman" pitchFamily="18" charset="0"/>
              </a:rPr>
              <a:t>области</a:t>
            </a:r>
            <a:endParaRPr lang="ru-RU" sz="2400" i="0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ru-RU" sz="2400" i="0" dirty="0" smtClean="0">
                <a:solidFill>
                  <a:srgbClr val="002060"/>
                </a:solidFill>
                <a:latin typeface="Times New Roman" pitchFamily="18" charset="0"/>
              </a:rPr>
              <a:t> Коновалова Елена Владимировна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endParaRPr lang="ru-RU" sz="2800" i="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11960" y="6309320"/>
            <a:ext cx="646331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defRPr/>
            </a:pPr>
            <a:r>
              <a:rPr lang="ru-RU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2023</a:t>
            </a:r>
          </a:p>
        </p:txBody>
      </p:sp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1763688" y="3501008"/>
            <a:ext cx="59445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3838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 Всероссийский педагогический конкурс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3838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«Моя лучшая методическая разработка»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Блок-схема: документ 12"/>
          <p:cNvSpPr/>
          <p:nvPr/>
        </p:nvSpPr>
        <p:spPr>
          <a:xfrm>
            <a:off x="179512" y="188640"/>
            <a:ext cx="8767206" cy="1512168"/>
          </a:xfrm>
          <a:prstGeom prst="flowChartDocument">
            <a:avLst/>
          </a:prstGeom>
          <a:solidFill>
            <a:schemeClr val="accent3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820472" cy="936104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ru-RU" b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Тема  нашего урока:</a:t>
            </a:r>
            <a:endParaRPr lang="ru-RU" b="0" dirty="0">
              <a:ln>
                <a:solidFill>
                  <a:schemeClr val="bg1"/>
                </a:solidFill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020272" y="3356992"/>
            <a:ext cx="1728192" cy="576064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66C45"/>
                </a:solidFill>
                <a:latin typeface="Times New Roman" pitchFamily="18" charset="0"/>
                <a:cs typeface="Times New Roman" pitchFamily="18" charset="0"/>
              </a:rPr>
              <a:t>подсказка</a:t>
            </a:r>
            <a:endParaRPr lang="ru-RU" sz="2400" dirty="0">
              <a:solidFill>
                <a:srgbClr val="066C4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40152" y="2636912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комбинаторика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32240" y="4365104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задача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308304" y="4941168"/>
            <a:ext cx="1584176" cy="576064"/>
          </a:xfrm>
          <a:prstGeom prst="roundRect">
            <a:avLst>
              <a:gd name="adj" fmla="val 27356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66C45"/>
                </a:solidFill>
                <a:latin typeface="Times New Roman" pitchFamily="18" charset="0"/>
                <a:cs typeface="Times New Roman" pitchFamily="18" charset="0"/>
              </a:rPr>
              <a:t>подсказка</a:t>
            </a:r>
            <a:endParaRPr lang="ru-RU" sz="2400" dirty="0">
              <a:solidFill>
                <a:srgbClr val="066C4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Выгнутая влево стрелка 23"/>
          <p:cNvSpPr/>
          <p:nvPr/>
        </p:nvSpPr>
        <p:spPr>
          <a:xfrm>
            <a:off x="395536" y="3140968"/>
            <a:ext cx="648072" cy="1944216"/>
          </a:xfrm>
          <a:prstGeom prst="curvedRightArrow">
            <a:avLst/>
          </a:prstGeom>
          <a:solidFill>
            <a:schemeClr val="accent1">
              <a:lumMod val="75000"/>
            </a:schemeClr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348880"/>
            <a:ext cx="4616946" cy="1470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6" descr="http://uch.znate.ru/tw_files2/urls_8/14/d-13292/13292_html_712fc6b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149080"/>
            <a:ext cx="4220716" cy="1684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467544" y="980728"/>
            <a:ext cx="56045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«Решение комбинаторных задач»</a:t>
            </a:r>
            <a:endParaRPr lang="ru-RU" sz="2800" b="1" dirty="0"/>
          </a:p>
        </p:txBody>
      </p:sp>
    </p:spTree>
    <p:extLst>
      <p:ext uri="{BB962C8B-B14F-4D97-AF65-F5344CB8AC3E}">
        <p14:creationId xmlns="" xmlns:p14="http://schemas.microsoft.com/office/powerpoint/2010/main" val="22137702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31840" y="260648"/>
            <a:ext cx="28771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</a:rPr>
              <a:t>Урок-викторина</a:t>
            </a:r>
            <a:endParaRPr lang="ru-RU" sz="28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9512" y="2492896"/>
            <a:ext cx="8229600" cy="54868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Используем на уроке: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2980015"/>
            <a:ext cx="8245424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рабочую тетрадь;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-маршрутный лист;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карточки-задания;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-рейтинговое оценивание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                                                                    </a:t>
            </a:r>
          </a:p>
          <a:p>
            <a:r>
              <a:rPr lang="ru-RU" dirty="0" smtClean="0"/>
              <a:t>                                                                 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7" name="Picture 2" descr="https://kancservice.com.ua/images/stories/virtuemart/product/24l_05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5229200"/>
            <a:ext cx="1023785" cy="1263295"/>
          </a:xfrm>
          <a:prstGeom prst="rect">
            <a:avLst/>
          </a:prstGeom>
          <a:noFill/>
        </p:spPr>
      </p:pic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0942" y="4437112"/>
            <a:ext cx="4509042" cy="2121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79512" y="620688"/>
            <a:ext cx="8229600" cy="548680"/>
          </a:xfrm>
          <a:prstGeom prst="rect">
            <a:avLst/>
          </a:prstGeom>
        </p:spPr>
        <p:txBody>
          <a:bodyPr bIns="91440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Сегодня</a:t>
            </a:r>
            <a:r>
              <a:rPr kumimoji="0" lang="ru-RU" sz="2800" b="1" i="0" u="none" strike="noStrike" kern="1200" cap="none" spc="0" normalizeH="0" noProof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800" b="1" noProof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на</a:t>
            </a:r>
            <a:r>
              <a:rPr kumimoji="0" lang="ru-RU" sz="2800" b="1" i="0" u="none" strike="noStrike" kern="1200" cap="none" spc="0" normalizeH="0" baseline="0" noProof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уроке: </a:t>
            </a:r>
            <a:endParaRPr kumimoji="0" lang="ru-RU" sz="2800" b="1" i="0" u="none" strike="noStrike" kern="1200" cap="none" spc="0" normalizeH="0" baseline="0" noProof="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79512" y="764704"/>
            <a:ext cx="8050088" cy="1772816"/>
          </a:xfrm>
          <a:prstGeom prst="rect">
            <a:avLst/>
          </a:prstGeom>
        </p:spPr>
        <p:txBody>
          <a:bodyPr bIns="91440" anchor="b" anchorCtr="0">
            <a:noAutofit/>
          </a:bodyPr>
          <a:lstStyle/>
          <a:p>
            <a:pPr lvl="0">
              <a:spcBef>
                <a:spcPct val="0"/>
              </a:spcBef>
            </a:pPr>
            <a:r>
              <a:rPr lang="ru-RU" sz="2800" dirty="0" smtClean="0"/>
              <a:t>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повторим основные понятия и  формулы комбинаторики; </a:t>
            </a:r>
          </a:p>
          <a:p>
            <a:pPr lvl="0">
              <a:spcBef>
                <a:spcPct val="0"/>
              </a:spcBef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будем решать комбинаторные задачи</a:t>
            </a:r>
            <a:r>
              <a:rPr kumimoji="0" lang="ru-RU" sz="2800" b="1" i="0" u="none" strike="noStrike" kern="1200" cap="none" spc="0" normalizeH="0" baseline="0" noProof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kumimoji="0" lang="ru-RU" sz="2800" b="1" i="0" u="none" strike="noStrike" kern="1200" cap="none" spc="0" normalizeH="0" baseline="0" noProof="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Рисунок19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6084168" y="6165304"/>
            <a:ext cx="2700300" cy="360040"/>
          </a:xfrm>
          <a:prstGeom prst="rect">
            <a:avLst/>
          </a:prstGeom>
        </p:spPr>
      </p:pic>
      <p:pic>
        <p:nvPicPr>
          <p:cNvPr id="8" name="Рисунок 3" descr="http://im4-tub-ru.yandex.net/i?id=674429128-69-72&amp;n=2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1907704" y="1844824"/>
            <a:ext cx="5976640" cy="4117697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79512" y="260648"/>
            <a:ext cx="8712968" cy="12618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</a:rPr>
              <a:t>1 конкурс «Морской бой»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latin typeface="Times New Roman" pitchFamily="18" charset="0"/>
              </a:rPr>
              <a:t>(</a:t>
            </a:r>
            <a:r>
              <a:rPr lang="ru-RU" sz="2400" dirty="0" smtClean="0">
                <a:latin typeface="Times New Roman" pitchFamily="18" charset="0"/>
              </a:rPr>
              <a:t>каждой команде задаётся по три вопроса, 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2400" dirty="0" smtClean="0">
                <a:latin typeface="Times New Roman" pitchFamily="18" charset="0"/>
              </a:rPr>
              <a:t>правильный ответ -1 балл)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9" name="AutoShape 47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059832" y="1916832"/>
            <a:ext cx="1224136" cy="864096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</a:t>
            </a:r>
            <a:endParaRPr lang="ru-RU" sz="3200" b="1" dirty="0"/>
          </a:p>
        </p:txBody>
      </p:sp>
      <p:sp>
        <p:nvSpPr>
          <p:cNvPr id="3121" name="AutoShape 4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427985" y="1916832"/>
            <a:ext cx="1224135" cy="864096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sp>
        <p:nvSpPr>
          <p:cNvPr id="3122" name="AutoShape 50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796136" y="1916832"/>
            <a:ext cx="1152128" cy="864096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</a:t>
            </a:r>
            <a:endParaRPr lang="ru-RU" sz="3200" b="1" dirty="0"/>
          </a:p>
        </p:txBody>
      </p:sp>
      <p:sp>
        <p:nvSpPr>
          <p:cNvPr id="3123" name="AutoShape 5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164288" y="1916832"/>
            <a:ext cx="1224136" cy="864096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11</a:t>
            </a:r>
            <a:endParaRPr lang="ru-RU" sz="3200" b="1" dirty="0"/>
          </a:p>
        </p:txBody>
      </p:sp>
      <p:sp>
        <p:nvSpPr>
          <p:cNvPr id="3125" name="AutoShape 53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059831" y="2924944"/>
            <a:ext cx="1224137" cy="864096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9</a:t>
            </a:r>
            <a:endParaRPr lang="ru-RU" sz="3200" b="1" dirty="0"/>
          </a:p>
        </p:txBody>
      </p:sp>
      <p:sp>
        <p:nvSpPr>
          <p:cNvPr id="3126" name="AutoShape 54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4427984" y="2924944"/>
            <a:ext cx="1152128" cy="864096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</a:t>
            </a:r>
            <a:endParaRPr lang="ru-RU" sz="3200" b="1" dirty="0"/>
          </a:p>
        </p:txBody>
      </p:sp>
      <p:sp>
        <p:nvSpPr>
          <p:cNvPr id="3127" name="AutoShape 55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5796136" y="2924944"/>
            <a:ext cx="1152128" cy="864096"/>
          </a:xfrm>
          <a:prstGeom prst="bevel">
            <a:avLst>
              <a:gd name="adj" fmla="val 9092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8</a:t>
            </a:r>
            <a:endParaRPr lang="ru-RU" sz="3200" b="1" dirty="0"/>
          </a:p>
        </p:txBody>
      </p:sp>
      <p:sp>
        <p:nvSpPr>
          <p:cNvPr id="3128" name="AutoShape 56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7164288" y="2924944"/>
            <a:ext cx="1224136" cy="864096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</a:t>
            </a:r>
            <a:endParaRPr lang="ru-RU" sz="3200" b="1" dirty="0"/>
          </a:p>
        </p:txBody>
      </p:sp>
      <p:sp>
        <p:nvSpPr>
          <p:cNvPr id="3130" name="AutoShape 58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2987825" y="3933056"/>
            <a:ext cx="1224136" cy="1008112"/>
          </a:xfrm>
          <a:prstGeom prst="bevel">
            <a:avLst>
              <a:gd name="adj" fmla="val 9009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</a:t>
            </a:r>
            <a:endParaRPr lang="ru-RU" sz="3200" b="1" dirty="0"/>
          </a:p>
        </p:txBody>
      </p:sp>
      <p:sp>
        <p:nvSpPr>
          <p:cNvPr id="3131" name="AutoShape 59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427984" y="3933056"/>
            <a:ext cx="1152127" cy="1008112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7</a:t>
            </a:r>
            <a:endParaRPr lang="ru-RU" sz="3200" b="1" dirty="0"/>
          </a:p>
        </p:txBody>
      </p:sp>
      <p:sp>
        <p:nvSpPr>
          <p:cNvPr id="3132" name="AutoShape 60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868144" y="3933056"/>
            <a:ext cx="1152128" cy="1008112"/>
          </a:xfrm>
          <a:prstGeom prst="bevel">
            <a:avLst>
              <a:gd name="adj" fmla="val 6444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6</a:t>
            </a:r>
            <a:endParaRPr lang="ru-RU" sz="3200" b="1" dirty="0"/>
          </a:p>
        </p:txBody>
      </p:sp>
      <p:sp>
        <p:nvSpPr>
          <p:cNvPr id="3133" name="AutoShape 6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7164288" y="3933056"/>
            <a:ext cx="1224136" cy="1008112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12</a:t>
            </a:r>
            <a:endParaRPr lang="ru-RU" sz="3200" b="1" dirty="0"/>
          </a:p>
        </p:txBody>
      </p:sp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251521" y="1700734"/>
            <a:ext cx="2304256" cy="648146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sz="2400" b="1" cap="all" dirty="0" smtClean="0">
                <a:latin typeface="Georgia" pitchFamily="18" charset="0"/>
              </a:rPr>
              <a:t>Вопросы</a:t>
            </a:r>
            <a:endParaRPr lang="ru-RU" sz="2400" b="1" cap="all" dirty="0">
              <a:latin typeface="Georgia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51520" y="404665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</a:rPr>
              <a:t>«Морской бой»</a:t>
            </a:r>
            <a:br>
              <a:rPr lang="ru-RU" sz="3600" b="1" dirty="0" smtClean="0">
                <a:solidFill>
                  <a:srgbClr val="002060"/>
                </a:solidFill>
                <a:latin typeface="Times New Roman" pitchFamily="18" charset="0"/>
              </a:rPr>
            </a:br>
            <a:endParaRPr lang="ru-RU" sz="3600" dirty="0" smtClean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22" name="AutoShape 47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7236296" y="5589240"/>
            <a:ext cx="1584176" cy="576064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b="1" cap="all" dirty="0" smtClean="0">
                <a:latin typeface="Georgia" pitchFamily="18" charset="0"/>
              </a:rPr>
              <a:t>Дальше</a:t>
            </a:r>
            <a:endParaRPr lang="ru-RU" b="1" cap="all" dirty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"/>
                  </p:tgtEl>
                </p:cond>
              </p:nextCondLst>
            </p:seq>
          </p:childTnLst>
        </p:cTn>
      </p:par>
    </p:tnLst>
    <p:bldLst>
      <p:bldP spid="3119" grpId="0" animBg="1"/>
      <p:bldP spid="3121" grpId="0" animBg="1"/>
      <p:bldP spid="3122" grpId="0" animBg="1"/>
      <p:bldP spid="3123" grpId="0" animBg="1"/>
      <p:bldP spid="3125" grpId="0" animBg="1"/>
      <p:bldP spid="3126" grpId="0" animBg="1"/>
      <p:bldP spid="3127" grpId="0" animBg="1"/>
      <p:bldP spid="3128" grpId="0" animBg="1"/>
      <p:bldP spid="3130" grpId="0" animBg="1"/>
      <p:bldP spid="3131" grpId="0" animBg="1"/>
      <p:bldP spid="3132" grpId="0" animBg="1"/>
      <p:bldP spid="31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Комбинаторика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раздел математики , изучающий различные виды комбинаций, и расчета количества их числа элементов произвольной природы конечного числа.</a:t>
            </a: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101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>
              <a:spcBef>
                <a:spcPct val="20000"/>
              </a:spcBef>
            </a:pPr>
            <a:r>
              <a:rPr lang="ru-RU" sz="3200" dirty="0" smtClean="0">
                <a:latin typeface="Times New Roman" pitchFamily="18" charset="0"/>
              </a:rPr>
              <a:t> Что называют комбинаторикой?</a:t>
            </a:r>
          </a:p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2A65AC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Вопрос</a:t>
            </a:r>
            <a:endParaRPr lang="ru-RU" sz="3600" b="1" spc="50" dirty="0">
              <a:ln w="11430"/>
              <a:gradFill>
                <a:gsLst>
                  <a:gs pos="25000">
                    <a:srgbClr val="2A65AC"/>
                  </a:gs>
                  <a:gs pos="100000">
                    <a:schemeClr val="tx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95536" y="2924944"/>
            <a:ext cx="84969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Сочетание без повторений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- это неупорядоченная выборка объема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из множества содержащая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элементов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(n&gt;=k)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где повтор следования элементов запрещен.</a:t>
            </a: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17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>
                <a:latin typeface="Times New Roman" pitchFamily="18" charset="0"/>
              </a:rPr>
              <a:t>Что называют сочетанием без повторения?</a:t>
            </a:r>
          </a:p>
          <a:p>
            <a:pPr>
              <a:spcBef>
                <a:spcPct val="20000"/>
              </a:spcBef>
            </a:pPr>
            <a:endParaRPr lang="ru-RU" sz="3200" dirty="0" smtClean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2A65AC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Вопрос</a:t>
            </a:r>
            <a:endParaRPr lang="ru-RU" sz="3600" b="1" spc="50" dirty="0">
              <a:ln w="11430"/>
              <a:gradFill>
                <a:gsLst>
                  <a:gs pos="25000">
                    <a:srgbClr val="2A65AC"/>
                  </a:gs>
                  <a:gs pos="100000">
                    <a:schemeClr val="tx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251520" y="2708920"/>
            <a:ext cx="8496944" cy="147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Выборка называется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неупорядоченной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если порядок следования элементов не задан.</a:t>
            </a:r>
          </a:p>
          <a:p>
            <a:pPr>
              <a:spcBef>
                <a:spcPct val="20000"/>
              </a:spcBef>
            </a:pP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>
                <a:latin typeface="Times New Roman" pitchFamily="18" charset="0"/>
              </a:rPr>
              <a:t>Какая выборка называется неупорядоченной?</a:t>
            </a:r>
            <a:endParaRPr lang="ru-RU" sz="3200" dirty="0" smtClean="0">
              <a:latin typeface="Georg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2A65AC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Вопрос</a:t>
            </a:r>
            <a:endParaRPr lang="ru-RU" sz="3600" b="1" spc="50" dirty="0">
              <a:ln w="11430"/>
              <a:gradFill>
                <a:gsLst>
                  <a:gs pos="25000">
                    <a:srgbClr val="2A65AC"/>
                  </a:gs>
                  <a:gs pos="100000">
                    <a:schemeClr val="tx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Размещение без повторений из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элементов по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элементов называется перестановкой из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элементов</a:t>
            </a:r>
            <a:r>
              <a:rPr lang="ru-RU" sz="2800" dirty="0" smtClean="0"/>
              <a:t>.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101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>
                <a:latin typeface="Times New Roman" pitchFamily="18" charset="0"/>
              </a:rPr>
              <a:t>Что называют перестановкой без повторения?</a:t>
            </a:r>
          </a:p>
          <a:p>
            <a:pPr>
              <a:spcBef>
                <a:spcPct val="20000"/>
              </a:spcBef>
            </a:pPr>
            <a:endParaRPr lang="ru-RU" sz="2800" dirty="0" smtClean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rgbClr val="2A65AC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Вопрос</a:t>
            </a:r>
            <a:endParaRPr lang="ru-RU" sz="3600" b="1" spc="50" dirty="0">
              <a:ln w="11430"/>
              <a:gradFill>
                <a:gsLst>
                  <a:gs pos="25000">
                    <a:srgbClr val="2A65AC"/>
                  </a:gs>
                  <a:gs pos="100000">
                    <a:schemeClr val="tx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11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Вопрос</a:t>
            </a:r>
            <a:endParaRPr lang="ru-RU" sz="36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Берем элементы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x1,x2…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xk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из множества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мощностью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Каждый набор называется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выборкой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объема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из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элементов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n,k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выбор</a:t>
            </a:r>
            <a:r>
              <a:rPr lang="ru-RU" sz="2800" dirty="0" smtClean="0"/>
              <a:t>ка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Что называют выборкой?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Вопрос</a:t>
            </a:r>
            <a:endParaRPr lang="ru-RU" sz="36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147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Выборка называется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упорядоченной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если порядок  следования элементов задан</a:t>
            </a:r>
            <a:r>
              <a:rPr lang="ru-RU" sz="2800" dirty="0" smtClean="0"/>
              <a:t>. </a:t>
            </a:r>
          </a:p>
          <a:p>
            <a:pPr>
              <a:spcBef>
                <a:spcPct val="20000"/>
              </a:spcBef>
            </a:pP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101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>
                <a:latin typeface="Times New Roman" pitchFamily="18" charset="0"/>
              </a:rPr>
              <a:t>Какая выборка называется упорядоченной?</a:t>
            </a:r>
          </a:p>
          <a:p>
            <a:pPr>
              <a:spcBef>
                <a:spcPct val="20000"/>
              </a:spcBef>
            </a:pPr>
            <a:endParaRPr lang="ru-RU" sz="2800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Вопрос</a:t>
            </a:r>
            <a:endParaRPr lang="ru-RU" sz="36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8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Если повтор элементов в упорядоченной выборке объема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из множества содержащая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элементов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(n&gt;=k)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возможен, то выборка называется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размещенная с повторением</a:t>
            </a: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>
                <a:latin typeface="Times New Roman" pitchFamily="18" charset="0"/>
              </a:rPr>
              <a:t>Что называют размещением с повторением?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Вопрос</a:t>
            </a:r>
            <a:endParaRPr lang="ru-RU" sz="36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2548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Пусть А и В не связанные события и существует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возможных исходов события А и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возможных исходов события В, то возможное число исходов события, А или В равно сумме 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n1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т.е.  А</a:t>
            </a:r>
            <a:r>
              <a:rPr lang="ii-CN" altLang="en-US" sz="2800" dirty="0" smtClean="0">
                <a:latin typeface="Times New Roman" pitchFamily="18" charset="0"/>
                <a:cs typeface="Times New Roman" pitchFamily="18" charset="0"/>
              </a:rPr>
              <a:t>ꓴ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В=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n1+n2</a:t>
            </a:r>
          </a:p>
          <a:p>
            <a:pPr>
              <a:spcBef>
                <a:spcPct val="20000"/>
              </a:spcBef>
            </a:pP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чём заключается смысл комбинаторного принципа сложения?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Вопрос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216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Существует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n!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!⋅n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!⋅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⋅n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различных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перестановок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объектов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,n1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-из которых 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относится к типу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1,n2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-к типу 2 вплоть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nr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объектов к типу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20000"/>
              </a:spcBef>
            </a:pP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Сформулируйте теорему о перестановках.</a:t>
            </a: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Вопрос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95536" y="2924944"/>
            <a:ext cx="84969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Размещение без повторений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называется упорядоченная выборка объема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из множества содержащая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элементов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(n&gt;=k)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элементы в которой не могут повторятся</a:t>
            </a: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101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>
                <a:latin typeface="Times New Roman" pitchFamily="18" charset="0"/>
              </a:rPr>
              <a:t>Что называют размещением без повторений?</a:t>
            </a:r>
          </a:p>
          <a:p>
            <a:pPr>
              <a:spcBef>
                <a:spcPct val="20000"/>
              </a:spcBef>
            </a:pPr>
            <a:endParaRPr lang="ru-RU" sz="2800" dirty="0" smtClean="0">
              <a:latin typeface="Georgia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Вопрос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2840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Если дана последовательность К события с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n1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возможными исходами первого ,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n2-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второго и т.д. до 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возможных исходов последовательности , то общее число исходов последовательности К событий равна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∙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∙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∙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1600" b="1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20000"/>
              </a:spcBef>
            </a:pP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594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чём заключается смысл комбинаторного принципа умножения?</a:t>
            </a:r>
          </a:p>
          <a:p>
            <a:pPr>
              <a:spcBef>
                <a:spcPct val="20000"/>
              </a:spcBef>
            </a:pPr>
            <a:endParaRPr lang="ru-RU" sz="2800" dirty="0" smtClean="0">
              <a:latin typeface="Georgia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Вопрос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3528" y="2564904"/>
            <a:ext cx="84969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Сочетание с повторением-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это неупорядоченная выборка объема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из множества содержащая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элементов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(n&gt;=k)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где повтор следования элементов возможен.</a:t>
            </a: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101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Что называют сочетанием с повторением?</a:t>
            </a:r>
          </a:p>
          <a:p>
            <a:pPr>
              <a:spcBef>
                <a:spcPct val="20000"/>
              </a:spcBef>
            </a:pPr>
            <a:endParaRPr lang="ru-RU" sz="2800" dirty="0" smtClean="0">
              <a:latin typeface="Georgia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144" name="Group 48"/>
          <p:cNvGraphicFramePr>
            <a:graphicFrameLocks noGrp="1"/>
          </p:cNvGraphicFramePr>
          <p:nvPr>
            <p:ph idx="1"/>
          </p:nvPr>
        </p:nvGraphicFramePr>
        <p:xfrm>
          <a:off x="0" y="2071688"/>
          <a:ext cx="9144000" cy="4463415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1933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Элементы повторяются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Размещения с повторениями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Перестановка с повторениями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Сочетания с повторениями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</a:tr>
              <a:tr h="2481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Элементы не повторяются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Размещения без повторений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Перестановка без повторений 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 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Сочетания без повторений.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30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098" name="Rectangle 3"/>
          <p:cNvSpPr>
            <a:spLocks noChangeArrowheads="1"/>
          </p:cNvSpPr>
          <p:nvPr/>
        </p:nvSpPr>
        <p:spPr bwMode="auto">
          <a:xfrm>
            <a:off x="0" y="9620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139" name="Group 43"/>
          <p:cNvGraphicFramePr>
            <a:graphicFrameLocks noGrp="1"/>
          </p:cNvGraphicFramePr>
          <p:nvPr/>
        </p:nvGraphicFramePr>
        <p:xfrm>
          <a:off x="0" y="1412875"/>
          <a:ext cx="9144000" cy="658813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5472113"/>
                <a:gridCol w="3671887"/>
              </a:tblGrid>
              <a:tr h="658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                      Порядок   важен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Порядок не важен 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310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109" name="Rectangle 3"/>
          <p:cNvSpPr>
            <a:spLocks noChangeArrowheads="1"/>
          </p:cNvSpPr>
          <p:nvPr/>
        </p:nvSpPr>
        <p:spPr bwMode="auto">
          <a:xfrm>
            <a:off x="0" y="9525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112" name="Rectangle 44"/>
          <p:cNvSpPr>
            <a:spLocks/>
          </p:cNvSpPr>
          <p:nvPr/>
        </p:nvSpPr>
        <p:spPr bwMode="auto">
          <a:xfrm>
            <a:off x="323528" y="274638"/>
            <a:ext cx="8820472" cy="128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4000" dirty="0"/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конкурс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Заполни таблицу </a:t>
            </a:r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комбинаторных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формул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144" name="Group 48"/>
          <p:cNvGraphicFramePr>
            <a:graphicFrameLocks noGrp="1"/>
          </p:cNvGraphicFramePr>
          <p:nvPr>
            <p:ph idx="1"/>
          </p:nvPr>
        </p:nvGraphicFramePr>
        <p:xfrm>
          <a:off x="0" y="2071688"/>
          <a:ext cx="9144000" cy="4463415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1933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Элементы повторяются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Размещения с повторениями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Перестановка с повторениями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Сочетания с повторениями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</a:tr>
              <a:tr h="2481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Элементы не повторяются 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Размещения без повторений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Перестановка без повторений 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n!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Сочетания без повторений.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30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09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1938" y="2286000"/>
            <a:ext cx="3905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8" name="Rectangle 3"/>
          <p:cNvSpPr>
            <a:spLocks noChangeArrowheads="1"/>
          </p:cNvSpPr>
          <p:nvPr/>
        </p:nvSpPr>
        <p:spPr bwMode="auto">
          <a:xfrm>
            <a:off x="0" y="9620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139" name="Group 43"/>
          <p:cNvGraphicFramePr>
            <a:graphicFrameLocks noGrp="1"/>
          </p:cNvGraphicFramePr>
          <p:nvPr/>
        </p:nvGraphicFramePr>
        <p:xfrm>
          <a:off x="0" y="1412875"/>
          <a:ext cx="9144000" cy="658813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5472113"/>
                <a:gridCol w="3671887"/>
              </a:tblGrid>
              <a:tr h="658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                           Порядок   важен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</a:rPr>
                        <a:t>Порядок не важен 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pic>
        <p:nvPicPr>
          <p:cNvPr id="3107" name="Рисунок 18" descr="0e560c073f0873d5d4dbe6c29cd567d8 (4)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4149080"/>
            <a:ext cx="12144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109" name="Rectangle 3"/>
          <p:cNvSpPr>
            <a:spLocks noChangeArrowheads="1"/>
          </p:cNvSpPr>
          <p:nvPr/>
        </p:nvSpPr>
        <p:spPr bwMode="auto">
          <a:xfrm>
            <a:off x="0" y="9525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110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2143125"/>
            <a:ext cx="1446188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074" name="Object 44"/>
          <p:cNvGraphicFramePr>
            <a:graphicFrameLocks noChangeAspect="1"/>
          </p:cNvGraphicFramePr>
          <p:nvPr/>
        </p:nvGraphicFramePr>
        <p:xfrm>
          <a:off x="3730625" y="2786063"/>
          <a:ext cx="1627188" cy="862012"/>
        </p:xfrm>
        <a:graphic>
          <a:graphicData uri="http://schemas.openxmlformats.org/presentationml/2006/ole">
            <p:oleObj spid="_x0000_s41986" name="Формула" r:id="rId7" imgW="812447" imgH="431613" progId="Equation.3">
              <p:embed/>
            </p:oleObj>
          </a:graphicData>
        </a:graphic>
      </p:graphicFrame>
      <p:pic>
        <p:nvPicPr>
          <p:cNvPr id="3111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24750" y="4365625"/>
            <a:ext cx="1366838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2" name="Rectangle 44"/>
          <p:cNvSpPr>
            <a:spLocks/>
          </p:cNvSpPr>
          <p:nvPr/>
        </p:nvSpPr>
        <p:spPr bwMode="auto">
          <a:xfrm>
            <a:off x="323528" y="274638"/>
            <a:ext cx="8820472" cy="1282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4000" dirty="0"/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конкурс.   Проверка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2"/>
          <p:cNvGrpSpPr>
            <a:grpSpLocks/>
          </p:cNvGrpSpPr>
          <p:nvPr/>
        </p:nvGrpSpPr>
        <p:grpSpPr bwMode="auto">
          <a:xfrm rot="777684">
            <a:off x="5950352" y="3814999"/>
            <a:ext cx="1767587" cy="2217992"/>
            <a:chOff x="4279" y="1117"/>
            <a:chExt cx="1232" cy="2585"/>
          </a:xfrm>
        </p:grpSpPr>
        <p:pic>
          <p:nvPicPr>
            <p:cNvPr id="46" name="Picture 7" descr="is?--AZHLxU47lzJtH3ZkAf4fAnrCIyI8gwxbQ_vgBX4EQ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32" y="1117"/>
              <a:ext cx="861" cy="8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" name="Picture 9" descr="is?RMjy3dBhcl_cBlzqTTUSbTo4I1tunaOy5A9_-DsTU2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13" y="1933"/>
              <a:ext cx="998" cy="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8" name="Picture 11" descr="is?LHRtnjGEPGbePD1I4E344PUhJ7hkMoxtwTJEW6NkThk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79" y="2704"/>
              <a:ext cx="951" cy="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4" name="Picture 4" descr="http://upload.wikimedia.org/wikipedia/commons/thumb/7/7e/Albrecht_D%C3%BCrer_-_Melencolia_I_%28detail%29.jpg/220px-Albrecht_D%C3%BCrer_-_Melencolia_I_%28detail%29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140968"/>
            <a:ext cx="2218432" cy="2400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83671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</a:rPr>
              <a:t>Информационная пауза</a:t>
            </a:r>
            <a:endParaRPr lang="ru-RU" sz="3200" dirty="0"/>
          </a:p>
        </p:txBody>
      </p:sp>
      <p:sp>
        <p:nvSpPr>
          <p:cNvPr id="32" name="Стрелка вправо 31"/>
          <p:cNvSpPr/>
          <p:nvPr/>
        </p:nvSpPr>
        <p:spPr>
          <a:xfrm flipV="1">
            <a:off x="2771800" y="1268760"/>
            <a:ext cx="648072" cy="288032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51520" y="836712"/>
            <a:ext cx="2448272" cy="10081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Первое упоминание </a:t>
            </a:r>
          </a:p>
          <a:p>
            <a:pPr algn="ctr"/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91880" y="836712"/>
            <a:ext cx="5400600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символике китайской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«Книги Перемен»</a:t>
            </a:r>
            <a:r>
              <a:rPr lang="ru-RU" sz="20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(V век до н. э.). </a:t>
            </a:r>
            <a:r>
              <a:rPr lang="ru-RU" sz="2200" dirty="0" smtClean="0">
                <a:latin typeface="Times New Roman" pitchFamily="18" charset="0"/>
              </a:rPr>
              <a:t>Всё в мире  комбинируется из сочетаний </a:t>
            </a:r>
            <a:r>
              <a:rPr lang="ru-RU" sz="2200" dirty="0" smtClean="0">
                <a:latin typeface="Times New Roman" pitchFamily="18" charset="0"/>
                <a:hlinkClick r:id="rId8" action="ppaction://hlinkfile" tooltip="Инь и ян"/>
              </a:rPr>
              <a:t>мужского и  женского начал</a:t>
            </a:r>
            <a:r>
              <a:rPr lang="ru-RU" sz="2200" dirty="0" smtClean="0">
                <a:solidFill>
                  <a:schemeClr val="hlink"/>
                </a:solidFill>
                <a:latin typeface="Times New Roman" pitchFamily="18" charset="0"/>
              </a:rPr>
              <a:t>а,  </a:t>
            </a:r>
            <a:r>
              <a:rPr lang="ru-RU" sz="2200" dirty="0" smtClean="0">
                <a:latin typeface="Times New Roman" pitchFamily="18" charset="0"/>
              </a:rPr>
              <a:t>а также восьми стихий: земля, горы, вода, ветер, гроза, огонь, облака.</a:t>
            </a:r>
            <a:endParaRPr lang="ru-RU" sz="2200" dirty="0" smtClean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79512" y="5517232"/>
            <a:ext cx="2016224" cy="93610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Применение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059832" y="3429000"/>
            <a:ext cx="5985048" cy="313932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Times New Roman" pitchFamily="18" charset="0"/>
                <a:cs typeface="Andalus" pitchFamily="18" charset="-78"/>
              </a:rPr>
              <a:t>в математике (составление и   разгадыванием шифров);</a:t>
            </a:r>
          </a:p>
          <a:p>
            <a:r>
              <a:rPr lang="ru-RU" sz="2200" dirty="0" smtClean="0">
                <a:latin typeface="Times New Roman" pitchFamily="18" charset="0"/>
                <a:cs typeface="Andalus" pitchFamily="18" charset="-78"/>
              </a:rPr>
              <a:t>биологии ( для изучения состава белков и ДНК);</a:t>
            </a:r>
          </a:p>
          <a:p>
            <a:r>
              <a:rPr lang="ru-RU" sz="2200" dirty="0" smtClean="0">
                <a:latin typeface="Times New Roman" pitchFamily="18" charset="0"/>
                <a:cs typeface="Andalus" pitchFamily="18" charset="-78"/>
              </a:rPr>
              <a:t>в химии (анализ возможных связей хим.элементов); </a:t>
            </a:r>
          </a:p>
          <a:p>
            <a:r>
              <a:rPr lang="ru-RU" sz="2200" dirty="0" smtClean="0">
                <a:latin typeface="Times New Roman" pitchFamily="18" charset="0"/>
                <a:cs typeface="Andalus" pitchFamily="18" charset="-78"/>
              </a:rPr>
              <a:t>в механике сложных сооружений,;</a:t>
            </a:r>
          </a:p>
          <a:p>
            <a:r>
              <a:rPr lang="ru-RU" sz="2200" dirty="0" smtClean="0">
                <a:latin typeface="Times New Roman" pitchFamily="18" charset="0"/>
                <a:cs typeface="Andalus" pitchFamily="18" charset="-78"/>
              </a:rPr>
              <a:t>учебные заведения(составление расписаний);</a:t>
            </a:r>
          </a:p>
          <a:p>
            <a:r>
              <a:rPr lang="ru-RU" sz="2200" dirty="0" smtClean="0">
                <a:latin typeface="Times New Roman" pitchFamily="18" charset="0"/>
                <a:cs typeface="Andalus" pitchFamily="18" charset="-78"/>
              </a:rPr>
              <a:t>экономике(анализ вариантов купли-продажи акций).</a:t>
            </a:r>
          </a:p>
        </p:txBody>
      </p:sp>
      <p:sp>
        <p:nvSpPr>
          <p:cNvPr id="39" name="Овал 38"/>
          <p:cNvSpPr/>
          <p:nvPr/>
        </p:nvSpPr>
        <p:spPr>
          <a:xfrm>
            <a:off x="179512" y="2132856"/>
            <a:ext cx="2952328" cy="1296144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Магические квадраты,</a:t>
            </a: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азартные игры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0" y="3717032"/>
            <a:ext cx="3059832" cy="1440160"/>
          </a:xfrm>
          <a:prstGeom prst="ellipse">
            <a:avLst/>
          </a:prstGeom>
          <a:ln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Andalus" pitchFamily="18" charset="-78"/>
              </a:rPr>
              <a:t>Комбинаторика </a:t>
            </a:r>
          </a:p>
          <a:p>
            <a:pPr algn="ctr"/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Andalus" pitchFamily="18" charset="-78"/>
              </a:rPr>
              <a:t>становится наукой в XVII в.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ru-RU" dirty="0"/>
          </a:p>
        </p:txBody>
      </p:sp>
      <p:sp>
        <p:nvSpPr>
          <p:cNvPr id="43" name="Стрелка вправо 42"/>
          <p:cNvSpPr/>
          <p:nvPr/>
        </p:nvSpPr>
        <p:spPr>
          <a:xfrm>
            <a:off x="2339752" y="6021288"/>
            <a:ext cx="648072" cy="288032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64807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1746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конкурс</a:t>
            </a:r>
            <a:r>
              <a:rPr lang="ru-RU" sz="3200" b="1" dirty="0" smtClean="0">
                <a:solidFill>
                  <a:srgbClr val="001746"/>
                </a:solidFill>
                <a:latin typeface="Times New Roman" pitchFamily="18" charset="0"/>
                <a:cs typeface="Times New Roman" pitchFamily="18" charset="0"/>
              </a:rPr>
              <a:t>   «Математическое лото»</a:t>
            </a:r>
            <a:endParaRPr lang="ru-RU" sz="3200" b="1" dirty="0">
              <a:solidFill>
                <a:srgbClr val="00174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05064"/>
            <a:ext cx="5165585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51521" y="980728"/>
            <a:ext cx="88924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Выполнить вычисления. </a:t>
            </a:r>
          </a:p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Собрать  </a:t>
            </a:r>
            <a:r>
              <a:rPr lang="ru-RU" sz="28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пазлы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ответить на вопрос:</a:t>
            </a:r>
          </a:p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Кто из учёных изображён на портрете?</a:t>
            </a:r>
          </a:p>
          <a:p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185" name="Rectangle 1"/>
          <p:cNvSpPr>
            <a:spLocks noChangeArrowheads="1"/>
          </p:cNvSpPr>
          <p:nvPr/>
        </p:nvSpPr>
        <p:spPr bwMode="auto">
          <a:xfrm>
            <a:off x="251520" y="2348880"/>
            <a:ext cx="406794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Джероламо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Кардано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Галилео Галилей 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Никокко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Тарталья 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Г) Готфрид Лейбниц 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139952" y="249289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Д) Пьер Ферма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Е) Галилео Галилей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Ж) Блез Паскаль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64807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1746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конкурс</a:t>
            </a:r>
            <a:r>
              <a:rPr lang="ru-RU" sz="3200" b="1" dirty="0" smtClean="0">
                <a:solidFill>
                  <a:srgbClr val="001746"/>
                </a:solidFill>
                <a:latin typeface="Times New Roman" pitchFamily="18" charset="0"/>
                <a:cs typeface="Times New Roman" pitchFamily="18" charset="0"/>
              </a:rPr>
              <a:t>   «Математическое лото»</a:t>
            </a:r>
            <a:endParaRPr lang="ru-RU" sz="3200" b="1" dirty="0">
              <a:solidFill>
                <a:srgbClr val="00174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564904"/>
            <a:ext cx="5165585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401296" y="5517232"/>
            <a:ext cx="1866448" cy="576064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83768" y="5085184"/>
            <a:ext cx="3528392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AutoNum type="arabicPlain" startAt="540"/>
            </a:pP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720            24</a:t>
            </a:r>
          </a:p>
          <a:p>
            <a:pPr marL="514350" indent="-514350">
              <a:buAutoNum type="arabicPlain" startAt="6720"/>
            </a:pP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60              12</a:t>
            </a:r>
          </a:p>
          <a:p>
            <a:pPr marL="514350" indent="-514350"/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35            70              10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6381328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Проверка полученных результатов. Коррекция.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Содержимое 3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132856"/>
            <a:ext cx="2448272" cy="3089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51520" y="980728"/>
            <a:ext cx="6184642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Кто из учёных изображён на портрете?</a:t>
            </a:r>
          </a:p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Выполнить вычисления. </a:t>
            </a:r>
          </a:p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Собрать  </a:t>
            </a:r>
            <a:r>
              <a:rPr lang="ru-RU" sz="28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пазлы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ответить на вопрос.   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177675" y="5301208"/>
            <a:ext cx="2966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Г) Готфрид Лейбниц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3009524" cy="3809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707904" y="1484784"/>
            <a:ext cx="518457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</a:rPr>
              <a:t>Готфрид Вильгельм Лейбниц </a:t>
            </a:r>
          </a:p>
          <a:p>
            <a:r>
              <a:rPr lang="ru-RU" sz="2400" dirty="0" smtClean="0">
                <a:latin typeface="Times New Roman" pitchFamily="18" charset="0"/>
              </a:rPr>
              <a:t>(1.07.1646 - 14.11.1716) -  немецкий учёный.</a:t>
            </a:r>
          </a:p>
          <a:p>
            <a:r>
              <a:rPr lang="ru-RU" sz="2400" dirty="0" smtClean="0">
                <a:latin typeface="Times New Roman" pitchFamily="18" charset="0"/>
              </a:rPr>
              <a:t>Ввёл термин «комбинаторика», специальные символы, термины для подмножеств и операций над ними находит все </a:t>
            </a:r>
            <a:r>
              <a:rPr lang="ru-RU" sz="2400" b="1" i="1" dirty="0" err="1" smtClean="0">
                <a:latin typeface="Times New Roman" pitchFamily="18" charset="0"/>
              </a:rPr>
              <a:t>k</a:t>
            </a:r>
            <a:r>
              <a:rPr lang="ru-RU" sz="2400" dirty="0" smtClean="0">
                <a:latin typeface="Times New Roman" pitchFamily="18" charset="0"/>
              </a:rPr>
              <a:t> -сочетания из </a:t>
            </a:r>
            <a:r>
              <a:rPr lang="ru-RU" sz="2400" b="1" i="1" dirty="0" err="1" smtClean="0">
                <a:latin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</a:rPr>
              <a:t> элементов выводит свойства сочетаний. Строит таблицы сочетаний до </a:t>
            </a:r>
            <a:r>
              <a:rPr lang="ru-RU" sz="2400" b="1" i="1" dirty="0" err="1" smtClean="0">
                <a:latin typeface="Times New Roman" pitchFamily="18" charset="0"/>
              </a:rPr>
              <a:t>n</a:t>
            </a:r>
            <a:r>
              <a:rPr lang="ru-RU" sz="2400" b="1" i="1" dirty="0" smtClean="0">
                <a:latin typeface="Times New Roman" pitchFamily="18" charset="0"/>
              </a:rPr>
              <a:t> = </a:t>
            </a:r>
            <a:r>
              <a:rPr lang="ru-RU" sz="2400" b="1" i="1" dirty="0" err="1" smtClean="0">
                <a:latin typeface="Times New Roman" pitchFamily="18" charset="0"/>
              </a:rPr>
              <a:t>k</a:t>
            </a:r>
            <a:r>
              <a:rPr lang="ru-RU" sz="2400" b="1" i="1" dirty="0" smtClean="0">
                <a:latin typeface="Times New Roman" pitchFamily="18" charset="0"/>
              </a:rPr>
              <a:t> = 12</a:t>
            </a:r>
            <a:r>
              <a:rPr lang="ru-RU" sz="2400" dirty="0" smtClean="0">
                <a:latin typeface="Times New Roman" pitchFamily="18" charset="0"/>
              </a:rPr>
              <a:t>, после чего рассуждает о приложениях комбинаторики к логике, арифметике, к проблемам стихосложения</a:t>
            </a:r>
            <a:r>
              <a:rPr lang="ru-RU" sz="2400" dirty="0" smtClean="0"/>
              <a:t> и </a:t>
            </a:r>
            <a:r>
              <a:rPr lang="ru-RU" sz="2400" dirty="0" smtClean="0">
                <a:latin typeface="Times New Roman" pitchFamily="18" charset="0"/>
              </a:rPr>
              <a:t>др.</a:t>
            </a:r>
            <a:r>
              <a:rPr lang="ru-RU" sz="2400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60351"/>
            <a:ext cx="8208911" cy="72037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Ученые- исследователи комбинаторики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6387" name="Picture 4" descr="Кардано Джероламо - его биография и жизнеописание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512" y="2286000"/>
            <a:ext cx="2035051" cy="2797175"/>
          </a:xfrm>
          <a:noFill/>
        </p:spPr>
      </p:pic>
      <p:pic>
        <p:nvPicPr>
          <p:cNvPr id="16388" name="Picture 5" descr="Ttartal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1" y="1412776"/>
            <a:ext cx="2235423" cy="2784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6"/>
          <p:cNvSpPr txBox="1">
            <a:spLocks noChangeArrowheads="1"/>
          </p:cNvSpPr>
          <p:nvPr/>
        </p:nvSpPr>
        <p:spPr bwMode="auto">
          <a:xfrm>
            <a:off x="214313" y="5500688"/>
            <a:ext cx="18573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Джероламо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Кардано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(1501–1576)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</a:rPr>
              <a:t> </a:t>
            </a:r>
          </a:p>
        </p:txBody>
      </p:sp>
      <p:sp>
        <p:nvSpPr>
          <p:cNvPr id="16390" name="Text Box 7"/>
          <p:cNvSpPr txBox="1">
            <a:spLocks noChangeArrowheads="1"/>
          </p:cNvSpPr>
          <p:nvPr/>
        </p:nvSpPr>
        <p:spPr bwMode="auto">
          <a:xfrm>
            <a:off x="2268538" y="4221163"/>
            <a:ext cx="15827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 err="1">
                <a:solidFill>
                  <a:srgbClr val="10253F"/>
                </a:solidFill>
                <a:latin typeface="Times New Roman" pitchFamily="18" charset="0"/>
                <a:cs typeface="Times New Roman" pitchFamily="18" charset="0"/>
              </a:rPr>
              <a:t>Никокко</a:t>
            </a:r>
            <a:r>
              <a:rPr lang="en-US" sz="2000" b="1" dirty="0">
                <a:solidFill>
                  <a:srgbClr val="10253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10253F"/>
                </a:solidFill>
                <a:latin typeface="Times New Roman" pitchFamily="18" charset="0"/>
                <a:cs typeface="Times New Roman" pitchFamily="18" charset="0"/>
              </a:rPr>
              <a:t>Тарталья </a:t>
            </a:r>
          </a:p>
          <a:p>
            <a:pPr algn="ctr"/>
            <a:r>
              <a:rPr lang="en-US" sz="2000" b="1" dirty="0">
                <a:solidFill>
                  <a:srgbClr val="10253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>
                <a:solidFill>
                  <a:srgbClr val="10253F"/>
                </a:solidFill>
                <a:latin typeface="Times New Roman" pitchFamily="18" charset="0"/>
                <a:cs typeface="Times New Roman" pitchFamily="18" charset="0"/>
              </a:rPr>
              <a:t>(1499-1557)</a:t>
            </a:r>
            <a:endParaRPr lang="ru-RU" sz="2000" dirty="0">
              <a:solidFill>
                <a:srgbClr val="10253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91" name="Picture 4" descr="Галилео Галилей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5" y="1412776"/>
            <a:ext cx="2071688" cy="2778224"/>
          </a:xfrm>
          <a:prstGeom prst="rect">
            <a:avLst/>
          </a:prstGeom>
          <a:noFill/>
          <a:ln w="9525" cap="rnd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580063" y="4292600"/>
            <a:ext cx="1778000" cy="10064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Галилео Галилей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(1564-1642)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6393" name="Picture 6" descr="Пьер Ферм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25" y="1772816"/>
            <a:ext cx="2160588" cy="3029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7072313" y="4857750"/>
            <a:ext cx="2071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Пьер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Ферма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(1601-1665)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6395" name="Picture 3" descr="C:\Users\1\Desktop\45296027_pascal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838" y="4868863"/>
            <a:ext cx="1900237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6" name="Rectangle 13"/>
          <p:cNvSpPr>
            <a:spLocks noChangeArrowheads="1"/>
          </p:cNvSpPr>
          <p:nvPr/>
        </p:nvSpPr>
        <p:spPr bwMode="auto">
          <a:xfrm>
            <a:off x="6011863" y="5876925"/>
            <a:ext cx="13684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Блез Паскаль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16397" name="Прямоугольник 12"/>
          <p:cNvSpPr>
            <a:spLocks noChangeArrowheads="1"/>
          </p:cNvSpPr>
          <p:nvPr/>
        </p:nvSpPr>
        <p:spPr bwMode="auto">
          <a:xfrm>
            <a:off x="7072313" y="6143625"/>
            <a:ext cx="1428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(1623-1662)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548680"/>
            <a:ext cx="9443392" cy="3600400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Три ноты из семи нот (до, ре, ми, фа, соль, ля, си) одной октавы можно нажать либо одновременно (аккорд), либо поочерёдно (трезвучие).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а) Найдите число всех трезвучий.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б) Найдите число всех возможных аккордов.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в) Найдите число всех возможных аккордов, содержащих ноту «соль»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0" y="3212976"/>
            <a:ext cx="8229600" cy="72072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Решение: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а) Порядок важен, повтор невозможен</a:t>
            </a:r>
          </a:p>
        </p:txBody>
      </p:sp>
      <p:graphicFrame>
        <p:nvGraphicFramePr>
          <p:cNvPr id="8212" name="Object 3"/>
          <p:cNvGraphicFramePr>
            <a:graphicFrameLocks noChangeAspect="1"/>
          </p:cNvGraphicFramePr>
          <p:nvPr/>
        </p:nvGraphicFramePr>
        <p:xfrm>
          <a:off x="246534" y="3645594"/>
          <a:ext cx="1930400" cy="787400"/>
        </p:xfrm>
        <a:graphic>
          <a:graphicData uri="http://schemas.openxmlformats.org/presentationml/2006/ole">
            <p:oleObj spid="_x0000_s90114" name="Формула" r:id="rId3" imgW="939600" imgH="419040" progId="Equation.3">
              <p:embed/>
            </p:oleObj>
          </a:graphicData>
        </a:graphic>
      </p:graphicFrame>
      <p:graphicFrame>
        <p:nvGraphicFramePr>
          <p:cNvPr id="11" name="Object 8"/>
          <p:cNvGraphicFramePr>
            <a:graphicFrameLocks noChangeAspect="1"/>
          </p:cNvGraphicFramePr>
          <p:nvPr/>
        </p:nvGraphicFramePr>
        <p:xfrm>
          <a:off x="2195736" y="3645024"/>
          <a:ext cx="1481137" cy="792162"/>
        </p:xfrm>
        <a:graphic>
          <a:graphicData uri="http://schemas.openxmlformats.org/presentationml/2006/ole">
            <p:oleObj spid="_x0000_s90115" name="Формула" r:id="rId4" imgW="736560" imgH="393480" progId="Equation.3">
              <p:embed/>
            </p:oleObj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702918" y="3861618"/>
            <a:ext cx="6944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210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4437112"/>
            <a:ext cx="29738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б) Порядок не важен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Object 5"/>
          <p:cNvGraphicFramePr>
            <a:graphicFrameLocks noChangeAspect="1"/>
          </p:cNvGraphicFramePr>
          <p:nvPr/>
        </p:nvGraphicFramePr>
        <p:xfrm>
          <a:off x="3491880" y="4365104"/>
          <a:ext cx="1994780" cy="792088"/>
        </p:xfrm>
        <a:graphic>
          <a:graphicData uri="http://schemas.openxmlformats.org/presentationml/2006/ole">
            <p:oleObj spid="_x0000_s90116" name="Формула" r:id="rId5" imgW="1054080" imgH="419040" progId="Equation.3">
              <p:embed/>
            </p:oleObj>
          </a:graphicData>
        </a:graphic>
      </p:graphicFrame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5656263" y="4365625"/>
          <a:ext cx="1482725" cy="792163"/>
        </p:xfrm>
        <a:graphic>
          <a:graphicData uri="http://schemas.openxmlformats.org/presentationml/2006/ole">
            <p:oleObj spid="_x0000_s90117" name="Формула" r:id="rId6" imgW="736560" imgH="393480" progId="Equation.3">
              <p:embed/>
            </p:oleObj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7236296" y="4509120"/>
            <a:ext cx="5245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35</a:t>
            </a:r>
            <a:endParaRPr lang="ru-RU" sz="24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95536" y="5157192"/>
            <a:ext cx="518892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в)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k=3-1=2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остаётся выбрать нот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 =7-1=6 </a:t>
            </a:r>
            <a:r>
              <a:rPr lang="ru-RU" sz="2400" dirty="0" smtClean="0"/>
              <a:t>остаётся нот в выборке </a:t>
            </a:r>
            <a:endParaRPr lang="ru-RU" sz="24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/>
        </p:nvGraphicFramePr>
        <p:xfrm>
          <a:off x="227013" y="5876925"/>
          <a:ext cx="2041525" cy="792163"/>
        </p:xfrm>
        <a:graphic>
          <a:graphicData uri="http://schemas.openxmlformats.org/presentationml/2006/ole">
            <p:oleObj spid="_x0000_s90118" name="Формула" r:id="rId7" imgW="1079280" imgH="419040" progId="Equation.3">
              <p:embed/>
            </p:oleObj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339752" y="6093296"/>
            <a:ext cx="11721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3</a:t>
            </a:r>
            <a:r>
              <a:rPr lang="ru-RU" sz="2400" dirty="0" smtClean="0">
                <a:latin typeface="Lucida Sans Unicode"/>
                <a:cs typeface="Lucida Sans Unicode"/>
              </a:rPr>
              <a:t>⋅</a:t>
            </a:r>
            <a:r>
              <a:rPr lang="ru-RU" sz="2400" dirty="0" smtClean="0"/>
              <a:t>5=15</a:t>
            </a:r>
            <a:endParaRPr lang="ru-RU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-108520" y="6381328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Практикум</a:t>
            </a:r>
          </a:p>
        </p:txBody>
      </p:sp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708720" y="-99392"/>
            <a:ext cx="8435280" cy="72008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Решение задач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0" grpId="0"/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922" cy="1656035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Сколько четырехзначных чисел, в которых нет одинаковых цифр, можно составить из цифр:</a:t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0, 2, 4, 6, 8?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468313" y="1700213"/>
            <a:ext cx="8229600" cy="720725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Решение: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Порядок важен, повтор невозможен</a:t>
            </a:r>
          </a:p>
        </p:txBody>
      </p:sp>
      <p:graphicFrame>
        <p:nvGraphicFramePr>
          <p:cNvPr id="8212" name="Object 3"/>
          <p:cNvGraphicFramePr>
            <a:graphicFrameLocks noChangeAspect="1"/>
          </p:cNvGraphicFramePr>
          <p:nvPr/>
        </p:nvGraphicFramePr>
        <p:xfrm>
          <a:off x="323850" y="2492375"/>
          <a:ext cx="1930400" cy="787400"/>
        </p:xfrm>
        <a:graphic>
          <a:graphicData uri="http://schemas.openxmlformats.org/presentationml/2006/ole">
            <p:oleObj spid="_x0000_s91138" name="Формула" r:id="rId3" imgW="939600" imgH="419040" progId="Equation.3">
              <p:embed/>
            </p:oleObj>
          </a:graphicData>
        </a:graphic>
      </p:graphicFrame>
      <p:sp>
        <p:nvSpPr>
          <p:cNvPr id="4102" name="Прямоугольник 4"/>
          <p:cNvSpPr>
            <a:spLocks noChangeArrowheads="1"/>
          </p:cNvSpPr>
          <p:nvPr/>
        </p:nvSpPr>
        <p:spPr bwMode="auto">
          <a:xfrm>
            <a:off x="2267744" y="2636912"/>
            <a:ext cx="7048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! =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395288" y="3500438"/>
            <a:ext cx="14049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Р</a:t>
            </a:r>
            <a:r>
              <a:rPr lang="ru-RU" sz="1600"/>
              <a:t>4 </a:t>
            </a:r>
            <a:r>
              <a:rPr lang="ru-RU" sz="2400"/>
              <a:t>=</a:t>
            </a:r>
            <a:r>
              <a:rPr lang="ru-RU" sz="1600"/>
              <a:t> </a:t>
            </a:r>
            <a:r>
              <a:rPr lang="ru-RU" sz="2400"/>
              <a:t>4</a:t>
            </a:r>
            <a:r>
              <a:rPr lang="en-US" sz="2400"/>
              <a:t>! = </a:t>
            </a:r>
            <a:endParaRPr lang="ru-RU" sz="2400"/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1619250" y="3500438"/>
            <a:ext cx="25238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24 – всего без «0»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2771775" y="2636838"/>
            <a:ext cx="59152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120</a:t>
            </a:r>
            <a:r>
              <a:rPr lang="ru-RU" sz="2400" dirty="0"/>
              <a:t> –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всего вариантов выбора учитывая «0»</a:t>
            </a:r>
          </a:p>
        </p:txBody>
      </p:sp>
      <p:graphicFrame>
        <p:nvGraphicFramePr>
          <p:cNvPr id="2" name="Object 3"/>
          <p:cNvGraphicFramePr>
            <a:graphicFrameLocks noChangeAspect="1"/>
          </p:cNvGraphicFramePr>
          <p:nvPr/>
        </p:nvGraphicFramePr>
        <p:xfrm>
          <a:off x="395288" y="4221163"/>
          <a:ext cx="5267325" cy="576262"/>
        </p:xfrm>
        <a:graphic>
          <a:graphicData uri="http://schemas.openxmlformats.org/presentationml/2006/ole">
            <p:oleObj spid="_x0000_s91139" name="Формула" r:id="rId4" imgW="2438280" imgH="266400" progId="Equation.3">
              <p:embed/>
            </p:oleObj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251520" y="5085184"/>
            <a:ext cx="14268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Ответ: 96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651944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Практикум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4102" grpId="0"/>
      <p:bldP spid="6" grpId="0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404664"/>
            <a:ext cx="8892480" cy="2088232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Марк играет в компьютерную игру. Войско, которое он набрал для игры, состоит из 10 гномов и 4 эльфа. Диме требуется для своего героя из войска выбрать 7 воинов в группу для захвата замка. Сколькими способами он может это сделать, если группа состоит из 4 гномов и 3 эльфов?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55776" y="2780928"/>
          <a:ext cx="6077585" cy="1261872"/>
        </p:xfrm>
        <a:graphic>
          <a:graphicData uri="http://schemas.openxmlformats.org/drawingml/2006/table">
            <a:tbl>
              <a:tblPr/>
              <a:tblGrid>
                <a:gridCol w="2025650"/>
                <a:gridCol w="2025650"/>
                <a:gridCol w="2026285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Гномы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Эльфы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Выбрать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388" y="4149725"/>
          <a:ext cx="2409825" cy="863600"/>
        </p:xfrm>
        <a:graphic>
          <a:graphicData uri="http://schemas.openxmlformats.org/presentationml/2006/ole">
            <p:oleObj spid="_x0000_s43009" name="Формула" r:id="rId3" imgW="1168200" imgH="419040" progId="Equation.3">
              <p:embed/>
            </p:oleObj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2627313" y="4149725"/>
          <a:ext cx="865187" cy="811213"/>
        </p:xfrm>
        <a:graphic>
          <a:graphicData uri="http://schemas.openxmlformats.org/presentationml/2006/ole">
            <p:oleObj spid="_x0000_s43010" name="Формула" r:id="rId4" imgW="419040" imgH="393480" progId="Equation.3">
              <p:embed/>
            </p:oleObj>
          </a:graphicData>
        </a:graphic>
      </p:graphicFrame>
      <p:graphicFrame>
        <p:nvGraphicFramePr>
          <p:cNvPr id="7" name="Object 8"/>
          <p:cNvGraphicFramePr>
            <a:graphicFrameLocks noChangeAspect="1"/>
          </p:cNvGraphicFramePr>
          <p:nvPr/>
        </p:nvGraphicFramePr>
        <p:xfrm>
          <a:off x="3563938" y="4149725"/>
          <a:ext cx="1635125" cy="792163"/>
        </p:xfrm>
        <a:graphic>
          <a:graphicData uri="http://schemas.openxmlformats.org/presentationml/2006/ole">
            <p:oleObj spid="_x0000_s43011" name="Формула" r:id="rId5" imgW="812520" imgH="393480" progId="Equation.3">
              <p:embed/>
            </p:oleObj>
          </a:graphicData>
        </a:graphic>
      </p:graphicFrame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5219700" y="4365625"/>
            <a:ext cx="351436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7∙3∙10 = 210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способов выбора гномов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Object 9"/>
          <p:cNvGraphicFramePr>
            <a:graphicFrameLocks noChangeAspect="1"/>
          </p:cNvGraphicFramePr>
          <p:nvPr/>
        </p:nvGraphicFramePr>
        <p:xfrm>
          <a:off x="179388" y="5013325"/>
          <a:ext cx="2173287" cy="863600"/>
        </p:xfrm>
        <a:graphic>
          <a:graphicData uri="http://schemas.openxmlformats.org/presentationml/2006/ole">
            <p:oleObj spid="_x0000_s43012" name="Формула" r:id="rId6" imgW="1054080" imgH="419040" progId="Equation.3">
              <p:embed/>
            </p:oleObj>
          </a:graphicData>
        </a:graphic>
      </p:graphicFrame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2339975" y="5229225"/>
            <a:ext cx="38833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способов выбора эльфов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0" y="5805264"/>
            <a:ext cx="90364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 правилу произведения: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 =210∙4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840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всего способов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выбора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79512" y="2852936"/>
            <a:ext cx="2232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Решение: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3347864" y="6381328"/>
            <a:ext cx="5652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/>
              <a:t>Практикум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3528" y="6309320"/>
            <a:ext cx="16576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Ответ: 840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12968" cy="792088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001746"/>
                </a:solidFill>
                <a:latin typeface="Times New Roman" pitchFamily="18" charset="0"/>
                <a:cs typeface="Times New Roman" pitchFamily="18" charset="0"/>
              </a:rPr>
              <a:t>4 конкурс «Конкурс капитанов»</a:t>
            </a:r>
            <a:endParaRPr lang="ru-RU" sz="3200" dirty="0">
              <a:solidFill>
                <a:srgbClr val="00174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395536" y="1196753"/>
            <a:ext cx="7489577" cy="165618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ru-RU" sz="3600" dirty="0" smtClean="0">
                <a:latin typeface="Times New Roman" pitchFamily="18" charset="0"/>
              </a:rPr>
              <a:t>  </a:t>
            </a:r>
            <a:r>
              <a:rPr lang="ru-RU" dirty="0" smtClean="0">
                <a:latin typeface="Times New Roman" pitchFamily="18" charset="0"/>
              </a:rPr>
              <a:t>капитанам команд предлагается по 1 задачи: </a:t>
            </a:r>
          </a:p>
          <a:p>
            <a:r>
              <a:rPr lang="ru-RU" dirty="0" smtClean="0">
                <a:latin typeface="Times New Roman" pitchFamily="18" charset="0"/>
              </a:rPr>
              <a:t>правильно решённая задача-2 балла;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</a:endParaRPr>
          </a:p>
        </p:txBody>
      </p:sp>
      <p:pic>
        <p:nvPicPr>
          <p:cNvPr id="20484" name="Picture 5" descr="J028364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556792"/>
            <a:ext cx="1475656" cy="1086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7"/>
          <p:cNvSpPr>
            <a:spLocks noChangeArrowheads="1"/>
          </p:cNvSpPr>
          <p:nvPr/>
        </p:nvSpPr>
        <p:spPr bwMode="auto">
          <a:xfrm>
            <a:off x="179512" y="3429001"/>
            <a:ext cx="8784976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1746"/>
                </a:solidFill>
                <a:latin typeface="Times New Roman" pitchFamily="18" charset="0"/>
                <a:cs typeface="Times New Roman" pitchFamily="18" charset="0"/>
              </a:rPr>
              <a:t>5 конкурс «Реши задачу»</a:t>
            </a:r>
          </a:p>
          <a:p>
            <a:pPr algn="ctr"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>
              <a:solidFill>
                <a:srgbClr val="00174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395536" y="4653136"/>
            <a:ext cx="856907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Пока капитаны выполняют задание, каждой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команде раздаются карточки с задачами (правильно решённая задача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-1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балла)</a:t>
            </a:r>
          </a:p>
        </p:txBody>
      </p:sp>
      <p:sp>
        <p:nvSpPr>
          <p:cNvPr id="7" name="WordArt 4"/>
          <p:cNvSpPr>
            <a:spLocks noChangeArrowheads="1" noChangeShapeType="1" noTextEdit="1"/>
          </p:cNvSpPr>
          <p:nvPr/>
        </p:nvSpPr>
        <p:spPr bwMode="auto">
          <a:xfrm rot="1276416">
            <a:off x="7648437" y="3468922"/>
            <a:ext cx="831901" cy="114429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2769"/>
              </a:avLst>
            </a:prstTxWarp>
          </a:bodyPr>
          <a:lstStyle/>
          <a:p>
            <a:pPr algn="ctr"/>
            <a:r>
              <a:rPr lang="ru-RU" sz="3600" b="1" kern="10" dirty="0">
                <a:ln w="1587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0501">
                      <a:srgbClr val="0819FB"/>
                    </a:gs>
                    <a:gs pos="17500">
                      <a:srgbClr val="1A8D48"/>
                    </a:gs>
                    <a:gs pos="25999">
                      <a:srgbClr val="FFFF00"/>
                    </a:gs>
                    <a:gs pos="36501">
                      <a:srgbClr val="EE3F17"/>
                    </a:gs>
                    <a:gs pos="44000">
                      <a:srgbClr val="E81766"/>
                    </a:gs>
                    <a:gs pos="50000">
                      <a:srgbClr val="A603AB"/>
                    </a:gs>
                    <a:gs pos="56000">
                      <a:srgbClr val="E81766"/>
                    </a:gs>
                    <a:gs pos="63499">
                      <a:srgbClr val="EE3F17"/>
                    </a:gs>
                    <a:gs pos="74001">
                      <a:srgbClr val="FFFF00"/>
                    </a:gs>
                    <a:gs pos="82500">
                      <a:srgbClr val="1A8D48"/>
                    </a:gs>
                    <a:gs pos="89500">
                      <a:srgbClr val="0819FB"/>
                    </a:gs>
                    <a:gs pos="100000">
                      <a:srgbClr val="A603AB"/>
                    </a:gs>
                  </a:gsLst>
                  <a:lin ang="18900000" scaled="1"/>
                </a:gradFill>
                <a:latin typeface="Arial Black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 для 5 конкурса «Реши задачу»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(проверка результатов)</a:t>
            </a:r>
          </a:p>
        </p:txBody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ru-RU" sz="2400" dirty="0" smtClean="0">
                <a:latin typeface="Times New Roman" pitchFamily="18" charset="0"/>
              </a:rPr>
              <a:t>1.Сколько существует различных семизначных телефонных номеров, в которых все цифры различны, а первая цифра отлична от нуля?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ru-RU" sz="2400" b="1" dirty="0" smtClean="0">
                <a:solidFill>
                  <a:srgbClr val="CC0000"/>
                </a:solidFill>
                <a:latin typeface="Times New Roman" pitchFamily="18" charset="0"/>
              </a:rPr>
              <a:t>Ответ: 544320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ru-RU" sz="2400" dirty="0" smtClean="0">
                <a:latin typeface="Times New Roman" pitchFamily="18" charset="0"/>
              </a:rPr>
              <a:t>2.Сколько четырёхзначных чисел можно составить из цифр 0-9?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ru-RU" sz="2400" b="1" dirty="0" smtClean="0">
                <a:solidFill>
                  <a:srgbClr val="CC0000"/>
                </a:solidFill>
                <a:latin typeface="Times New Roman" pitchFamily="18" charset="0"/>
              </a:rPr>
              <a:t>Ответ:4536</a:t>
            </a:r>
            <a:endParaRPr lang="ru-RU" sz="2400" dirty="0" smtClean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ru-RU" sz="2400" dirty="0" smtClean="0">
                <a:latin typeface="Times New Roman" pitchFamily="18" charset="0"/>
              </a:rPr>
              <a:t>3.12 человек, включая Марину и Андрея являются кандидатами в комитет из 5 человек. Сколько различных комитетов можно набрать включая либо Марину, либо Андрея?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ru-RU" sz="2400" b="1" dirty="0" smtClean="0">
                <a:solidFill>
                  <a:srgbClr val="CC0000"/>
                </a:solidFill>
                <a:latin typeface="Times New Roman" pitchFamily="18" charset="0"/>
              </a:rPr>
              <a:t>Ответ:465</a:t>
            </a:r>
          </a:p>
          <a:p>
            <a:pPr>
              <a:lnSpc>
                <a:spcPct val="90000"/>
              </a:lnSpc>
            </a:pPr>
            <a:endParaRPr lang="ru-RU" sz="24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0" y="6381328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Проверка полученных результатов. Коррекция.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313" y="260648"/>
            <a:ext cx="6238875" cy="1008112"/>
          </a:xfrm>
          <a:noFill/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</a:rPr>
              <a:t>Проверка </a:t>
            </a:r>
            <a:r>
              <a:rPr lang="ru-RU" sz="3600" b="1" dirty="0" smtClean="0">
                <a:solidFill>
                  <a:srgbClr val="10253F"/>
                </a:solidFill>
                <a:latin typeface="Times New Roman" pitchFamily="18" charset="0"/>
              </a:rPr>
              <a:t/>
            </a:r>
            <a:br>
              <a:rPr lang="ru-RU" sz="3600" b="1" dirty="0" smtClean="0">
                <a:solidFill>
                  <a:srgbClr val="10253F"/>
                </a:solidFill>
                <a:latin typeface="Times New Roman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</a:rPr>
              <a:t>конкурса капитанов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323528" y="1268760"/>
            <a:ext cx="8496944" cy="5589240"/>
          </a:xfrm>
          <a:noFill/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solidFill>
                  <a:srgbClr val="10253F"/>
                </a:solidFill>
                <a:latin typeface="Times New Roman" pitchFamily="18" charset="0"/>
              </a:rPr>
              <a:t>Задачи для капитанов</a:t>
            </a:r>
            <a:endParaRPr lang="ru-RU" sz="2800" dirty="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dirty="0" smtClean="0">
                <a:latin typeface="Times New Roman" pitchFamily="18" charset="0"/>
              </a:rPr>
              <a:t>Сколько различных  кодов доступа к компьютеру существует, если код состоит из 5 символов, первые из которых -2 неповторяющиеся буквы русского алфавита, а остальные - 3 цифры, повторения возможны?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</a:rPr>
              <a:t>Ответ:1056000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2800" dirty="0" smtClean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381328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Проверка полученных результатов. Коррекция.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500313"/>
          </a:xfrm>
          <a:solidFill>
            <a:schemeClr val="accent4">
              <a:lumMod val="20000"/>
              <a:lumOff val="80000"/>
              <a:alpha val="80000"/>
            </a:schemeClr>
          </a:solidFill>
        </p:spPr>
        <p:txBody>
          <a:bodyPr>
            <a:noAutofit/>
          </a:bodyPr>
          <a:lstStyle/>
          <a:p>
            <a:pPr algn="l" eaLnBrk="1" hangingPunct="1">
              <a:defRPr/>
            </a:pPr>
            <a:r>
              <a:rPr lang="ru-RU" sz="2400" dirty="0" smtClean="0">
                <a:solidFill>
                  <a:srgbClr val="1E1C11"/>
                </a:solidFill>
              </a:rPr>
              <a:t/>
            </a:r>
            <a:br>
              <a:rPr lang="ru-RU" sz="2400" dirty="0" smtClean="0">
                <a:solidFill>
                  <a:srgbClr val="1E1C11"/>
                </a:solidFill>
              </a:rPr>
            </a:br>
            <a:r>
              <a:rPr lang="ru-RU" sz="2400" dirty="0" smtClean="0">
                <a:solidFill>
                  <a:srgbClr val="1E1C11"/>
                </a:solidFill>
              </a:rPr>
              <a:t/>
            </a:r>
            <a:br>
              <a:rPr lang="ru-RU" sz="2400" dirty="0" smtClean="0">
                <a:solidFill>
                  <a:srgbClr val="1E1C1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Анаграмма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-перестановка в слове букв, образующая другое слово.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0" y="2492375"/>
            <a:ext cx="7524750" cy="158469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</a:rPr>
              <a:t>6 конкурс «Составь слово» (1 балл)</a:t>
            </a:r>
          </a:p>
          <a:p>
            <a:r>
              <a:rPr lang="ru-RU" dirty="0" smtClean="0">
                <a:latin typeface="Times New Roman" pitchFamily="18" charset="0"/>
              </a:rPr>
              <a:t>необходимо найти число возможных комбинаций букв  данного слова</a:t>
            </a:r>
            <a:endParaRPr lang="ru-RU" b="1" dirty="0" smtClean="0">
              <a:solidFill>
                <a:srgbClr val="192689"/>
              </a:solidFill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ru-RU" dirty="0" smtClean="0">
              <a:latin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23928" y="4581128"/>
            <a:ext cx="2366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</a:rPr>
              <a:t>Ответ:151200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75856" y="3429000"/>
            <a:ext cx="33843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192689"/>
                </a:solidFill>
                <a:latin typeface="Times New Roman" pitchFamily="18" charset="0"/>
              </a:rPr>
              <a:t>«МАТЕМАТИКА»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77724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Подведение итогов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107503" y="1556792"/>
          <a:ext cx="8712970" cy="2453640"/>
        </p:xfrm>
        <a:graphic>
          <a:graphicData uri="http://schemas.openxmlformats.org/drawingml/2006/table">
            <a:tbl>
              <a:tblPr/>
              <a:tblGrid>
                <a:gridCol w="1296145"/>
                <a:gridCol w="1392901"/>
                <a:gridCol w="1204432"/>
                <a:gridCol w="1204432"/>
                <a:gridCol w="1204432"/>
                <a:gridCol w="1205314"/>
                <a:gridCol w="1205314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 конкурс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«Морской бой»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 конкурс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«Формулы»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 конкурс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«Лото»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 конкурс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Конкурс капитанов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 конкурс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«Реши задачу»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ru-RU" sz="14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latin typeface="Times New Roman"/>
                          <a:ea typeface="Calibri"/>
                          <a:cs typeface="Times New Roman"/>
                        </a:rPr>
                        <a:t>конкурс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«Составь слово»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Максимальное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количество баллов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 (каждый вопрос-1 балл)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 (каждая задача-1 балл)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 команда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 команда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 команда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Всего: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23528" y="414908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Рейтинговая шкала за работу на уроке: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«5»  13-12 баллов;</a:t>
            </a:r>
          </a:p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«4»  11- 9 баллов;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«3»  6-8 баллов;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«2»   5-0 баллов</a:t>
            </a:r>
            <a:endParaRPr lang="ru-RU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4365104"/>
            <a:ext cx="2123728" cy="1587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275856" y="6237312"/>
            <a:ext cx="52663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Подведение итогов .</a:t>
            </a:r>
            <a:r>
              <a:rPr lang="ru-RU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Самооценивание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Рефлексия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492896"/>
            <a:ext cx="17811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564904"/>
            <a:ext cx="16764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2420888"/>
            <a:ext cx="16764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Блок-схема: документ 6"/>
          <p:cNvSpPr/>
          <p:nvPr/>
        </p:nvSpPr>
        <p:spPr>
          <a:xfrm>
            <a:off x="251520" y="188640"/>
            <a:ext cx="8715331" cy="2016224"/>
          </a:xfrm>
          <a:prstGeom prst="flowChartDocumen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6350">
            <a:solidFill>
              <a:schemeClr val="bg1">
                <a:lumMod val="50000"/>
              </a:schemeClr>
            </a:solidFill>
          </a:ln>
          <a:effectLst>
            <a:outerShdw blurRad="88900" dist="76200" dir="36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620688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Какие  задачи сегодня мы решали на уроке?</a:t>
            </a:r>
          </a:p>
          <a:p>
            <a:pPr marL="457200" indent="-457200">
              <a:buFontTx/>
              <a:buChar char="-"/>
            </a:pP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из учёных занимался исследованиями в области комбинаторики?</a:t>
            </a:r>
          </a:p>
          <a:p>
            <a:pPr marL="457200" indent="-457200">
              <a:buFontTx/>
              <a:buChar char="-"/>
            </a:pP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Твоё отношение к уроку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4149080"/>
            <a:ext cx="29050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меня всё получается, </a:t>
            </a:r>
          </a:p>
          <a:p>
            <a:pPr marL="457200" indent="-457200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меня хорошее настроение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563888" y="4149080"/>
            <a:ext cx="18719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Было трудно, но </a:t>
            </a:r>
          </a:p>
          <a:p>
            <a:pPr marL="457200" indent="-457200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мне понравилось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228184" y="4365104"/>
            <a:ext cx="27449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меня не  получается, </a:t>
            </a:r>
          </a:p>
          <a:p>
            <a:pPr marL="457200" indent="-457200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меня плохое настроение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323528" y="5085184"/>
            <a:ext cx="853244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B8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Домашнее задание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№</a:t>
            </a:r>
            <a:r>
              <a:rPr lang="ru-RU" sz="2400" dirty="0" smtClean="0"/>
              <a:t>1.4;1.9;1.10;1.16</a:t>
            </a:r>
          </a:p>
          <a:p>
            <a:r>
              <a:rPr lang="ru-RU" sz="2400" dirty="0" smtClean="0"/>
              <a:t>Учебник Е.С.Кочетков "Теория вероятностей и математическая статистика"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339</TotalTime>
  <Words>1478</Words>
  <Application>Microsoft Office PowerPoint</Application>
  <PresentationFormat>Экран (4:3)</PresentationFormat>
  <Paragraphs>302</Paragraphs>
  <Slides>33</Slides>
  <Notes>8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5" baseType="lpstr">
      <vt:lpstr>Справедливость</vt:lpstr>
      <vt:lpstr>Формула</vt:lpstr>
      <vt:lpstr>Теория вероятностей и математическая статистика    Решение комбинаторных задач  Урок-викторина</vt:lpstr>
      <vt:lpstr>Тема  нашего урока:</vt:lpstr>
      <vt:lpstr>Используем на уроке: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Информационная пауза</vt:lpstr>
      <vt:lpstr>3 конкурс   «Математическое лото»</vt:lpstr>
      <vt:lpstr>3 конкурс   «Математическое лото»</vt:lpstr>
      <vt:lpstr>Слайд 23</vt:lpstr>
      <vt:lpstr>Ученые- исследователи комбинаторики </vt:lpstr>
      <vt:lpstr>Решение задач</vt:lpstr>
      <vt:lpstr> 2. Сколько четырехзначных чисел, в которых нет одинаковых цифр, можно составить из цифр:  0, 2, 4, 6, 8? </vt:lpstr>
      <vt:lpstr>Слайд 27</vt:lpstr>
      <vt:lpstr>4 конкурс «Конкурс капитанов»</vt:lpstr>
      <vt:lpstr>Задачи для 5 конкурса «Реши задачу» (проверка результатов)</vt:lpstr>
      <vt:lpstr>Проверка  конкурса капитанов.</vt:lpstr>
      <vt:lpstr>  Анаграмма-перестановка в слове букв, образующая другое слово.  </vt:lpstr>
      <vt:lpstr>Подведение итогов</vt:lpstr>
      <vt:lpstr>Рефлексия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Алгебра и начала  математического анализа  11 класс   Урок-викторина</dc:title>
  <dc:creator>Windows User</dc:creator>
  <cp:lastModifiedBy>Elena Konovalova</cp:lastModifiedBy>
  <cp:revision>48</cp:revision>
  <dcterms:created xsi:type="dcterms:W3CDTF">2019-05-23T17:10:22Z</dcterms:created>
  <dcterms:modified xsi:type="dcterms:W3CDTF">2023-10-29T15:27:36Z</dcterms:modified>
</cp:coreProperties>
</file>