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316" r:id="rId6"/>
    <p:sldId id="267" r:id="rId7"/>
    <p:sldId id="321" r:id="rId8"/>
    <p:sldId id="322" r:id="rId9"/>
    <p:sldId id="323" r:id="rId10"/>
    <p:sldId id="324" r:id="rId11"/>
    <p:sldId id="261" r:id="rId12"/>
    <p:sldId id="350" r:id="rId13"/>
    <p:sldId id="263" r:id="rId14"/>
    <p:sldId id="339" r:id="rId15"/>
    <p:sldId id="264" r:id="rId16"/>
    <p:sldId id="325" r:id="rId17"/>
    <p:sldId id="331" r:id="rId18"/>
    <p:sldId id="326" r:id="rId19"/>
    <p:sldId id="327" r:id="rId20"/>
    <p:sldId id="329" r:id="rId21"/>
    <p:sldId id="330" r:id="rId22"/>
    <p:sldId id="341" r:id="rId23"/>
    <p:sldId id="335" r:id="rId24"/>
    <p:sldId id="333" r:id="rId25"/>
    <p:sldId id="334" r:id="rId26"/>
    <p:sldId id="336" r:id="rId27"/>
    <p:sldId id="342" r:id="rId28"/>
    <p:sldId id="337" r:id="rId29"/>
    <p:sldId id="348" r:id="rId30"/>
    <p:sldId id="344" r:id="rId31"/>
    <p:sldId id="345" r:id="rId32"/>
    <p:sldId id="346" r:id="rId33"/>
    <p:sldId id="347" r:id="rId34"/>
    <p:sldId id="307" r:id="rId35"/>
    <p:sldId id="34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5B2BB"/>
    <a:srgbClr val="0037A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8715902-61DD-4655-868F-32D26E063250}" type="datetimeFigureOut">
              <a:rPr lang="ru-RU" smtClean="0"/>
              <a:pPr/>
              <a:t>20.06.2024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A110F7E-7860-437B-90D4-EDD8EA91CD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628800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37A4"/>
                </a:solidFill>
                <a:effectLst/>
                <a:latin typeface="Times New Roman" pitchFamily="18" charset="0"/>
                <a:cs typeface="Times New Roman" pitchFamily="18" charset="0"/>
              </a:rPr>
              <a:t>«Как сохранить зубы здоровыми?»</a:t>
            </a:r>
            <a:r>
              <a:rPr lang="ru-RU" sz="4800" b="1" dirty="0">
                <a:solidFill>
                  <a:srgbClr val="0037A4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0037A4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142977" y="428605"/>
            <a:ext cx="7643866" cy="178594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Муниципальное </a:t>
            </a:r>
            <a:r>
              <a:rPr lang="ru-RU" sz="15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автономное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общеобразовательное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учреждение</a:t>
            </a:r>
            <a:r>
              <a:rPr lang="ru-RU" sz="1500" b="1" dirty="0">
                <a:solidFill>
                  <a:srgbClr val="002060"/>
                </a:solidFill>
                <a:latin typeface="+mj-lt"/>
                <a:ea typeface="Times New Roman"/>
                <a:cs typeface="Times New Roman"/>
              </a:rPr>
              <a:t>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города  </a:t>
            </a:r>
            <a:r>
              <a:rPr kumimoji="0" lang="ru-RU" sz="15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Нягани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+mj-lt"/>
                <a:ea typeface="Calibri"/>
                <a:cs typeface="Times New Roman"/>
              </a:rPr>
              <a:t/>
            </a:r>
            <a:b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+mj-lt"/>
                <a:ea typeface="Calibri"/>
                <a:cs typeface="Times New Roman"/>
              </a:rPr>
            </a:b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/>
                <a:ea typeface="Times New Roman"/>
                <a:cs typeface="Times New Roman"/>
              </a:rPr>
              <a:t>«СРЕДНЯЯ  ОБЩЕОБРАЗОВАТЕЛЬНАЯ ШКОЛА № 2»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+mj-lt"/>
                <a:ea typeface="Calibri"/>
                <a:cs typeface="Times New Roman"/>
              </a:rPr>
              <a:t/>
            </a:r>
            <a:b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+mj-lt"/>
                <a:ea typeface="Calibri"/>
                <a:cs typeface="Times New Roman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11"/>
          <p:cNvSpPr txBox="1">
            <a:spLocks/>
          </p:cNvSpPr>
          <p:nvPr/>
        </p:nvSpPr>
        <p:spPr>
          <a:xfrm>
            <a:off x="5796136" y="4293096"/>
            <a:ext cx="3062145" cy="1827554"/>
          </a:xfrm>
          <a:prstGeom prst="rect">
            <a:avLst/>
          </a:prstGeom>
        </p:spPr>
        <p:txBody>
          <a:bodyPr tIns="0">
            <a:normAutofit fontScale="92500" lnSpcReduction="10000"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Автор: Довгань</a:t>
            </a:r>
            <a:r>
              <a:rPr kumimoji="0" lang="ru-RU" sz="21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Валерий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ученик  </a:t>
            </a:r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«В» класса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Руководитель: </a:t>
            </a:r>
            <a:r>
              <a:rPr kumimoji="0" lang="ru-RU" sz="21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Литвин Наталья Михайловна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6072209"/>
            <a:ext cx="1285884" cy="523220"/>
          </a:xfrm>
          <a:prstGeom prst="rect">
            <a:avLst/>
          </a:prstGeom>
          <a:noFill/>
        </p:spPr>
        <p:txBody>
          <a:bodyPr wrap="square" lIns="91390" tIns="45697" rIns="91390" bIns="45697" rtlCol="0">
            <a:spAutoFit/>
          </a:bodyPr>
          <a:lstStyle/>
          <a:p>
            <a:pPr algn="ctr"/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г.Нягань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7226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180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Практическая часть </a:t>
            </a:r>
            <a:endParaRPr lang="ru-RU" sz="2800" dirty="0"/>
          </a:p>
        </p:txBody>
      </p:sp>
      <p:pic>
        <p:nvPicPr>
          <p:cNvPr id="4" name="Содержимое 3" descr="C:\Users\galun\OneDrive\Рабочий стол\розовая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56792"/>
            <a:ext cx="237626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868144" y="35730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Brush-Baby</a:t>
            </a:r>
            <a:r>
              <a:rPr lang="en-US" dirty="0" smtClean="0"/>
              <a:t>	</a:t>
            </a:r>
            <a:endParaRPr lang="ru-RU" dirty="0"/>
          </a:p>
        </p:txBody>
      </p:sp>
      <p:pic>
        <p:nvPicPr>
          <p:cNvPr id="6" name="Рисунок 5" descr="C:\Users\galun\OneDrive\Рабочий стол\IMG-20230222-WA00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221277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59632" y="350100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обычная паста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Colgate</a:t>
            </a: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8" name="Рисунок 7" descr="C:\Users\galun\OneDrive\Рабочий стол\желтая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581128"/>
            <a:ext cx="2448272" cy="168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63688" y="6237312"/>
            <a:ext cx="1674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Curaprox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1450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galun\OneDrive\Рабочий стол\синяя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437112"/>
            <a:ext cx="249914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56176" y="6237312"/>
            <a:ext cx="1872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Colgate 5000</a:t>
            </a:r>
            <a:endParaRPr kumimoji="0" lang="en-US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732240" y="332656"/>
            <a:ext cx="19044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868144" y="116632"/>
            <a:ext cx="30617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Социологический опрос 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6632"/>
            <a:ext cx="3082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</a:rPr>
              <a:t>Вопросы и ответы учащихся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04664"/>
            <a:ext cx="43483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Сколько раз в день вы чистите зубы?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835696" y="764704"/>
          <a:ext cx="6096001" cy="274320"/>
        </p:xfrm>
        <a:graphic>
          <a:graphicData uri="http://schemas.openxmlformats.org/drawingml/2006/table">
            <a:tbl>
              <a:tblPr/>
              <a:tblGrid>
                <a:gridCol w="1992614"/>
                <a:gridCol w="1989521"/>
                <a:gridCol w="2113866"/>
              </a:tblGrid>
              <a:tr h="2743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 раз в день – 60%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 раза в день – 40%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 чищу – 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43608" y="1052736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Сколько раз в году вы посещаете стоматолога?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835696" y="1340768"/>
          <a:ext cx="6096000" cy="274320"/>
        </p:xfrm>
        <a:graphic>
          <a:graphicData uri="http://schemas.openxmlformats.org/drawingml/2006/table">
            <a:tbl>
              <a:tblPr/>
              <a:tblGrid>
                <a:gridCol w="2994798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 раза в год – 100%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 посещаю – 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043608" y="1700808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По какой причине вы посещаете стоматолога?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907704" y="2060848"/>
          <a:ext cx="6095999" cy="274320"/>
        </p:xfrm>
        <a:graphic>
          <a:graphicData uri="http://schemas.openxmlformats.org/drawingml/2006/table">
            <a:tbl>
              <a:tblPr/>
              <a:tblGrid>
                <a:gridCol w="1529258"/>
                <a:gridCol w="1465539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зубная боль – 47%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кариес – 52%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осмотр с целью профилактики – 100%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43608" y="2348880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Какими средствами по уходу за зубами вы пользуетесь?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907704" y="2708920"/>
          <a:ext cx="6096001" cy="274320"/>
        </p:xfrm>
        <a:graphic>
          <a:graphicData uri="http://schemas.openxmlformats.org/drawingml/2006/table">
            <a:tbl>
              <a:tblPr/>
              <a:tblGrid>
                <a:gridCol w="1992614"/>
                <a:gridCol w="1989521"/>
                <a:gridCol w="2113866"/>
              </a:tblGrid>
              <a:tr h="2743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зубная паста – 100%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зубная нить – 12%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ополаскиватель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– 0%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043608" y="3140968"/>
            <a:ext cx="3912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Как вы выбираете зубную пасту?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403648" y="3501008"/>
          <a:ext cx="7128792" cy="288032"/>
        </p:xfrm>
        <a:graphic>
          <a:graphicData uri="http://schemas.openxmlformats.org/drawingml/2006/table">
            <a:tbl>
              <a:tblPr/>
              <a:tblGrid>
                <a:gridCol w="2391697"/>
                <a:gridCol w="1511269"/>
                <a:gridCol w="3225826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 совету стоматолога – 23%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  рекламе – 48%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покупаю  доступную в магазине – 29%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43608" y="3861048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При покупке зубной пасты смотрите ли Вы на её состав?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979712" y="4293096"/>
          <a:ext cx="6096000" cy="274320"/>
        </p:xfrm>
        <a:graphic>
          <a:graphicData uri="http://schemas.openxmlformats.org/drawingml/2006/table">
            <a:tbl>
              <a:tblPr/>
              <a:tblGrid>
                <a:gridCol w="2994798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да – 47%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нет – 53%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043608" y="4581128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Как Вы считаете, полезна ли жевательная резинка для зубов?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979712" y="5013176"/>
          <a:ext cx="6096001" cy="274320"/>
        </p:xfrm>
        <a:graphic>
          <a:graphicData uri="http://schemas.openxmlformats.org/drawingml/2006/table">
            <a:tbl>
              <a:tblPr/>
              <a:tblGrid>
                <a:gridCol w="1992614"/>
                <a:gridCol w="1989521"/>
                <a:gridCol w="2113866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да – 39%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нет – 48%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 знаю – 12%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115616" y="5301208"/>
            <a:ext cx="4709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8. Как часто Вы кушаете фрукты и овощи?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979712" y="5661248"/>
          <a:ext cx="6096000" cy="274320"/>
        </p:xfrm>
        <a:graphic>
          <a:graphicData uri="http://schemas.openxmlformats.org/drawingml/2006/table">
            <a:tbl>
              <a:tblPr/>
              <a:tblGrid>
                <a:gridCol w="2994798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иногда – 22%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каждый день – 77%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1115616" y="609329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9. Часто ли Вы употребляете конфеты, мороженое и другие сладости?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051720" y="6453336"/>
          <a:ext cx="6096000" cy="274320"/>
        </p:xfrm>
        <a:graphic>
          <a:graphicData uri="http://schemas.openxmlformats.org/drawingml/2006/table">
            <a:tbl>
              <a:tblPr/>
              <a:tblGrid>
                <a:gridCol w="2994798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часто – 82%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иногда – 17%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868144" y="116632"/>
            <a:ext cx="30617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Социологический опрос 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620688"/>
            <a:ext cx="3241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/>
              <a:t>Вопросы и ответы родителей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259632" y="980728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Проверяете ли Вы качество чистки зубов ребенком?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187624" y="1484784"/>
          <a:ext cx="6096001" cy="274320"/>
        </p:xfrm>
        <a:graphic>
          <a:graphicData uri="http://schemas.openxmlformats.org/drawingml/2006/table">
            <a:tbl>
              <a:tblPr/>
              <a:tblGrid>
                <a:gridCol w="1992614"/>
                <a:gridCol w="1989521"/>
                <a:gridCol w="2113866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да – 36%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нет – 48%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иногда – 25%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1259632" y="1916832"/>
            <a:ext cx="4320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Чистите ли Вы зубы своему ребенку?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187624" y="2276872"/>
          <a:ext cx="6096000" cy="274320"/>
        </p:xfrm>
        <a:graphic>
          <a:graphicData uri="http://schemas.openxmlformats.org/drawingml/2006/table">
            <a:tbl>
              <a:tblPr/>
              <a:tblGrid>
                <a:gridCol w="1119105"/>
                <a:gridCol w="1227985"/>
                <a:gridCol w="1227366"/>
                <a:gridCol w="2521544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Да – 0%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Нет – 0%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Иногда – 17%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Чистит самостоятельно – 82%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1187624" y="270892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Имеется ли у Вашего ребенка постоянный врач - стоматолог?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1187624" y="3212976"/>
          <a:ext cx="6096000" cy="274320"/>
        </p:xfrm>
        <a:graphic>
          <a:graphicData uri="http://schemas.openxmlformats.org/drawingml/2006/table">
            <a:tbl>
              <a:tblPr/>
              <a:tblGrid>
                <a:gridCol w="2994798"/>
                <a:gridCol w="3101202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Да – 27%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Нет – 72%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187624" y="3645024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Как Вы оцениваете состояние здоровья зубов Вашего ребенка?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1259632" y="4149080"/>
          <a:ext cx="6096000" cy="274320"/>
        </p:xfrm>
        <a:graphic>
          <a:graphicData uri="http://schemas.openxmlformats.org/drawingml/2006/table">
            <a:tbl>
              <a:tblPr/>
              <a:tblGrid>
                <a:gridCol w="1497090"/>
                <a:gridCol w="1497708"/>
                <a:gridCol w="1550292"/>
                <a:gridCol w="1550910"/>
              </a:tblGrid>
              <a:tr h="2672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Отличное – 4%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Хорошее – 28%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Среднее – 36%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Плохое – 32%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154629" y="188640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88640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Продукты питания, влияющие на состояние зубов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galun\OneDrive\Рабочий стол\Щетки пасты леденцы жевачки\20230219_1412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237626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galun\OneDrive\Рабочий стол\Щетки пасты леденцы жевачки\фрукты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620688"/>
            <a:ext cx="208823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galun\OneDrive\Рабочий стол\Щетки пасты леденцы жевачки\20230219_1412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620688"/>
            <a:ext cx="223224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galun\OneDrive\Рабочий стол\Щетки пасты леденцы жевачки\20230219_1401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229200"/>
            <a:ext cx="163640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Учитель\Desktop\У\English\Dentist\фото\IMG-20210904-WA0001.jpg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0968"/>
            <a:ext cx="2376264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Учитель\Desktop\У\English\Dentist\фото\IMG-20210904-WA0010.jp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40968"/>
            <a:ext cx="2520280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Учитель\Desktop\У\English\Dentist\фото\IMG-20210728-WA0018.jp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1728192" cy="1955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Учитель\Downloads\20230218_133313.jpg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013176"/>
            <a:ext cx="2312453" cy="1598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galun\OneDrive\Рабочий стол\Щетки пасты леденцы жевачки\жевательная резинка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5013176"/>
            <a:ext cx="1580067" cy="159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6"/>
            <a:ext cx="6120680" cy="5040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79912" y="332656"/>
            <a:ext cx="2035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Польза ксилита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099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сохранить зубы здоровыми 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(на примере моей семьи)?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72816"/>
            <a:ext cx="2964101" cy="425956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403648" y="1268760"/>
            <a:ext cx="47525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Лечение кариеса во сне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наркозом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6237312"/>
            <a:ext cx="237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Зубки моей сестры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Учитель\Desktop\У\English\Dentist\фото\_IMG_0441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0768"/>
            <a:ext cx="324036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Учитель\Downloads\_DSC8952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3024336" cy="2304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Учитель\Desktop\У\English\Dentist\фото\20210801_17570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84784"/>
            <a:ext cx="266429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Учитель\Desktop\У\English\Dentist\фото\20210801_175713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376264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355976" y="3501008"/>
            <a:ext cx="39691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Зубы Игоря до и после операции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7"/>
          <p:cNvSpPr txBox="1">
            <a:spLocks/>
          </p:cNvSpPr>
          <p:nvPr/>
        </p:nvSpPr>
        <p:spPr>
          <a:xfrm>
            <a:off x="1403648" y="116632"/>
            <a:ext cx="7498080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 сохранить зубы здоровыми </a:t>
            </a:r>
            <a:b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(на примере моей семьи)?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C:\Users\Учитель\Desktop\У\English\Dentist\фото\20201005_164115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91980" y="4185087"/>
            <a:ext cx="216024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Учитель\Desktop\У\English\Dentist\фото\20210419_153838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r="23539"/>
          <a:stretch>
            <a:fillRect/>
          </a:stretch>
        </p:blipFill>
        <p:spPr bwMode="auto">
          <a:xfrm rot="5400000">
            <a:off x="6715450" y="4093862"/>
            <a:ext cx="2088232" cy="205465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724128" y="6309320"/>
            <a:ext cx="23541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Период неприятия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76872"/>
            <a:ext cx="2304256" cy="29046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71600" y="5301208"/>
            <a:ext cx="2962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Мой брат – сладкоежка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5108" y="107091"/>
            <a:ext cx="4845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Атмосфера и самочувствие брата в клинике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4068" y="1520788"/>
            <a:ext cx="2160240" cy="1512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35257" y="2073855"/>
            <a:ext cx="2232248" cy="1774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2949" y="3966043"/>
            <a:ext cx="2664297" cy="20222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76121" y="4753271"/>
            <a:ext cx="2016225" cy="18159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7804" y="1088740"/>
            <a:ext cx="2664296" cy="2016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536" y="2492896"/>
            <a:ext cx="3312368" cy="18722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8071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04664"/>
            <a:ext cx="507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Фото на следующий день после операции: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519" y="2924945"/>
            <a:ext cx="3960440" cy="2232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556792"/>
            <a:ext cx="2327268" cy="3025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32856"/>
            <a:ext cx="3058239" cy="3960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1412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\English\Dentist\фото\IMG_5454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3021227" cy="4697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Учитель\Desktop\У\English\Dentist\фото\IMG_545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665536" cy="3354259"/>
          </a:xfrm>
          <a:prstGeom prst="rect">
            <a:avLst/>
          </a:prstGeom>
          <a:noFill/>
          <a:ln>
            <a:noFill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024083" y="505217"/>
            <a:ext cx="33108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iberation Serif"/>
                <a:cs typeface="Times New Roman" pitchFamily="18" charset="0"/>
              </a:rPr>
              <a:t>Серебряная коронка брата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79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332656"/>
            <a:ext cx="7992888" cy="5915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показать, что правильная гигиена полости рта, более современные методы ухода за зубами, позволяют сохранить их здоровыми.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Объект: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зубы.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Предмет:</a:t>
            </a:r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состояние здоровья зубов и условия для их сохранения.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соблюдать правила гигиены и питания, употреблять все необходимые организму витамины, то можно надолго сохранить зубы здоровыми, а значит и сохранить свое здоровье.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ownloads\Screenshot_20230211-164107_Instagram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2804984" cy="252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Учитель\Downloads\Screenshot_20230211-164115_Instagram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2824697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Учитель\Downloads\Screenshot_20230211-164121_Instagram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05064"/>
            <a:ext cx="2724149" cy="24361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11663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Аппарат «кольцо-петля»</a:t>
            </a:r>
          </a:p>
        </p:txBody>
      </p:sp>
    </p:spTree>
    <p:extLst>
      <p:ext uri="{BB962C8B-B14F-4D97-AF65-F5344CB8AC3E}">
        <p14:creationId xmlns="" xmlns:p14="http://schemas.microsoft.com/office/powerpoint/2010/main" val="1741112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24744"/>
            <a:ext cx="2890961" cy="4725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20072" y="4653136"/>
            <a:ext cx="38185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Теперь фото Игоря можно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использовать в качестве рекламы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стоматологической клиники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453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16832"/>
            <a:ext cx="5184576" cy="3645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20688"/>
            <a:ext cx="2540000" cy="522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5896" y="260648"/>
            <a:ext cx="521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Посещайте стоматолога каждые 3-4 месяца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1957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7984" y="188640"/>
            <a:ext cx="4505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Ортодонтическое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лечение, начало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356992"/>
            <a:ext cx="6536067" cy="3284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8640"/>
            <a:ext cx="2664296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764704"/>
            <a:ext cx="4572000" cy="2232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4532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5940037" cy="2880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4476" y="65903"/>
            <a:ext cx="3247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Активация аппарата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Хаас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3573016"/>
            <a:ext cx="2506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Фиксация аппарата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05064"/>
            <a:ext cx="5256584" cy="2664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5736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469140"/>
            <a:ext cx="7776864" cy="3388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7632848" cy="2990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2996952"/>
            <a:ext cx="239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Разница в 4 недели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94698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7740352" cy="4725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9792" y="332656"/>
            <a:ext cx="463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Ежедневная гигиена полости рта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помощью современных помощников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2081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galun\OneDrive\Рабочий стол\20230219_1318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634908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99792" y="332656"/>
            <a:ext cx="463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Ежедневная гигиена полости рта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помощью современных помощников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915816" cy="51571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24744"/>
            <a:ext cx="2984142" cy="5112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35" y="1628800"/>
            <a:ext cx="2829122" cy="52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3928" y="116632"/>
            <a:ext cx="463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Ежедневная гигиена полости рта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помощью современных помощников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61388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835620" cy="4968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196752"/>
            <a:ext cx="2712906" cy="47251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12" y="2420888"/>
            <a:ext cx="3035176" cy="42210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7904" y="332656"/>
            <a:ext cx="4637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Ежедневная гигиена полости рта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помощью современных помощников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2408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исследования: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980728"/>
            <a:ext cx="7818072" cy="5267672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1) проанализировать научную литературу, как устроен зуб, что вызывает заболевания зубов и как это влияет на организм;</a:t>
            </a: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2) провести анкетирование  среди одноклассников, чтобы выяснить, что знают дети об уходе за зубами и с какими проблемами сталкиваются;</a:t>
            </a: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3) провести  эксперимент для определения влияния зубной пасты на эмаль; проанализировать полученные результаты и сделать выводы;</a:t>
            </a: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4)  выяснить у стоматолога  влияет ли питание на здоровье зубов и как надо правильно за ними ухаживать, чтобы зубы не болели;</a:t>
            </a: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5) проанализировать состояние здоровья зубов на примере своих членов семьи с целью показать, как правильно ухаживать за зубами и какие правила  надо соблюдать;</a:t>
            </a: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познакомить одноклассников с результатами своего исследования и рассказать им,  как сохранить зубы здоровыми.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188640"/>
            <a:ext cx="3784464" cy="50405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Ежедневная гигиена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Учитель\Desktop\У\English\Dentist\Гигена ежедн\20230220_12363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2016224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Учитель\Desktop\У\English\Dentist\Гигена ежедн\20230220_123639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1872208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940152" y="2492896"/>
            <a:ext cx="30534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Берем индикатор налета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Учитель\Desktop\У\English\Dentist\Гигена ежедн\20230220_123719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645024"/>
            <a:ext cx="1728192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Учитель\Desktop\У\English\Dentist\Гигена ежедн\20230220_123723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45024"/>
            <a:ext cx="2376264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6516216" y="5373216"/>
            <a:ext cx="18580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Результат –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налет на зубах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332656"/>
            <a:ext cx="3784464" cy="50405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Ежедневная гигиена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Рисунок 9" descr="C:\Users\Учитель\Desktop\У\English\Dentist\Гигена ежедн\20230220_12423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2664296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Учитель\Desktop\У\English\Dentist\Гигена ежедн\20230220_124309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2880320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2771800" y="56612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После индикатора используем зубную нить и ирригатор.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Учитель\Desktop\У\English\Dentist\Гигена ежедн\20230220_12381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1783080" cy="2867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Учитель\Desktop\У\English\Dentist\Гигена ежедн\20230220_124003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72816"/>
            <a:ext cx="1550324" cy="2876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Учитель\Desktop\У\English\Dentist\Гигена ежедн\20230220_124110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88840"/>
            <a:ext cx="1767840" cy="287378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2843808" y="53012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Потом начинаем чистить и напитывать зубы фтором пастой разными щетками: мануальная, электрическая,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монопучковая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419872" y="332656"/>
            <a:ext cx="4608512" cy="720080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Ежедневная гигиена 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Учитель\Desktop\У\English\Dentist\Гигена ежедн\20230220_12435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2232248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Учитель\Desktop\У\English\Dentist\Гигена ежедн\20230220_124458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92896"/>
            <a:ext cx="223224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Учитель\Desktop\У\English\Dentist\Гигена ежедн\20230220_213107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2221716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91680" y="486916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Прополощим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завершим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тус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мусом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можно спать.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419872" y="332656"/>
            <a:ext cx="4608512" cy="720080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Ежедневная гигиена 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/>
              </a:rPr>
              <a:t>Выводы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764704"/>
            <a:ext cx="7746064" cy="54006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зубов необходимыми элементами являются фтор и кальций.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Для зубов и десен полезно употреблять в пищу свежие твердые фрукты и овощи. 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Начинать профилактику зубных болезней следует в детском возрасте, это приведет к привычке следить за состоянием зубов и в дальнейшем, что обеспечит красивую, здоровую улыбку, вместе с тем - уверенность в себе!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В наше время ухаживать за полостью рта можно разными способами: при помощи зубной пасты и щетки, зубочистки, зубной нити, при помощи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ополаскивателей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жевательной резинки.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5) Как минимум 2 раза в год следует посещать стоматолога для профилактического осмотра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593"/>
          <a:stretch>
            <a:fillRect/>
          </a:stretch>
        </p:blipFill>
        <p:spPr>
          <a:xfrm>
            <a:off x="2411760" y="4495635"/>
            <a:ext cx="5328592" cy="2362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3688" y="2492896"/>
            <a:ext cx="6715172" cy="769441"/>
          </a:xfrm>
          <a:prstGeom prst="rect">
            <a:avLst/>
          </a:prstGeom>
          <a:noFill/>
        </p:spPr>
        <p:txBody>
          <a:bodyPr wrap="square" lIns="91390" tIns="45697" rIns="91390" bIns="45697" rtlCol="0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28514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Работа со словарём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890080" cy="4440560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Зубы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твердые костные образования, закрепленные в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верхних и нижних челюстях, осуществляющие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первичную механическую обработку пищи.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1746" name="Picture 2" descr="https://sun9-31.userapi.com/impf/_GygiApQzcidiaPHoyG0fLMvwvVXaRHTxnaLCA/FWwtWcQd5qA.jpg?size=0x0&amp;quality=90&amp;proxy=1&amp;sign=49e2936f031f1e31fd8d8103c22012c6&amp;c_uniq_tag=_T7UCwUQbE_g2lr8HiIZ279PHJf54QuP_uW4wMglogU&amp;type=video_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43916">
            <a:off x="5996335" y="3721756"/>
            <a:ext cx="2365784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31840" y="332656"/>
            <a:ext cx="3511277" cy="981075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Строение зуба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</a:t>
            </a:r>
          </a:p>
        </p:txBody>
      </p:sp>
      <p:pic>
        <p:nvPicPr>
          <p:cNvPr id="5" name="Рисунок 4" descr="0007-007-Vneshnee-poperechnyj-stroenie-zu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628800"/>
            <a:ext cx="707233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52516" y="260648"/>
            <a:ext cx="56832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Причины  плохой гигиены полости рта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908720"/>
            <a:ext cx="5976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Зубной налёт</a:t>
            </a:r>
          </a:p>
          <a:p>
            <a:pPr marL="457200" indent="-45720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Кариес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Механические повреждения эмали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Перепады температур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Неправильное питание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тадии-карие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764704"/>
            <a:ext cx="4660000" cy="1759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Google Shape;169;p23" descr="i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4293096"/>
            <a:ext cx="943313" cy="1214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71;p23" descr="sl0284.jpg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1331640" y="4293096"/>
            <a:ext cx="1433512" cy="1357312"/>
          </a:xfrm>
          <a:prstGeom prst="rect">
            <a:avLst/>
          </a:prstGeom>
          <a:noFill/>
          <a:ln>
            <a:noFill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  <p:pic>
        <p:nvPicPr>
          <p:cNvPr id="11" name="Google Shape;175;p23" descr="Bakterii-ne-vyzhivayut-v-operatsionnoj-10-j-GKB-Minska.jpg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3203848" y="4437112"/>
            <a:ext cx="1139825" cy="1071562"/>
          </a:xfrm>
          <a:prstGeom prst="rect">
            <a:avLst/>
          </a:prstGeom>
          <a:noFill/>
          <a:ln>
            <a:noFill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  <p:pic>
        <p:nvPicPr>
          <p:cNvPr id="12" name="Google Shape;173;p23" descr="ostryiy-gingivit.jpg"/>
          <p:cNvPicPr preferRelativeResize="0"/>
          <p:nvPr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4860032" y="4221088"/>
            <a:ext cx="1246187" cy="1357312"/>
          </a:xfrm>
          <a:prstGeom prst="rect">
            <a:avLst/>
          </a:prstGeom>
          <a:noFill/>
          <a:ln>
            <a:noFill/>
          </a:ln>
          <a:effectLst>
            <a:outerShdw blurRad="63500" dist="139700" dir="2700000">
              <a:srgbClr val="333333">
                <a:alpha val="64705"/>
              </a:srgbClr>
            </a:outerShdw>
          </a:effectLst>
        </p:spPr>
      </p:pic>
      <p:pic>
        <p:nvPicPr>
          <p:cNvPr id="13" name="Google Shape;177;p23" descr="Benzoic_acid_3D.png"/>
          <p:cNvPicPr preferRelativeResize="0"/>
          <p:nvPr/>
        </p:nvPicPr>
        <p:blipFill rotWithShape="1">
          <a:blip r:embed="rId7" cstate="print">
            <a:alphaModFix/>
          </a:blip>
          <a:srcRect/>
          <a:stretch/>
        </p:blipFill>
        <p:spPr>
          <a:xfrm>
            <a:off x="6588224" y="4437112"/>
            <a:ext cx="981075" cy="107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79;p23" descr="caries3.jpg"/>
          <p:cNvPicPr preferRelativeResize="0"/>
          <p:nvPr/>
        </p:nvPicPr>
        <p:blipFill rotWithShape="1">
          <a:blip r:embed="rId8" cstate="print">
            <a:alphaModFix/>
          </a:blip>
          <a:srcRect/>
          <a:stretch/>
        </p:blipFill>
        <p:spPr>
          <a:xfrm>
            <a:off x="7786688" y="4221088"/>
            <a:ext cx="1357312" cy="13573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70;p23"/>
          <p:cNvCxnSpPr/>
          <p:nvPr/>
        </p:nvCxnSpPr>
        <p:spPr>
          <a:xfrm>
            <a:off x="971600" y="5013176"/>
            <a:ext cx="357187" cy="1587"/>
          </a:xfrm>
          <a:prstGeom prst="straightConnector1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6" name="Google Shape;170;p23"/>
          <p:cNvCxnSpPr/>
          <p:nvPr/>
        </p:nvCxnSpPr>
        <p:spPr>
          <a:xfrm>
            <a:off x="2843808" y="5013176"/>
            <a:ext cx="357187" cy="1587"/>
          </a:xfrm>
          <a:prstGeom prst="straightConnector1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7" name="Google Shape;170;p23"/>
          <p:cNvCxnSpPr/>
          <p:nvPr/>
        </p:nvCxnSpPr>
        <p:spPr>
          <a:xfrm>
            <a:off x="4499992" y="5085184"/>
            <a:ext cx="357187" cy="1587"/>
          </a:xfrm>
          <a:prstGeom prst="straightConnector1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8" name="Google Shape;170;p23"/>
          <p:cNvCxnSpPr/>
          <p:nvPr/>
        </p:nvCxnSpPr>
        <p:spPr>
          <a:xfrm>
            <a:off x="6228184" y="5085184"/>
            <a:ext cx="357187" cy="1587"/>
          </a:xfrm>
          <a:prstGeom prst="straightConnector1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9" name="Google Shape;170;p23"/>
          <p:cNvCxnSpPr/>
          <p:nvPr/>
        </p:nvCxnSpPr>
        <p:spPr>
          <a:xfrm>
            <a:off x="7740352" y="5085184"/>
            <a:ext cx="357187" cy="1587"/>
          </a:xfrm>
          <a:prstGeom prst="straightConnector1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med" len="med"/>
            <a:tailEnd type="stealth" w="med" len="med"/>
          </a:ln>
        </p:spPr>
      </p:cxnSp>
      <p:sp>
        <p:nvSpPr>
          <p:cNvPr id="20" name="Google Shape;180;p23"/>
          <p:cNvSpPr txBox="1"/>
          <p:nvPr/>
        </p:nvSpPr>
        <p:spPr>
          <a:xfrm>
            <a:off x="1763688" y="5733256"/>
            <a:ext cx="72008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</a:pPr>
            <a:r>
              <a:rPr lang="ru-RU" sz="2000" b="1" i="0" u="none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еда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Google Shape;182;p23"/>
          <p:cNvSpPr txBox="1"/>
          <p:nvPr/>
        </p:nvSpPr>
        <p:spPr>
          <a:xfrm>
            <a:off x="3131840" y="5661248"/>
            <a:ext cx="1357312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</a:pPr>
            <a:r>
              <a:rPr lang="ru-RU" sz="2000" b="0" i="0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000" b="1" i="0" u="none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микробы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Google Shape;181;p23"/>
          <p:cNvSpPr txBox="1"/>
          <p:nvPr/>
        </p:nvSpPr>
        <p:spPr>
          <a:xfrm>
            <a:off x="5004048" y="5661248"/>
            <a:ext cx="11430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</a:pPr>
            <a:r>
              <a:rPr lang="ru-RU" sz="2000" b="1" i="0" u="none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налёт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Google Shape;183;p23"/>
          <p:cNvSpPr txBox="1"/>
          <p:nvPr/>
        </p:nvSpPr>
        <p:spPr>
          <a:xfrm>
            <a:off x="6516216" y="5661248"/>
            <a:ext cx="1214437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</a:pPr>
            <a:r>
              <a:rPr lang="ru-RU" sz="2000" b="1" i="0" u="none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кислота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Google Shape;184;p23"/>
          <p:cNvSpPr txBox="1"/>
          <p:nvPr/>
        </p:nvSpPr>
        <p:spPr>
          <a:xfrm>
            <a:off x="7812360" y="5661248"/>
            <a:ext cx="1214437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ru-RU" sz="2400" b="1" i="0" u="sng" dirty="0"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кариес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Google Shape;186;p23"/>
          <p:cNvSpPr/>
          <p:nvPr/>
        </p:nvSpPr>
        <p:spPr>
          <a:xfrm>
            <a:off x="3851920" y="6093296"/>
            <a:ext cx="3168352" cy="500062"/>
          </a:xfrm>
          <a:prstGeom prst="curvedUpArrow">
            <a:avLst>
              <a:gd name="adj1" fmla="val 19376"/>
              <a:gd name="adj2" fmla="val 21044"/>
              <a:gd name="adj3" fmla="val 5400"/>
            </a:avLst>
          </a:prstGeom>
          <a:solidFill>
            <a:schemeClr val="lt1"/>
          </a:solidFill>
          <a:ln w="25400" cap="flat" cmpd="sng">
            <a:solidFill>
              <a:srgbClr val="5C992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348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Лечебно - профилактические пасты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отбеливающие	 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 err="1" smtClean="0"/>
              <a:t>противокариозные</a:t>
            </a:r>
            <a:r>
              <a:rPr lang="ru-RU" dirty="0" smtClean="0"/>
              <a:t>			</a:t>
            </a:r>
          </a:p>
          <a:p>
            <a:pPr>
              <a:buNone/>
            </a:pPr>
            <a:r>
              <a:rPr lang="ru-RU" dirty="0" smtClean="0"/>
              <a:t>- солевые</a:t>
            </a:r>
          </a:p>
          <a:p>
            <a:pPr>
              <a:buNone/>
            </a:pPr>
            <a:r>
              <a:rPr lang="ru-RU" dirty="0" smtClean="0"/>
              <a:t>- противовоспалительные 		</a:t>
            </a:r>
          </a:p>
          <a:p>
            <a:pPr>
              <a:buNone/>
            </a:pPr>
            <a:r>
              <a:rPr lang="ru-RU" dirty="0" smtClean="0"/>
              <a:t>- для чувствительных зубов</a:t>
            </a:r>
          </a:p>
          <a:p>
            <a:pPr>
              <a:buNone/>
            </a:pPr>
            <a:r>
              <a:rPr lang="ru-RU" dirty="0" smtClean="0"/>
              <a:t>- фермент – содержащие			</a:t>
            </a:r>
          </a:p>
          <a:p>
            <a:pPr>
              <a:buNone/>
            </a:pPr>
            <a:r>
              <a:rPr lang="ru-RU" dirty="0" smtClean="0"/>
              <a:t>- с биологически - активными добавками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229600" cy="9810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компоненты зубной пасты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4143375"/>
            <a:ext cx="8472487" cy="19827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3347864" y="764705"/>
            <a:ext cx="2808312" cy="1440160"/>
            <a:chOff x="3643922" y="2442606"/>
            <a:chExt cx="1856154" cy="1856154"/>
          </a:xfrm>
        </p:grpSpPr>
        <p:sp>
          <p:nvSpPr>
            <p:cNvPr id="26" name="Овал 25"/>
            <p:cNvSpPr/>
            <p:nvPr/>
          </p:nvSpPr>
          <p:spPr>
            <a:xfrm>
              <a:off x="3643922" y="2442606"/>
              <a:ext cx="1856154" cy="185615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Овал 4"/>
            <p:cNvSpPr/>
            <p:nvPr/>
          </p:nvSpPr>
          <p:spPr>
            <a:xfrm>
              <a:off x="3915852" y="2714148"/>
              <a:ext cx="1312293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b="1" dirty="0">
                  <a:solidFill>
                    <a:schemeClr val="bg1"/>
                  </a:solidFill>
                </a:rPr>
                <a:t>В состав зубной пасты входят</a:t>
              </a:r>
              <a:r>
                <a:rPr lang="ru-RU" sz="2200" dirty="0">
                  <a:solidFill>
                    <a:schemeClr val="bg1"/>
                  </a:solidFill>
                </a:rPr>
                <a:t>:</a:t>
              </a:r>
            </a:p>
          </p:txBody>
        </p:sp>
      </p:grp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5076056" y="4725144"/>
            <a:ext cx="1928812" cy="1584325"/>
            <a:chOff x="3643922" y="26411"/>
            <a:chExt cx="1856154" cy="1856154"/>
          </a:xfrm>
        </p:grpSpPr>
        <p:sp>
          <p:nvSpPr>
            <p:cNvPr id="24" name="Овал 23"/>
            <p:cNvSpPr/>
            <p:nvPr/>
          </p:nvSpPr>
          <p:spPr>
            <a:xfrm>
              <a:off x="3643922" y="26411"/>
              <a:ext cx="1856154" cy="185615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6"/>
            <p:cNvSpPr/>
            <p:nvPr/>
          </p:nvSpPr>
          <p:spPr>
            <a:xfrm>
              <a:off x="3915852" y="297953"/>
              <a:ext cx="1312293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schemeClr val="tx1"/>
                  </a:solidFill>
                </a:rPr>
                <a:t>Фтор</a:t>
              </a:r>
            </a:p>
          </p:txBody>
        </p:sp>
      </p:grp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7215188" y="1700808"/>
            <a:ext cx="1928812" cy="1584325"/>
            <a:chOff x="5736409" y="1234509"/>
            <a:chExt cx="1856154" cy="1856154"/>
          </a:xfrm>
        </p:grpSpPr>
        <p:sp>
          <p:nvSpPr>
            <p:cNvPr id="22" name="Овал 21"/>
            <p:cNvSpPr/>
            <p:nvPr/>
          </p:nvSpPr>
          <p:spPr>
            <a:xfrm>
              <a:off x="5736409" y="1234509"/>
              <a:ext cx="1856154" cy="185615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Овал 8"/>
            <p:cNvSpPr/>
            <p:nvPr/>
          </p:nvSpPr>
          <p:spPr>
            <a:xfrm>
              <a:off x="6008338" y="1506051"/>
              <a:ext cx="1460456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</a:rPr>
                <a:t>Кал</a:t>
              </a:r>
              <a:r>
                <a:rPr lang="ru-RU" dirty="0" smtClean="0"/>
                <a:t> </a:t>
              </a:r>
              <a:r>
                <a:rPr lang="ru-RU" dirty="0" smtClean="0">
                  <a:solidFill>
                    <a:schemeClr val="tx1"/>
                  </a:solidFill>
                </a:rPr>
                <a:t>Биологически активные вещества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Группа 9"/>
          <p:cNvGrpSpPr>
            <a:grpSpLocks/>
          </p:cNvGrpSpPr>
          <p:nvPr/>
        </p:nvGrpSpPr>
        <p:grpSpPr bwMode="auto">
          <a:xfrm>
            <a:off x="7215188" y="3645024"/>
            <a:ext cx="1928812" cy="1584325"/>
            <a:chOff x="5736409" y="3650704"/>
            <a:chExt cx="1856154" cy="1856154"/>
          </a:xfrm>
        </p:grpSpPr>
        <p:sp>
          <p:nvSpPr>
            <p:cNvPr id="20" name="Овал 19"/>
            <p:cNvSpPr/>
            <p:nvPr/>
          </p:nvSpPr>
          <p:spPr>
            <a:xfrm>
              <a:off x="5736409" y="3650704"/>
              <a:ext cx="1856154" cy="18561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10"/>
            <p:cNvSpPr/>
            <p:nvPr/>
          </p:nvSpPr>
          <p:spPr>
            <a:xfrm>
              <a:off x="6008339" y="3922246"/>
              <a:ext cx="1312293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dirty="0" smtClean="0">
                  <a:solidFill>
                    <a:schemeClr val="tx1"/>
                  </a:solidFill>
                </a:rPr>
                <a:t>Антисептики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10"/>
          <p:cNvGrpSpPr>
            <a:grpSpLocks/>
          </p:cNvGrpSpPr>
          <p:nvPr/>
        </p:nvGrpSpPr>
        <p:grpSpPr bwMode="auto">
          <a:xfrm>
            <a:off x="2411760" y="4725144"/>
            <a:ext cx="1928812" cy="1584325"/>
            <a:chOff x="3643922" y="4858802"/>
            <a:chExt cx="1856154" cy="1856154"/>
          </a:xfrm>
        </p:grpSpPr>
        <p:sp>
          <p:nvSpPr>
            <p:cNvPr id="18" name="Овал 17"/>
            <p:cNvSpPr/>
            <p:nvPr/>
          </p:nvSpPr>
          <p:spPr>
            <a:xfrm>
              <a:off x="3643922" y="4858802"/>
              <a:ext cx="1856154" cy="185615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Овал 12"/>
            <p:cNvSpPr/>
            <p:nvPr/>
          </p:nvSpPr>
          <p:spPr>
            <a:xfrm>
              <a:off x="3915852" y="5130344"/>
              <a:ext cx="1312293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err="1" smtClean="0">
                  <a:solidFill>
                    <a:schemeClr val="tx1"/>
                  </a:solidFill>
                </a:rPr>
                <a:t>Ароматиза-торы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Группа 11"/>
          <p:cNvGrpSpPr>
            <a:grpSpLocks/>
          </p:cNvGrpSpPr>
          <p:nvPr/>
        </p:nvGrpSpPr>
        <p:grpSpPr bwMode="auto">
          <a:xfrm>
            <a:off x="395536" y="3573016"/>
            <a:ext cx="1928812" cy="1584325"/>
            <a:chOff x="1551436" y="3650704"/>
            <a:chExt cx="1856154" cy="1856154"/>
          </a:xfrm>
        </p:grpSpPr>
        <p:sp>
          <p:nvSpPr>
            <p:cNvPr id="16" name="Овал 15"/>
            <p:cNvSpPr/>
            <p:nvPr/>
          </p:nvSpPr>
          <p:spPr>
            <a:xfrm>
              <a:off x="1551436" y="3650704"/>
              <a:ext cx="1856154" cy="185615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Овал 14"/>
            <p:cNvSpPr/>
            <p:nvPr/>
          </p:nvSpPr>
          <p:spPr>
            <a:xfrm>
              <a:off x="1823365" y="3922246"/>
              <a:ext cx="1529752" cy="1313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smtClean="0">
                  <a:solidFill>
                    <a:schemeClr val="tx1"/>
                  </a:solidFill>
                </a:rPr>
                <a:t>Консерванты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179512" y="1628800"/>
            <a:ext cx="2214563" cy="1584325"/>
            <a:chOff x="1433314" y="1142619"/>
            <a:chExt cx="2131820" cy="1856154"/>
          </a:xfrm>
        </p:grpSpPr>
        <p:sp>
          <p:nvSpPr>
            <p:cNvPr id="14" name="Овал 13"/>
            <p:cNvSpPr/>
            <p:nvPr/>
          </p:nvSpPr>
          <p:spPr>
            <a:xfrm>
              <a:off x="1433314" y="1142619"/>
              <a:ext cx="2131820" cy="1856154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16"/>
            <p:cNvSpPr/>
            <p:nvPr/>
          </p:nvSpPr>
          <p:spPr>
            <a:xfrm>
              <a:off x="1823001" y="1507154"/>
              <a:ext cx="1551204" cy="1311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smtClean="0">
                  <a:solidFill>
                    <a:schemeClr val="tx1"/>
                  </a:solidFill>
                </a:rPr>
                <a:t>Абразивные материалы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8" name="Рисунок 27" descr="C:\Users\galun\OneDrive\Рабочий стол\Щетки пасты леденцы жевачки\20230219_1317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671900" y="1304764"/>
            <a:ext cx="237626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1043608" y="6211669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Вывод: выбор зубной пасты должен основываться на состоянии ротовой полости.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5620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Практическая часть </a:t>
            </a:r>
            <a:endParaRPr lang="ru-RU" sz="2800" b="1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galun\OneDrive\Рабочий стол\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25922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galun\OneDrive\Рабочий стол\IMG-20230222-WA00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5283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galun\OneDrive\Рабочий стол\20230219_1440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509120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36096" y="1052736"/>
            <a:ext cx="30572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957</TotalTime>
  <Words>789</Words>
  <Application>Microsoft Office PowerPoint</Application>
  <PresentationFormat>Экран (4:3)</PresentationFormat>
  <Paragraphs>169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Солнцестояние</vt:lpstr>
      <vt:lpstr>«Как сохранить зубы здоровыми?» Исследовательская работа</vt:lpstr>
      <vt:lpstr>Слайд 2</vt:lpstr>
      <vt:lpstr>Задачи исследования: </vt:lpstr>
      <vt:lpstr>Работа со словарём</vt:lpstr>
      <vt:lpstr>Строение зуба</vt:lpstr>
      <vt:lpstr>Слайд 6</vt:lpstr>
      <vt:lpstr>Лечебно - профилактические пасты </vt:lpstr>
      <vt:lpstr>Основные компоненты зубной пасты</vt:lpstr>
      <vt:lpstr>Практическая часть </vt:lpstr>
      <vt:lpstr>Практическая часть </vt:lpstr>
      <vt:lpstr>Слайд 11</vt:lpstr>
      <vt:lpstr>Слайд 12</vt:lpstr>
      <vt:lpstr>Слайд 13</vt:lpstr>
      <vt:lpstr>Слайд 14</vt:lpstr>
      <vt:lpstr>Как сохранить зубы здоровыми  (на примере моей семьи)?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Ежедневная гигиена  </vt:lpstr>
      <vt:lpstr>Ежедневная гигиена  </vt:lpstr>
      <vt:lpstr>Слайд 32</vt:lpstr>
      <vt:lpstr>Слайд 33</vt:lpstr>
      <vt:lpstr>Выводы 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сергей галиуллин</cp:lastModifiedBy>
  <cp:revision>34</cp:revision>
  <dcterms:created xsi:type="dcterms:W3CDTF">2015-02-11T18:02:49Z</dcterms:created>
  <dcterms:modified xsi:type="dcterms:W3CDTF">2024-06-20T12:50:55Z</dcterms:modified>
</cp:coreProperties>
</file>