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2" r:id="rId1"/>
  </p:sldMasterIdLst>
  <p:notesMasterIdLst>
    <p:notesMasterId r:id="rId15"/>
  </p:notesMasterIdLst>
  <p:sldIdLst>
    <p:sldId id="256" r:id="rId2"/>
    <p:sldId id="257" r:id="rId3"/>
    <p:sldId id="258" r:id="rId4"/>
    <p:sldId id="261" r:id="rId5"/>
    <p:sldId id="262" r:id="rId6"/>
    <p:sldId id="267" r:id="rId7"/>
    <p:sldId id="259" r:id="rId8"/>
    <p:sldId id="260" r:id="rId9"/>
    <p:sldId id="268" r:id="rId10"/>
    <p:sldId id="270" r:id="rId11"/>
    <p:sldId id="266" r:id="rId12"/>
    <p:sldId id="265" r:id="rId13"/>
    <p:sldId id="2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30A9DA-9C06-4852-A6F2-41D55CE06E28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4B9E14-BAF1-4376-924D-3478BE8EE3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395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6%D0%B8%D0%BB%D0%B8%D0%BD%D0%B4%D1%80" TargetMode="External"/><Relationship Id="rId13" Type="http://schemas.openxmlformats.org/officeDocument/2006/relationships/hyperlink" Target="https://ru.wikipedia.org/w/index.php?title=%D0%A7%D0%B5%D1%88%D1%83%D0%B9%D0%BA%D0%B8&amp;action=edit&amp;redlink=1" TargetMode="External"/><Relationship Id="rId18" Type="http://schemas.openxmlformats.org/officeDocument/2006/relationships/hyperlink" Target="https://ru.wikipedia.org/wiki/%D0%A3%D1%81%D1%82%D1%8C%D0%B8%D1%86%D0%B5" TargetMode="External"/><Relationship Id="rId26" Type="http://schemas.openxmlformats.org/officeDocument/2006/relationships/hyperlink" Target="https://ru.wikipedia.org/wiki/%D0%9F%D0%BE%D0%B1%D0%B5%D0%B3_(%D0%B1%D0%BE%D1%82%D0%B0%D0%BD%D0%B8%D0%BA%D0%B0)" TargetMode="External"/><Relationship Id="rId3" Type="http://schemas.openxmlformats.org/officeDocument/2006/relationships/hyperlink" Target="https://ru.wikipedia.org/w/index.php?title=%D0%9F%D0%B8%D1%85%D1%82%D0%B0_%D1%81%D0%B8%D0%B1%D0%B8%D1%80%D1%81%D0%BA%D0%B0%D1%8F&amp;veaction=edit&amp;section=1" TargetMode="External"/><Relationship Id="rId21" Type="http://schemas.openxmlformats.org/officeDocument/2006/relationships/hyperlink" Target="https://ru.wikipedia.org/wiki/%D0%9F%D1%8B%D0%BB%D1%8C%D1%86%D0%B0" TargetMode="External"/><Relationship Id="rId7" Type="http://schemas.openxmlformats.org/officeDocument/2006/relationships/hyperlink" Target="https://ru.wikipedia.org/wiki/%D0%A1%D1%82%D0%B2%D0%BE%D0%BB_(%D0%B1%D0%BE%D1%82%D0%B0%D0%BD%D0%B8%D0%BA%D0%B0)" TargetMode="External"/><Relationship Id="rId12" Type="http://schemas.openxmlformats.org/officeDocument/2006/relationships/hyperlink" Target="https://ru.wikipedia.org/wiki/%D0%9F%D0%BE%D1%87%D0%BA%D0%B0_(%D0%B1%D0%BE%D1%82%D0%B0%D0%BD%D0%B8%D0%BA%D0%B0)" TargetMode="External"/><Relationship Id="rId17" Type="http://schemas.openxmlformats.org/officeDocument/2006/relationships/hyperlink" Target="https://ru.wikipedia.org/wiki/%D0%92%D0%BE%D1%81%D0%BA" TargetMode="External"/><Relationship Id="rId25" Type="http://schemas.openxmlformats.org/officeDocument/2006/relationships/hyperlink" Target="https://ru.wikipedia.org/w/index.php?title=%D0%93%D0%B5%D0%BD%D0%B5%D1%80%D0%B0%D1%82%D0%B8%D0%B2%D0%BD%D1%8B%D0%B5_%D0%BE%D1%80%D0%B3%D0%B0%D0%BD%D1%8B&amp;action=edit&amp;redlink=1" TargetMode="External"/><Relationship Id="rId2" Type="http://schemas.openxmlformats.org/officeDocument/2006/relationships/slide" Target="../slides/slide4.xml"/><Relationship Id="rId16" Type="http://schemas.openxmlformats.org/officeDocument/2006/relationships/hyperlink" Target="https://ru.wikipedia.org/wiki/%D0%90%D1%80%D0%BE%D0%BC%D0%B0%D1%82" TargetMode="External"/><Relationship Id="rId20" Type="http://schemas.openxmlformats.org/officeDocument/2006/relationships/hyperlink" Target="https://ru.wikipedia.org/wiki/%D0%9A%D0%BE%D0%BB%D0%BE%D1%81%D0%BE%D0%BA_(%D1%81%D0%BE%D1%86%D0%B2%D0%B5%D1%82%D0%B8%D0%B5)" TargetMode="External"/><Relationship Id="rId29" Type="http://schemas.openxmlformats.org/officeDocument/2006/relationships/hyperlink" Target="https://ru.wikipedia.org/wiki/%D0%A1%D0%B5%D0%BC%D1%8F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ru.wikipedia.org/wiki/%D0%9A%D1%80%D0%BE%D0%BD%D0%B0_%D0%B4%D0%B5%D1%80%D0%B5%D0%B2%D0%B0" TargetMode="External"/><Relationship Id="rId11" Type="http://schemas.openxmlformats.org/officeDocument/2006/relationships/hyperlink" Target="https://ru.wikipedia.org/wiki/%D0%96%D0%B8%D0%B2%D0%B8%D1%86%D0%B0" TargetMode="External"/><Relationship Id="rId24" Type="http://schemas.openxmlformats.org/officeDocument/2006/relationships/hyperlink" Target="https://ru.wikipedia.org/wiki/%D0%A8%D0%B8%D1%88%D0%BA%D0%B0" TargetMode="External"/><Relationship Id="rId5" Type="http://schemas.openxmlformats.org/officeDocument/2006/relationships/hyperlink" Target="https://ru.wikipedia.org/wiki/%D0%92%D0%B5%D1%87%D0%BD%D0%BE%D0%B7%D0%B5%D0%BB%D1%91%D0%BD%D1%8B%D0%B5_%D1%80%D0%B0%D1%81%D1%82%D0%B5%D0%BD%D0%B8%D1%8F" TargetMode="External"/><Relationship Id="rId15" Type="http://schemas.openxmlformats.org/officeDocument/2006/relationships/hyperlink" Target="https://ru.wikipedia.org/wiki/%D0%A5%D0%B2%D0%BE%D1%8F" TargetMode="External"/><Relationship Id="rId23" Type="http://schemas.openxmlformats.org/officeDocument/2006/relationships/hyperlink" Target="https://ru.wikipedia.org/wiki/%D0%92%D0%BE%D0%B7%D0%B4%D1%83%D1%88%D0%BD%D1%8B%D0%B5_%D0%BC%D0%B5%D1%88%D0%BA%D0%B8" TargetMode="External"/><Relationship Id="rId28" Type="http://schemas.openxmlformats.org/officeDocument/2006/relationships/hyperlink" Target="https://ru.wikipedia.org/wiki/%D0%A1%D0%B5%D0%BC%D1%8F%D0%BF%D0%BE%D1%87%D0%BA%D0%B0" TargetMode="External"/><Relationship Id="rId10" Type="http://schemas.openxmlformats.org/officeDocument/2006/relationships/hyperlink" Target="https://ru.wikipedia.org/wiki/%D0%9A%D0%BE%D1%80%D0%B0" TargetMode="External"/><Relationship Id="rId19" Type="http://schemas.openxmlformats.org/officeDocument/2006/relationships/hyperlink" Target="https://ru.wikipedia.org/wiki/%D0%A0%D1%83%D0%B1%D0%B5%D1%86_(%D1%81%D0%BB%D0%B5%D0%B4_%D0%BE%D1%82_%D1%80%D0%B0%D0%BD%D1%8B)" TargetMode="External"/><Relationship Id="rId4" Type="http://schemas.openxmlformats.org/officeDocument/2006/relationships/hyperlink" Target="https://ru.wikipedia.org/w/index.php?title=%D0%9F%D0%B8%D1%85%D1%82%D0%B0_%D1%81%D0%B8%D0%B1%D0%B8%D1%80%D1%81%D0%BA%D0%B0%D1%8F&amp;action=edit&amp;section=1" TargetMode="External"/><Relationship Id="rId9" Type="http://schemas.openxmlformats.org/officeDocument/2006/relationships/hyperlink" Target="https://ru.wikipedia.org/wiki/%D0%92%D0%B5%D1%82%D0%B2%D0%B8" TargetMode="External"/><Relationship Id="rId14" Type="http://schemas.openxmlformats.org/officeDocument/2006/relationships/hyperlink" Target="https://ru.wikipedia.org/wiki/%D0%A1%D0%BC%D0%BE%D0%BB%D0%B0" TargetMode="External"/><Relationship Id="rId22" Type="http://schemas.openxmlformats.org/officeDocument/2006/relationships/hyperlink" Target="https://ru.wikipedia.org/wiki/%D0%9F%D1%8B%D0%BB%D1%8C%D1%86%D0%B5%D0%B2%D1%8B%D0%B5_%D0%B7%D1%91%D1%80%D0%BD%D0%B0" TargetMode="External"/><Relationship Id="rId27" Type="http://schemas.openxmlformats.org/officeDocument/2006/relationships/hyperlink" Target="https://ru.wikipedia.org/wiki/%D0%9B%D0%B8%D1%81%D1%82#&#1055;&#1072;&#1079;&#1091;&#1093;&#1072;_&#1083;&#1080;&#1089;&#1090;&#1072;" TargetMode="External"/></Relationships>
</file>

<file path=ppt/notesSlides/_rels/notes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6%D0%B8%D0%BB%D0%B8%D0%BD%D0%B4%D1%80" TargetMode="External"/><Relationship Id="rId13" Type="http://schemas.openxmlformats.org/officeDocument/2006/relationships/hyperlink" Target="https://ru.wikipedia.org/w/index.php?title=%D0%A7%D0%B5%D1%88%D1%83%D0%B9%D0%BA%D0%B8&amp;action=edit&amp;redlink=1" TargetMode="External"/><Relationship Id="rId18" Type="http://schemas.openxmlformats.org/officeDocument/2006/relationships/hyperlink" Target="https://ru.wikipedia.org/wiki/%D0%A3%D1%81%D1%82%D1%8C%D0%B8%D1%86%D0%B5" TargetMode="External"/><Relationship Id="rId26" Type="http://schemas.openxmlformats.org/officeDocument/2006/relationships/hyperlink" Target="https://ru.wikipedia.org/wiki/%D0%9F%D0%BE%D0%B1%D0%B5%D0%B3_(%D0%B1%D0%BE%D1%82%D0%B0%D0%BD%D0%B8%D0%BA%D0%B0)" TargetMode="External"/><Relationship Id="rId3" Type="http://schemas.openxmlformats.org/officeDocument/2006/relationships/hyperlink" Target="https://ru.wikipedia.org/w/index.php?title=%D0%9F%D0%B8%D1%85%D1%82%D0%B0_%D1%81%D0%B8%D0%B1%D0%B8%D1%80%D1%81%D0%BA%D0%B0%D1%8F&amp;veaction=edit&amp;section=1" TargetMode="External"/><Relationship Id="rId21" Type="http://schemas.openxmlformats.org/officeDocument/2006/relationships/hyperlink" Target="https://ru.wikipedia.org/wiki/%D0%9F%D1%8B%D0%BB%D1%8C%D1%86%D0%B0" TargetMode="External"/><Relationship Id="rId7" Type="http://schemas.openxmlformats.org/officeDocument/2006/relationships/hyperlink" Target="https://ru.wikipedia.org/wiki/%D0%A1%D1%82%D0%B2%D0%BE%D0%BB_(%D0%B1%D0%BE%D1%82%D0%B0%D0%BD%D0%B8%D0%BA%D0%B0)" TargetMode="External"/><Relationship Id="rId12" Type="http://schemas.openxmlformats.org/officeDocument/2006/relationships/hyperlink" Target="https://ru.wikipedia.org/wiki/%D0%9F%D0%BE%D1%87%D0%BA%D0%B0_(%D0%B1%D0%BE%D1%82%D0%B0%D0%BD%D0%B8%D0%BA%D0%B0)" TargetMode="External"/><Relationship Id="rId17" Type="http://schemas.openxmlformats.org/officeDocument/2006/relationships/hyperlink" Target="https://ru.wikipedia.org/wiki/%D0%92%D0%BE%D1%81%D0%BA" TargetMode="External"/><Relationship Id="rId25" Type="http://schemas.openxmlformats.org/officeDocument/2006/relationships/hyperlink" Target="https://ru.wikipedia.org/w/index.php?title=%D0%93%D0%B5%D0%BD%D0%B5%D1%80%D0%B0%D1%82%D0%B8%D0%B2%D0%BD%D1%8B%D0%B5_%D0%BE%D1%80%D0%B3%D0%B0%D0%BD%D1%8B&amp;action=edit&amp;redlink=1" TargetMode="External"/><Relationship Id="rId2" Type="http://schemas.openxmlformats.org/officeDocument/2006/relationships/slide" Target="../slides/slide7.xml"/><Relationship Id="rId16" Type="http://schemas.openxmlformats.org/officeDocument/2006/relationships/hyperlink" Target="https://ru.wikipedia.org/wiki/%D0%90%D1%80%D0%BE%D0%BC%D0%B0%D1%82" TargetMode="External"/><Relationship Id="rId20" Type="http://schemas.openxmlformats.org/officeDocument/2006/relationships/hyperlink" Target="https://ru.wikipedia.org/wiki/%D0%9A%D0%BE%D0%BB%D0%BE%D1%81%D0%BE%D0%BA_(%D1%81%D0%BE%D1%86%D0%B2%D0%B5%D1%82%D0%B8%D0%B5)" TargetMode="External"/><Relationship Id="rId29" Type="http://schemas.openxmlformats.org/officeDocument/2006/relationships/hyperlink" Target="https://ru.wikipedia.org/wiki/%D0%A1%D0%B5%D0%BC%D1%8F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ru.wikipedia.org/wiki/%D0%9A%D1%80%D0%BE%D0%BD%D0%B0_%D0%B4%D0%B5%D1%80%D0%B5%D0%B2%D0%B0" TargetMode="External"/><Relationship Id="rId11" Type="http://schemas.openxmlformats.org/officeDocument/2006/relationships/hyperlink" Target="https://ru.wikipedia.org/wiki/%D0%96%D0%B8%D0%B2%D0%B8%D1%86%D0%B0" TargetMode="External"/><Relationship Id="rId24" Type="http://schemas.openxmlformats.org/officeDocument/2006/relationships/hyperlink" Target="https://ru.wikipedia.org/wiki/%D0%A8%D0%B8%D1%88%D0%BA%D0%B0" TargetMode="External"/><Relationship Id="rId5" Type="http://schemas.openxmlformats.org/officeDocument/2006/relationships/hyperlink" Target="https://ru.wikipedia.org/wiki/%D0%92%D0%B5%D1%87%D0%BD%D0%BE%D0%B7%D0%B5%D0%BB%D1%91%D0%BD%D1%8B%D0%B5_%D1%80%D0%B0%D1%81%D1%82%D0%B5%D0%BD%D0%B8%D1%8F" TargetMode="External"/><Relationship Id="rId15" Type="http://schemas.openxmlformats.org/officeDocument/2006/relationships/hyperlink" Target="https://ru.wikipedia.org/wiki/%D0%A5%D0%B2%D0%BE%D1%8F" TargetMode="External"/><Relationship Id="rId23" Type="http://schemas.openxmlformats.org/officeDocument/2006/relationships/hyperlink" Target="https://ru.wikipedia.org/wiki/%D0%92%D0%BE%D0%B7%D0%B4%D1%83%D1%88%D0%BD%D1%8B%D0%B5_%D0%BC%D0%B5%D1%88%D0%BA%D0%B8" TargetMode="External"/><Relationship Id="rId28" Type="http://schemas.openxmlformats.org/officeDocument/2006/relationships/hyperlink" Target="https://ru.wikipedia.org/wiki/%D0%A1%D0%B5%D0%BC%D1%8F%D0%BF%D0%BE%D1%87%D0%BA%D0%B0" TargetMode="External"/><Relationship Id="rId10" Type="http://schemas.openxmlformats.org/officeDocument/2006/relationships/hyperlink" Target="https://ru.wikipedia.org/wiki/%D0%9A%D0%BE%D1%80%D0%B0" TargetMode="External"/><Relationship Id="rId19" Type="http://schemas.openxmlformats.org/officeDocument/2006/relationships/hyperlink" Target="https://ru.wikipedia.org/wiki/%D0%A0%D1%83%D0%B1%D0%B5%D1%86_(%D1%81%D0%BB%D0%B5%D0%B4_%D0%BE%D1%82_%D1%80%D0%B0%D0%BD%D1%8B)" TargetMode="External"/><Relationship Id="rId4" Type="http://schemas.openxmlformats.org/officeDocument/2006/relationships/hyperlink" Target="https://ru.wikipedia.org/w/index.php?title=%D0%9F%D0%B8%D1%85%D1%82%D0%B0_%D1%81%D0%B8%D0%B1%D0%B8%D1%80%D1%81%D0%BA%D0%B0%D1%8F&amp;action=edit&amp;section=1" TargetMode="External"/><Relationship Id="rId9" Type="http://schemas.openxmlformats.org/officeDocument/2006/relationships/hyperlink" Target="https://ru.wikipedia.org/wiki/%D0%92%D0%B5%D1%82%D0%B2%D0%B8" TargetMode="External"/><Relationship Id="rId14" Type="http://schemas.openxmlformats.org/officeDocument/2006/relationships/hyperlink" Target="https://ru.wikipedia.org/wiki/%D0%A1%D0%BC%D0%BE%D0%BB%D0%B0" TargetMode="External"/><Relationship Id="rId22" Type="http://schemas.openxmlformats.org/officeDocument/2006/relationships/hyperlink" Target="https://ru.wikipedia.org/wiki/%D0%9F%D1%8B%D0%BB%D1%8C%D1%86%D0%B5%D0%B2%D1%8B%D0%B5_%D0%B7%D1%91%D1%80%D0%BD%D0%B0" TargetMode="External"/><Relationship Id="rId27" Type="http://schemas.openxmlformats.org/officeDocument/2006/relationships/hyperlink" Target="https://ru.wikipedia.org/wiki/%D0%9B%D0%B8%D1%81%D1%82#&#1055;&#1072;&#1079;&#1091;&#1093;&#1072;_&#1083;&#1080;&#1089;&#1090;&#1072;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Ботаническое описание[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Редактировать раздел «Ботаническое описание»"/>
              </a:rPr>
              <a:t>править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| 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 tooltip="Редактировать раздел «Ботаническое описание»"/>
              </a:rPr>
              <a:t>править код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]</a:t>
            </a:r>
          </a:p>
          <a:p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 tooltip="Вечнозелёные растения"/>
              </a:rPr>
              <a:t>Вечнозелёное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дерево до 30 м высотой, с красивой </a:t>
            </a:r>
            <a:r>
              <a:rPr lang="ru-RU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узкоконической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почти </a:t>
            </a:r>
            <a:r>
              <a:rPr lang="ru-RU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колонновидной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 tooltip="Крона дерева"/>
              </a:rPr>
              <a:t>кроной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7" tooltip="Ствол (ботаника)"/>
              </a:rPr>
              <a:t>Ствол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вверху 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8" tooltip="Цилиндр"/>
              </a:rPr>
              <a:t>цилиндрический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внизу ребристый. 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9" tooltip="Ветви"/>
              </a:rPr>
              <a:t>Ветви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тонкие, у свободно растущих деревьев опускаются почти до самой земли.</a:t>
            </a:r>
          </a:p>
          <a:p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0" tooltip="Кора"/>
              </a:rPr>
              <a:t>Кора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гладкая, тонкая, тёмно-серая, с утолщениями (желваками), заполненными душистой прозрачной 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1" tooltip="Живица"/>
              </a:rPr>
              <a:t>живицей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(также называемой «пихтовый бальзам»).</a:t>
            </a:r>
          </a:p>
          <a:p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2" tooltip="Почка (ботаника)"/>
              </a:rPr>
              <a:t>Почки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развивающиеся на концах, надёжно защищены плотно прилегающими друг к другу 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3" tooltip="Чешуйки (страница отсутствует)"/>
              </a:rPr>
              <a:t>чешуйками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покрытыми защитным слоем 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4" tooltip="Смола"/>
              </a:rPr>
              <a:t>смолы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5" tooltip="Хвоя"/>
              </a:rPr>
              <a:t>Хвоя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не колючая, 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6" tooltip="Аромат"/>
              </a:rPr>
              <a:t>ароматная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плоская, длиной до 3 см, тёмно-зелёная, блестящая. Снизу — две беловатые полоски с 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7" tooltip="Воск"/>
              </a:rPr>
              <a:t>восковым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налётом, в каждой 3—4 ряда 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8" tooltip="Устьице"/>
              </a:rPr>
              <a:t>устьиц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Отдельно каждая хвоинка сохраняется на дереве 7—10 лет. Отмирая, она оставляет на ветке небольшой плоский 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9" tooltip="Рубец (след от раны)"/>
              </a:rPr>
              <a:t>рубец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Цветёт пихта в мае. Растение однодомное. Жёлтые 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0" tooltip="Колосок (соцветие)"/>
              </a:rPr>
              <a:t>колоски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с 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1" tooltip="Пыльца"/>
              </a:rPr>
              <a:t>пыльцой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— мужские органы; 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2" tooltip="Пыльцевые зёрна"/>
              </a:rPr>
              <a:t>пыльцевые зёрна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снабжены двумя летательными 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3" tooltip="Воздушные мешки"/>
              </a:rPr>
              <a:t>воздушными мешками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которые способствуют переносу пыльцы на огромные расстояния. Тёмно-пурпурные 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4" tooltip="Шишка"/>
              </a:rPr>
              <a:t>шишки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— женские 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5" tooltip="Генеративные органы (страница отсутствует)"/>
              </a:rPr>
              <a:t>генеративные органы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 расположены обычно на 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6" tooltip="Побег (ботаника)"/>
              </a:rPr>
              <a:t>побегах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прошлого года; в отличие от ели — </a:t>
            </a:r>
            <a:r>
              <a:rPr lang="ru-RU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торчат вертикально вверх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В 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7" tooltip="Лист"/>
              </a:rPr>
              <a:t>пазухах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чешуй, спирально расположенных внутри шишки, парами сидят 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8" tooltip="Семяпочка"/>
              </a:rPr>
              <a:t>семяпочки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К моменту созревания 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9" tooltip="Семя"/>
              </a:rPr>
              <a:t>семян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шишки становятся светло-коричневыми и увеличиваются в размерах, достигая 7—9 см в длину. В октябре — сентябре шишки рассыпаются, вместе с семенами осыпаются и чешуи, так что на ветках долгое время остаются только торчащие стержни шишек. Эта особенность отличает пихту от многих других хвойных растений.</a:t>
            </a:r>
          </a:p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Размножение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4B9E14-BAF1-4376-924D-3478BE8EE3E1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223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Ботаническое описание[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Редактировать раздел «Ботаническое описание»"/>
              </a:rPr>
              <a:t>править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| 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 tooltip="Редактировать раздел «Ботаническое описание»"/>
              </a:rPr>
              <a:t>править код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]</a:t>
            </a:r>
          </a:p>
          <a:p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 tooltip="Вечнозелёные растения"/>
              </a:rPr>
              <a:t>Вечнозелёное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дерево до 30 м высотой, с красивой </a:t>
            </a:r>
            <a:r>
              <a:rPr lang="ru-RU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узкоконической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почти </a:t>
            </a:r>
            <a:r>
              <a:rPr lang="ru-RU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колонновидной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 tooltip="Крона дерева"/>
              </a:rPr>
              <a:t>кроной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7" tooltip="Ствол (ботаника)"/>
              </a:rPr>
              <a:t>Ствол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вверху 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8" tooltip="Цилиндр"/>
              </a:rPr>
              <a:t>цилиндрический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внизу ребристый. 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9" tooltip="Ветви"/>
              </a:rPr>
              <a:t>Ветви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тонкие, у свободно растущих деревьев опускаются почти до самой земли.</a:t>
            </a:r>
          </a:p>
          <a:p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0" tooltip="Кора"/>
              </a:rPr>
              <a:t>Кора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гладкая, тонкая, тёмно-серая, с утолщениями (желваками), заполненными душистой прозрачной 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1" tooltip="Живица"/>
              </a:rPr>
              <a:t>живицей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(также называемой «пихтовый бальзам»).</a:t>
            </a:r>
          </a:p>
          <a:p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2" tooltip="Почка (ботаника)"/>
              </a:rPr>
              <a:t>Почки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развивающиеся на концах, надёжно защищены плотно прилегающими друг к другу 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3" tooltip="Чешуйки (страница отсутствует)"/>
              </a:rPr>
              <a:t>чешуйками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покрытыми защитным слоем 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4" tooltip="Смола"/>
              </a:rPr>
              <a:t>смолы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5" tooltip="Хвоя"/>
              </a:rPr>
              <a:t>Хвоя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не колючая, 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6" tooltip="Аромат"/>
              </a:rPr>
              <a:t>ароматная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плоская, длиной до 3 см, тёмно-зелёная, блестящая. Снизу — две беловатые полоски с 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7" tooltip="Воск"/>
              </a:rPr>
              <a:t>восковым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налётом, в каждой 3—4 ряда 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8" tooltip="Устьице"/>
              </a:rPr>
              <a:t>устьиц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Отдельно каждая хвоинка сохраняется на дереве 7—10 лет. Отмирая, она оставляет на ветке небольшой плоский 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9" tooltip="Рубец (след от раны)"/>
              </a:rPr>
              <a:t>рубец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Цветёт пихта в мае. Растение однодомное. Жёлтые 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0" tooltip="Колосок (соцветие)"/>
              </a:rPr>
              <a:t>колоски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с 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1" tooltip="Пыльца"/>
              </a:rPr>
              <a:t>пыльцой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— мужские органы; 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2" tooltip="Пыльцевые зёрна"/>
              </a:rPr>
              <a:t>пыльцевые зёрна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снабжены двумя летательными 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3" tooltip="Воздушные мешки"/>
              </a:rPr>
              <a:t>воздушными мешками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которые способствуют переносу пыльцы на огромные расстояния. Тёмно-пурпурные 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4" tooltip="Шишка"/>
              </a:rPr>
              <a:t>шишки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— женские 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5" tooltip="Генеративные органы (страница отсутствует)"/>
              </a:rPr>
              <a:t>генеративные органы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 расположены обычно на 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6" tooltip="Побег (ботаника)"/>
              </a:rPr>
              <a:t>побегах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прошлого года; в отличие от ели — </a:t>
            </a:r>
            <a:r>
              <a:rPr lang="ru-RU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торчат вертикально вверх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В 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7" tooltip="Лист"/>
              </a:rPr>
              <a:t>пазухах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чешуй, спирально расположенных внутри шишки, парами сидят 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8" tooltip="Семяпочка"/>
              </a:rPr>
              <a:t>семяпочки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К моменту созревания </a:t>
            </a:r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9" tooltip="Семя"/>
              </a:rPr>
              <a:t>семян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шишки становятся светло-коричневыми и увеличиваются в размерах, достигая 7—9 см в длину. В октябре — сентябре шишки рассыпаются, вместе с семенами осыпаются и чешуи, так что на ветках долгое время остаются только торчащие стержни шишек. Эта особенность отличает пихту от многих других хвойных растений.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4B9E14-BAF1-4376-924D-3478BE8EE3E1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965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A4360-0441-4D41-8B41-9A4CA3C6AF89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FA337-38FE-4318-A1A3-175FB33D9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191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A4360-0441-4D41-8B41-9A4CA3C6AF89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FA337-38FE-4318-A1A3-175FB33D9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294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A4360-0441-4D41-8B41-9A4CA3C6AF89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FA337-38FE-4318-A1A3-175FB33D9DDC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419897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A4360-0441-4D41-8B41-9A4CA3C6AF89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FA337-38FE-4318-A1A3-175FB33D9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3508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A4360-0441-4D41-8B41-9A4CA3C6AF89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FA337-38FE-4318-A1A3-175FB33D9DD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396574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A4360-0441-4D41-8B41-9A4CA3C6AF89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FA337-38FE-4318-A1A3-175FB33D9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660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A4360-0441-4D41-8B41-9A4CA3C6AF89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FA337-38FE-4318-A1A3-175FB33D9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246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A4360-0441-4D41-8B41-9A4CA3C6AF89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FA337-38FE-4318-A1A3-175FB33D9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01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A4360-0441-4D41-8B41-9A4CA3C6AF89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FA337-38FE-4318-A1A3-175FB33D9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619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A4360-0441-4D41-8B41-9A4CA3C6AF89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FA337-38FE-4318-A1A3-175FB33D9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911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A4360-0441-4D41-8B41-9A4CA3C6AF89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FA337-38FE-4318-A1A3-175FB33D9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230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A4360-0441-4D41-8B41-9A4CA3C6AF89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FA337-38FE-4318-A1A3-175FB33D9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53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A4360-0441-4D41-8B41-9A4CA3C6AF89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FA337-38FE-4318-A1A3-175FB33D9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33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A4360-0441-4D41-8B41-9A4CA3C6AF89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FA337-38FE-4318-A1A3-175FB33D9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227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A4360-0441-4D41-8B41-9A4CA3C6AF89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FA337-38FE-4318-A1A3-175FB33D9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967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A4360-0441-4D41-8B41-9A4CA3C6AF89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FA337-38FE-4318-A1A3-175FB33D9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593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8A4360-0441-4D41-8B41-9A4CA3C6AF89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45FA337-38FE-4318-A1A3-175FB33D9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2477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  <p:sldLayoutId id="2147483814" r:id="rId12"/>
    <p:sldLayoutId id="2147483815" r:id="rId13"/>
    <p:sldLayoutId id="2147483816" r:id="rId14"/>
    <p:sldLayoutId id="2147483817" r:id="rId15"/>
    <p:sldLayoutId id="214748381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hipermir.ru/topic/rastenija/malina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07674" y="405353"/>
            <a:ext cx="6109854" cy="1178350"/>
          </a:xfrm>
        </p:spPr>
        <p:txBody>
          <a:bodyPr>
            <a:normAutofit/>
          </a:bodyPr>
          <a:lstStyle/>
          <a:p>
            <a:r>
              <a:rPr lang="ru-RU" dirty="0"/>
              <a:t>Хвойные деревья</a:t>
            </a:r>
          </a:p>
        </p:txBody>
      </p:sp>
      <p:pic>
        <p:nvPicPr>
          <p:cNvPr id="1028" name="Picture 4" descr="http://www.russian-travels.ru/wp-content/uploads/2010/06/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391" y="1442301"/>
            <a:ext cx="11575472" cy="4430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5137" y="5769205"/>
            <a:ext cx="891886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Bookman Old Style" pitchFamily="18" charset="0"/>
              </a:rPr>
              <a:t>Авторы:</a:t>
            </a:r>
          </a:p>
          <a:p>
            <a:r>
              <a:rPr lang="ru-RU" dirty="0">
                <a:latin typeface="Bookman Old Style" pitchFamily="18" charset="0"/>
              </a:rPr>
              <a:t>Витязева Галина Николаевна</a:t>
            </a:r>
          </a:p>
          <a:p>
            <a:r>
              <a:rPr lang="ru-RU" dirty="0">
                <a:latin typeface="Bookman Old Style" pitchFamily="18" charset="0"/>
              </a:rPr>
              <a:t>Шевякова Алёна Дмитриевна                                                          </a:t>
            </a:r>
            <a:r>
              <a:rPr lang="ru-RU" dirty="0" err="1">
                <a:latin typeface="Bookman Old Style" pitchFamily="18" charset="0"/>
              </a:rPr>
              <a:t>г.Ухта</a:t>
            </a:r>
            <a:endParaRPr lang="ru-RU" dirty="0">
              <a:latin typeface="Bookman Old Style" pitchFamily="18" charset="0"/>
            </a:endParaRPr>
          </a:p>
          <a:p>
            <a:endParaRPr lang="ru-RU" dirty="0">
              <a:latin typeface="Bookman Old Style" pitchFamily="18" charset="0"/>
            </a:endParaRPr>
          </a:p>
          <a:p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201C7F7-9351-467F-B45E-985A81BE6276}"/>
              </a:ext>
            </a:extLst>
          </p:cNvPr>
          <p:cNvSpPr/>
          <p:nvPr/>
        </p:nvSpPr>
        <p:spPr>
          <a:xfrm>
            <a:off x="942109" y="-133052"/>
            <a:ext cx="94839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dirty="0"/>
              <a:t>Муниципальное дошкольное образовательное учреждение «Детский сад №5 общеразвивающего вида»</a:t>
            </a:r>
          </a:p>
        </p:txBody>
      </p:sp>
    </p:spTree>
    <p:extLst>
      <p:ext uri="{BB962C8B-B14F-4D97-AF65-F5344CB8AC3E}">
        <p14:creationId xmlns:p14="http://schemas.microsoft.com/office/powerpoint/2010/main" val="22284071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fs01.infourok.ru/images/doc/67/83121/640/img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345" y="415636"/>
            <a:ext cx="10861964" cy="6345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03407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s://avatars.mds.yandex.net/get-pdb/211794/84d11d28-f161-44b4-a09f-a7a237e5347c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12" y="342899"/>
            <a:ext cx="5713413" cy="6515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Как выглядит лиственница: внешний вид дерева и его фот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2145" y="299605"/>
            <a:ext cx="5624945" cy="6515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0667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altzapovednik.ru/info/publikatcii/zametki-dendrologa/listvennica/%D0%9B%D0%B8%D1%81%D1%82%D0%B2%D0%B5%D0%BD%D0%BD%D0%B8%D1%86%D0%B0.asp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2255" y="692728"/>
            <a:ext cx="5320145" cy="5500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avatars.mds.yandex.net/get-pdb/1342781/7aa86f8b-34f8-4b25-9947-0a76137af124/s1200?webp=fal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073" y="692728"/>
            <a:ext cx="5638801" cy="5500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01596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www.photogorky.ru/photos/4f26ed8c4cd205416294d6d6275551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3" y="730252"/>
            <a:ext cx="5643562" cy="579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https://www.photogorky.ru/photos/925398eaab9428681a062cc8792b73f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637" y="730252"/>
            <a:ext cx="5500688" cy="579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9288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zr54.ru/sites/default/files/img-article/123_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490" y="360218"/>
            <a:ext cx="4807527" cy="6359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Шишки ели фот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0146" y="3671455"/>
            <a:ext cx="2673928" cy="2907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832762" y="313308"/>
            <a:ext cx="3297384" cy="504461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119025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>
                <a:ln>
                  <a:noFill/>
                </a:ln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Ель</a:t>
            </a: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 — хвойное вечнозеленое дерево семейства сосновых. Это про нее загадка: </a:t>
            </a:r>
            <a:r>
              <a:rPr kumimoji="0" lang="ru-RU" altLang="ru-RU" sz="1600" b="0" i="1" u="none" strike="noStrike" cap="none" normalizeH="0" baseline="0" dirty="0">
                <a:ln>
                  <a:noFill/>
                </a:ln>
                <a:solidFill>
                  <a:srgbClr val="555555"/>
                </a:solidFill>
                <a:effectLst/>
                <a:latin typeface="inherit"/>
              </a:rPr>
              <a:t>«Зимой и летом одним цветом».</a:t>
            </a: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 </a:t>
            </a:r>
            <a:endParaRPr kumimoji="0" lang="ru-RU" altLang="ru-RU" sz="1600" b="0" i="0" u="none" strike="noStrike" cap="none" normalizeH="0" baseline="0" dirty="0">
              <a:ln>
                <a:noFill/>
              </a:ln>
              <a:solidFill>
                <a:srgbClr val="416D93"/>
              </a:solidFill>
              <a:effectLst/>
              <a:latin typeface="Georgia" panose="02040502050405020303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416D93"/>
                </a:solidFill>
                <a:effectLst/>
                <a:latin typeface="Georgia" panose="02040502050405020303" pitchFamily="18" charset="0"/>
              </a:rPr>
              <a:t>Описание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600" dirty="0">
                <a:solidFill>
                  <a:srgbClr val="555555"/>
                </a:solidFill>
                <a:latin typeface="Georgia" panose="02040502050405020303" pitchFamily="18" charset="0"/>
              </a:rPr>
              <a:t>Е</a:t>
            </a: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ль —стройное дерево, которое </a:t>
            </a:r>
            <a:r>
              <a:rPr kumimoji="0" lang="ru-RU" altLang="ru-RU" sz="1600" i="0" u="none" strike="noStrike" cap="none" normalizeH="0" baseline="0" dirty="0">
                <a:ln>
                  <a:noFill/>
                </a:ln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может вырастать высотой до 35 метров. </a:t>
            </a: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Первые 10 лет растёт очень медленно — по несколько см в год, потом скорость роста увеличивается, но через 100-120 лет опять замедляется. Имеет пирамидальную (треугольную) крону с острой верхушкой. Ветви расположены густо по всему стволу. Его часто трудно увидеть за еловыми лапами.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555555"/>
                </a:solidFill>
                <a:effectLst/>
                <a:latin typeface="Georgia" panose="02040502050405020303" pitchFamily="18" charset="0"/>
              </a:rPr>
            </a:br>
            <a:endParaRPr kumimoji="0" lang="ru-RU" alt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86121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Шишки ели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06" y="751525"/>
            <a:ext cx="5829587" cy="4377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Шишки ели фот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884" y="751525"/>
            <a:ext cx="3695988" cy="4377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773798" y="5128553"/>
            <a:ext cx="22416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росток молодой ели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98376" y="5301552"/>
            <a:ext cx="21077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Когда цветет Ель?</a:t>
            </a:r>
            <a:endParaRPr lang="ru-RU" b="1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5526" y="5670884"/>
            <a:ext cx="61652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В октябре в шишках созревают семена и становятся добычей лесных грызунов. Пушистые 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белки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 стремятся заготовить семена на зиму.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83978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1515151/4c95166b-1cba-480b-94ab-f69615b6a09d/s1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67" y="487362"/>
            <a:ext cx="6580909" cy="6370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58243" y="729353"/>
            <a:ext cx="4643245" cy="5526437"/>
          </a:xfrm>
        </p:spPr>
        <p:txBody>
          <a:bodyPr>
            <a:no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Пихта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хвойное дерево, достигающее в высоту 30-65 м, со стволом до двух метров в диаметре.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молодых деревьев крона – вытянутая и заострённая; со временем она становится овально-заострённой, а у старых деревьев – притупляется.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Кора растения – гладкая, серая с коричневатым оттенком.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Ветви растут горизонтально или под небольшим углом вверх.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Хвоинки мягкие, вырастают до 3 см в длину и 2-3 мм в ширину. Растут на ветках параллельно друг другу, кончики – тупые или с небольшой выемкой.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Молодые шишки белой пихты – зелёные. Созревшие шишки –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тёмно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бурого цвета, овальные, 10 – 17 см в длину и 3-4 см в ширину. Как и у большинства видов пихт, шишки созревают и теряют чешуйки в первые два месяца осени.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09070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.phgk.ru/b/v/240860/1818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10" y="237981"/>
            <a:ext cx="6871854" cy="5523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krrot.net/wp-content/uploads/2018/06/111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1369" y="237981"/>
            <a:ext cx="4651952" cy="5523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07743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638799" y="178483"/>
            <a:ext cx="5195455" cy="655564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381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Сосна </a:t>
            </a:r>
            <a:r>
              <a:rPr kumimoji="0" lang="ru-RU" altLang="ru-RU" sz="16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Сосны до неба хотят дорасти,</a:t>
            </a: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Небо ветвями хотят подмести,</a:t>
            </a: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Чтобы в течение года.</a:t>
            </a: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Ясной стояла погода.</a:t>
            </a:r>
            <a:endParaRPr kumimoji="0" lang="ru-RU" alt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Сосны – деревья стройные, высокие, с красивыми золотистыми стволами. Круглый год: и зимой, и летом сосна остается зеленой. Иголки на ней сменяются не все сразу, а постепенно: одни иголочки опадают, на их месте вырастают новые. Сосновые иглы длиннее еловых, прикрепляются к ветке по две хвоинки вместе.</a:t>
            </a:r>
            <a:endParaRPr kumimoji="0" lang="ru-RU" alt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Сосны – растения светолюбивые, любят простор и солнце. Посмотришь на сосновый бор и кажется, что сосны так и тянутся вверх, поближе к солнышку.</a:t>
            </a:r>
            <a:endParaRPr kumimoji="0" lang="ru-RU" alt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Сосны можно встретить на песчаных почвах, на болотах, на скалах, среди расщелин. Они не капризны и могут приспосабливаться к разным условиям. Корни у сосны мощные, большие. На песчаных почвах корни устремляются вниз, добывая живительную влагу. На болотистых почвах они поджимаются, спасаясь от </a:t>
            </a:r>
            <a:r>
              <a:rPr kumimoji="0" lang="ru-RU" altLang="ru-RU" sz="16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излишней.ЗАГАДКА</a:t>
            </a: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ru-RU" alt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 меня длинней иголки,</a:t>
            </a:r>
            <a:endParaRPr kumimoji="0" lang="ru-RU" alt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Чем у елки.</a:t>
            </a:r>
            <a:endParaRPr kumimoji="0" lang="ru-RU" alt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Очень прямо я расту.</a:t>
            </a:r>
            <a:endParaRPr kumimoji="0" lang="ru-RU" alt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высоту.</a:t>
            </a:r>
            <a:endParaRPr kumimoji="0" lang="ru-RU" alt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Если я не на опушке,</a:t>
            </a:r>
            <a:endParaRPr kumimoji="0" lang="ru-RU" alt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Ветви – только на макушке.</a:t>
            </a:r>
            <a:endParaRPr kumimoji="0" lang="ru-RU" altLang="ru-RU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Расскажите детям о деревьях"/>
          <p:cNvSpPr>
            <a:spLocks noChangeAspect="1" noChangeArrowheads="1"/>
          </p:cNvSpPr>
          <p:nvPr/>
        </p:nvSpPr>
        <p:spPr bwMode="auto">
          <a:xfrm>
            <a:off x="444500" y="-1836738"/>
            <a:ext cx="5715000" cy="3733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Picture 4" descr="Сосна: описание, фото, виды, сорт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10" y="235527"/>
            <a:ext cx="4471845" cy="6483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6936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s://avatars.mds.yandex.net/get-pdb/1025599/4fd22c68-0184-42dd-8af2-a63e4754f238/s12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296" y="313459"/>
            <a:ext cx="3475687" cy="3482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itd1.mycdn.me/image?id=860847928180&amp;t=20&amp;plc=WEB&amp;tkn=*Kv8fB1vQMpw8SeWSBfWSsCuq62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9728" y="313459"/>
            <a:ext cx="4038166" cy="3491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s://otzyvy.pro/image.php?nocache=1&amp;img=uploads/reviews/2016-05/2e905d91a0d2c7deaa9bce16998e5cc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1967" y="3804806"/>
            <a:ext cx="3787414" cy="2812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86840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pogodaomsk.ru/Priroda_Omskoi_oblasti/Derevya_Omskoi_oblasti/Sosna_obyknovennaya/Tsvetenie_sosny_obyknovenno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38" y="221672"/>
            <a:ext cx="8406535" cy="6137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05476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02583" y="387927"/>
            <a:ext cx="468283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1848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Зимой </a:t>
            </a:r>
            <a:r>
              <a:rPr lang="ru-RU" b="1" dirty="0">
                <a:solidFill>
                  <a:srgbClr val="1848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лиственница</a:t>
            </a:r>
            <a:r>
              <a:rPr lang="ru-RU" dirty="0">
                <a:solidFill>
                  <a:srgbClr val="1848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похожа на засохшую ель: голые ветви, без хвои, покрытая трещинами сероватая кора. Весной ветви дерева покрываются зелёными иголочками. Потрогав их, вы удивляетесь - они мягкие, нежные, совершенно не колючие. Осенью они становятся золотисто-жёлтыми, а зимой опадают. В этом преимущество лиственницы перед другими хвойными деревьями.</a:t>
            </a:r>
          </a:p>
          <a:p>
            <a:pPr algn="just"/>
            <a:r>
              <a:rPr lang="ru-RU" dirty="0">
                <a:solidFill>
                  <a:srgbClr val="1848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Ведь многолетняя хвоя загрязняется, что затрудняет дыхание растения и фотосинтез. Поэтому </a:t>
            </a:r>
            <a:r>
              <a:rPr lang="ru-RU" b="1" dirty="0">
                <a:solidFill>
                  <a:srgbClr val="1848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лиственница</a:t>
            </a:r>
            <a:r>
              <a:rPr lang="ru-RU" dirty="0">
                <a:solidFill>
                  <a:srgbClr val="1848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хорошо себя чувствует в пыльном воздухе городов.</a:t>
            </a:r>
          </a:p>
          <a:p>
            <a:pPr algn="just"/>
            <a:r>
              <a:rPr lang="ru-RU" dirty="0">
                <a:solidFill>
                  <a:srgbClr val="1848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Шишки на </a:t>
            </a:r>
            <a:r>
              <a:rPr lang="ru-RU" b="1" dirty="0">
                <a:solidFill>
                  <a:srgbClr val="1848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лиственнице</a:t>
            </a:r>
            <a:r>
              <a:rPr lang="ru-RU" dirty="0">
                <a:solidFill>
                  <a:srgbClr val="1848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выглядят по-разному. и размером с ягоду </a:t>
            </a:r>
            <a:r>
              <a:rPr lang="ru-RU" dirty="0">
                <a:solidFill>
                  <a:srgbClr val="2A2AFF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tooltip="Описание малины"/>
              </a:rPr>
              <a:t>малины</a:t>
            </a:r>
            <a:r>
              <a:rPr lang="ru-RU" dirty="0">
                <a:solidFill>
                  <a:srgbClr val="1848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>
                <a:solidFill>
                  <a:srgbClr val="1848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Лиственница</a:t>
            </a:r>
            <a:r>
              <a:rPr lang="ru-RU" dirty="0">
                <a:solidFill>
                  <a:srgbClr val="1848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- высокое, до 50 м дерево и живёт до 500 лет. У неё прочная и такая тяжёлая древесина, что тонет в воде. Тем не менее, при Петре I из неё строили корабли, так как в ней много смолы, и она подолгу не гниёт. </a:t>
            </a:r>
            <a:endParaRPr lang="ru-RU" b="0" i="0" dirty="0">
              <a:solidFill>
                <a:srgbClr val="1848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ttps://avatars.mds.yandex.net/get-pdb/219263/fd17c871-2fd1-4810-9209-50fccd4fe137/s1200?webp=fal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4" y="346364"/>
            <a:ext cx="5440364" cy="6386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1637324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303</TotalTime>
  <Words>1142</Words>
  <Application>Microsoft Office PowerPoint</Application>
  <PresentationFormat>Широкоэкранный</PresentationFormat>
  <Paragraphs>43</Paragraphs>
  <Slides>13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2" baseType="lpstr">
      <vt:lpstr>Arial</vt:lpstr>
      <vt:lpstr>Bookman Old Style</vt:lpstr>
      <vt:lpstr>Calibri</vt:lpstr>
      <vt:lpstr>Georgia</vt:lpstr>
      <vt:lpstr>inherit</vt:lpstr>
      <vt:lpstr>Times New Roman</vt:lpstr>
      <vt:lpstr>Trebuchet MS</vt:lpstr>
      <vt:lpstr>Wingdings 3</vt:lpstr>
      <vt:lpstr>Аспект</vt:lpstr>
      <vt:lpstr>Хвойные деревья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Деревья Коми республики</dc:title>
  <dc:creator>Галина Витязева</dc:creator>
  <cp:lastModifiedBy>User</cp:lastModifiedBy>
  <cp:revision>27</cp:revision>
  <dcterms:created xsi:type="dcterms:W3CDTF">2019-04-21T20:15:48Z</dcterms:created>
  <dcterms:modified xsi:type="dcterms:W3CDTF">2022-02-28T16:29:16Z</dcterms:modified>
</cp:coreProperties>
</file>