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 bookmarkIdSeed="2">
  <p:sldMasterIdLst>
    <p:sldMasterId id="2147483657" r:id="rId1"/>
  </p:sldMasterIdLst>
  <p:notesMasterIdLst>
    <p:notesMasterId r:id="rId17"/>
  </p:notesMasterIdLst>
  <p:sldIdLst>
    <p:sldId id="259" r:id="rId2"/>
    <p:sldId id="307" r:id="rId3"/>
    <p:sldId id="314" r:id="rId4"/>
    <p:sldId id="306" r:id="rId5"/>
    <p:sldId id="308" r:id="rId6"/>
    <p:sldId id="309" r:id="rId7"/>
    <p:sldId id="310" r:id="rId8"/>
    <p:sldId id="312" r:id="rId9"/>
    <p:sldId id="315" r:id="rId10"/>
    <p:sldId id="320" r:id="rId11"/>
    <p:sldId id="316" r:id="rId12"/>
    <p:sldId id="317" r:id="rId13"/>
    <p:sldId id="318" r:id="rId14"/>
    <p:sldId id="319" r:id="rId15"/>
    <p:sldId id="311" r:id="rId16"/>
  </p:sldIdLst>
  <p:sldSz cx="9144000" cy="5143500" type="screen16x9"/>
  <p:notesSz cx="6761163" cy="994251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9FF"/>
    <a:srgbClr val="FFC9FF"/>
    <a:srgbClr val="FFABFF"/>
    <a:srgbClr val="FFE7FF"/>
    <a:srgbClr val="FFCCFF"/>
    <a:srgbClr val="CCFFFF"/>
    <a:srgbClr val="CCFFCC"/>
    <a:srgbClr val="FFFFCC"/>
    <a:srgbClr val="FA8D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7FFFA265-FAA8-4413-A110-A13400555CB6}">
  <a:tblStyle styleId="{7FFFA265-FAA8-4413-A110-A13400555CB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103" d="100"/>
          <a:sy n="103" d="100"/>
        </p:scale>
        <p:origin x="-1854" y="-86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68263" y="746125"/>
            <a:ext cx="6626225" cy="3727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6184280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263" y="746125"/>
            <a:ext cx="6624637" cy="3727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35f391192_029:notes"/>
          <p:cNvSpPr txBox="1">
            <a:spLocks noGrp="1"/>
          </p:cNvSpPr>
          <p:nvPr>
            <p:ph type="body" idx="1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"/>
          <p:cNvSpPr/>
          <p:nvPr/>
        </p:nvSpPr>
        <p:spPr>
          <a:xfrm>
            <a:off x="5697214" y="2635519"/>
            <a:ext cx="889200" cy="2964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25" name="Google Shape;25;p3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26" name="Google Shape;26;p3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3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28" name="Google Shape;28;p3"/>
          <p:cNvGrpSpPr/>
          <p:nvPr/>
        </p:nvGrpSpPr>
        <p:grpSpPr>
          <a:xfrm rot="10800000" flipH="1">
            <a:off x="-2" y="2924826"/>
            <a:ext cx="6589087" cy="2027268"/>
            <a:chOff x="-9894852" y="-4493254"/>
            <a:chExt cx="21200407" cy="6522740"/>
          </a:xfrm>
        </p:grpSpPr>
        <p:sp>
          <p:nvSpPr>
            <p:cNvPr id="29" name="Google Shape;29;p3"/>
            <p:cNvSpPr/>
            <p:nvPr/>
          </p:nvSpPr>
          <p:spPr>
            <a:xfrm>
              <a:off x="-9894852" y="-4493114"/>
              <a:ext cx="14685300" cy="6522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31" name="Google Shape;31;p3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32" name="Google Shape;32;p3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3" name="Google Shape;33;p3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34" name="Google Shape;34;p3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35;p3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6" name="Google Shape;36;p3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37" name="Google Shape;37;p3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38;p3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9" name="Google Shape;39;p3"/>
          <p:cNvSpPr txBox="1">
            <a:spLocks noGrp="1"/>
          </p:cNvSpPr>
          <p:nvPr>
            <p:ph type="ctrTitle"/>
          </p:nvPr>
        </p:nvSpPr>
        <p:spPr>
          <a:xfrm>
            <a:off x="463525" y="2871148"/>
            <a:ext cx="4094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40" name="Google Shape;40;p3"/>
          <p:cNvSpPr txBox="1">
            <a:spLocks noGrp="1"/>
          </p:cNvSpPr>
          <p:nvPr>
            <p:ph type="subTitle" idx="1"/>
          </p:nvPr>
        </p:nvSpPr>
        <p:spPr>
          <a:xfrm>
            <a:off x="463525" y="3975449"/>
            <a:ext cx="4094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3pPr>
            <a:lvl4pPr lvl="3" rtl="0"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4pPr>
            <a:lvl5pPr lvl="4" rtl="0"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5pPr>
            <a:lvl6pPr lvl="5" rtl="0"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6pPr>
            <a:lvl7pPr lvl="6" rtl="0"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7pPr>
            <a:lvl8pPr lvl="7" rtl="0"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8pPr>
            <a:lvl9pPr lvl="8" rtl="0">
              <a:spcBef>
                <a:spcPts val="1000"/>
              </a:spcBef>
              <a:spcAft>
                <a:spcPts val="100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 advClick="0" advTm="8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" name="Google Shape;62;p5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63" name="Google Shape;63;p5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64" name="Google Shape;64;p5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65" name="Google Shape;65;p5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66;p5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7" name="Google Shape;67;p5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68" name="Google Shape;68;p5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69;p5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70" name="Google Shape;70;p5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71" name="Google Shape;71;p5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72" name="Google Shape;72;p5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73" name="Google Shape;73;p5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74" name="Google Shape;74;p5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75" name="Google Shape;75;p5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76" name="Google Shape;76;p5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77" name="Google Shape;77;p5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sp>
        <p:nvSpPr>
          <p:cNvPr id="78" name="Google Shape;78;p5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492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5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▰"/>
              <a:defRPr/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SzPts val="2400"/>
              <a:buChar char="▻"/>
              <a:defRPr/>
            </a:lvl9pPr>
          </a:lstStyle>
          <a:p>
            <a:endParaRPr/>
          </a:p>
        </p:txBody>
      </p:sp>
      <p:sp>
        <p:nvSpPr>
          <p:cNvPr id="80" name="Google Shape;80;p5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 advClick="0" advTm="8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Google Shape;144;p9"/>
          <p:cNvGrpSpPr/>
          <p:nvPr/>
        </p:nvGrpSpPr>
        <p:grpSpPr>
          <a:xfrm>
            <a:off x="2466138" y="4472723"/>
            <a:ext cx="6686825" cy="670795"/>
            <a:chOff x="5589288" y="4472723"/>
            <a:chExt cx="6686825" cy="670795"/>
          </a:xfrm>
        </p:grpSpPr>
        <p:sp>
          <p:nvSpPr>
            <p:cNvPr id="145" name="Google Shape;145;p9"/>
            <p:cNvSpPr/>
            <p:nvPr/>
          </p:nvSpPr>
          <p:spPr>
            <a:xfrm rot="10800000">
              <a:off x="5589288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46" name="Google Shape;146;p9"/>
            <p:cNvGrpSpPr/>
            <p:nvPr/>
          </p:nvGrpSpPr>
          <p:grpSpPr>
            <a:xfrm flipH="1">
              <a:off x="5748896" y="4472723"/>
              <a:ext cx="6527217" cy="670795"/>
              <a:chOff x="-10101302" y="330075"/>
              <a:chExt cx="16532971" cy="1699506"/>
            </a:xfrm>
          </p:grpSpPr>
          <p:sp>
            <p:nvSpPr>
              <p:cNvPr id="147" name="Google Shape;147;p9"/>
              <p:cNvSpPr/>
              <p:nvPr/>
            </p:nvSpPr>
            <p:spPr>
              <a:xfrm>
                <a:off x="-10101302" y="330081"/>
                <a:ext cx="148464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8" name="Google Shape;148;p9"/>
              <p:cNvSpPr/>
              <p:nvPr/>
            </p:nvSpPr>
            <p:spPr>
              <a:xfrm>
                <a:off x="4732169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9" name="Google Shape;149;p9"/>
            <p:cNvGrpSpPr/>
            <p:nvPr/>
          </p:nvGrpSpPr>
          <p:grpSpPr>
            <a:xfrm flipH="1">
              <a:off x="5592255" y="4646738"/>
              <a:ext cx="6682918" cy="304563"/>
              <a:chOff x="-30922586" y="330075"/>
              <a:chExt cx="37293070" cy="1699569"/>
            </a:xfrm>
          </p:grpSpPr>
          <p:sp>
            <p:nvSpPr>
              <p:cNvPr id="150" name="Google Shape;150;p9"/>
              <p:cNvSpPr/>
              <p:nvPr/>
            </p:nvSpPr>
            <p:spPr>
              <a:xfrm>
                <a:off x="-30922586" y="330144"/>
                <a:ext cx="355881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151;p9"/>
              <p:cNvSpPr/>
              <p:nvPr/>
            </p:nvSpPr>
            <p:spPr>
              <a:xfrm>
                <a:off x="4670984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52" name="Google Shape;152;p9"/>
          <p:cNvSpPr txBox="1">
            <a:spLocks noGrp="1"/>
          </p:cNvSpPr>
          <p:nvPr>
            <p:ph type="body" idx="1"/>
          </p:nvPr>
        </p:nvSpPr>
        <p:spPr>
          <a:xfrm>
            <a:off x="2682800" y="4636500"/>
            <a:ext cx="60042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1pPr>
          </a:lstStyle>
          <a:p>
            <a:endParaRPr/>
          </a:p>
        </p:txBody>
      </p:sp>
      <p:sp>
        <p:nvSpPr>
          <p:cNvPr id="153" name="Google Shape;153;p9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grpSp>
        <p:nvGrpSpPr>
          <p:cNvPr id="154" name="Google Shape;154;p9"/>
          <p:cNvGrpSpPr/>
          <p:nvPr/>
        </p:nvGrpSpPr>
        <p:grpSpPr>
          <a:xfrm rot="10800000">
            <a:off x="-8" y="-2"/>
            <a:ext cx="2202830" cy="670795"/>
            <a:chOff x="5575242" y="4472723"/>
            <a:chExt cx="2202830" cy="670795"/>
          </a:xfrm>
        </p:grpSpPr>
        <p:sp>
          <p:nvSpPr>
            <p:cNvPr id="155" name="Google Shape;155;p9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56" name="Google Shape;156;p9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57" name="Google Shape;157;p9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8" name="Google Shape;158;p9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9" name="Google Shape;159;p9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60" name="Google Shape;160;p9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" name="Google Shape;161;p9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  <p:transition advClick="0" advTm="8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▰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5" r:id="rId3"/>
  </p:sldLayoutIdLst>
  <p:transition advClick="0" advTm="8000"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4"/>
          <p:cNvSpPr txBox="1">
            <a:spLocks noGrp="1"/>
          </p:cNvSpPr>
          <p:nvPr>
            <p:ph type="ctrTitle"/>
          </p:nvPr>
        </p:nvSpPr>
        <p:spPr>
          <a:xfrm>
            <a:off x="323528" y="987574"/>
            <a:ext cx="6215106" cy="122413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 fontAlgn="base"/>
            <a:r>
              <a:rPr lang="ru-RU" sz="2000" b="0" i="1" dirty="0">
                <a:solidFill>
                  <a:srgbClr val="2C2D2E"/>
                </a:solidFill>
                <a:latin typeface="Arial"/>
              </a:rPr>
              <a:t>Использование цифровых технологий при подготовке будущих специалистов в </a:t>
            </a:r>
            <a:r>
              <a:rPr lang="ru-RU" sz="2000" b="0" i="1" dirty="0" err="1">
                <a:solidFill>
                  <a:srgbClr val="2C2D2E"/>
                </a:solidFill>
                <a:latin typeface="Arial"/>
              </a:rPr>
              <a:t>Чебаркульском</a:t>
            </a:r>
            <a:r>
              <a:rPr lang="ru-RU" sz="2000" b="0" i="1" dirty="0">
                <a:solidFill>
                  <a:srgbClr val="2C2D2E"/>
                </a:solidFill>
                <a:latin typeface="Arial"/>
              </a:rPr>
              <a:t> профессиональном </a:t>
            </a:r>
            <a:r>
              <a:rPr lang="ru-RU" sz="2000" b="0" i="1" dirty="0" smtClean="0">
                <a:solidFill>
                  <a:srgbClr val="2C2D2E"/>
                </a:solidFill>
                <a:latin typeface="Arial"/>
              </a:rPr>
              <a:t>техникуме</a:t>
            </a:r>
            <a:endParaRPr sz="2000" i="1" cap="all" dirty="0">
              <a:solidFill>
                <a:srgbClr val="002060"/>
              </a:solidFill>
            </a:endParaRPr>
          </a:p>
        </p:txBody>
      </p:sp>
      <p:sp>
        <p:nvSpPr>
          <p:cNvPr id="222" name="Google Shape;222;p14"/>
          <p:cNvSpPr txBox="1">
            <a:spLocks noGrp="1"/>
          </p:cNvSpPr>
          <p:nvPr>
            <p:ph type="subTitle" idx="1"/>
          </p:nvPr>
        </p:nvSpPr>
        <p:spPr>
          <a:xfrm>
            <a:off x="16946" y="2975269"/>
            <a:ext cx="6336704" cy="166818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1400" b="1" i="1" dirty="0" err="1">
                <a:solidFill>
                  <a:schemeClr val="bg1"/>
                </a:solidFill>
                <a:latin typeface="Times New Roman"/>
              </a:rPr>
              <a:t>Мухаметчина</a:t>
            </a:r>
            <a:r>
              <a:rPr lang="ru-RU" sz="1400" b="1" i="1" dirty="0">
                <a:solidFill>
                  <a:schemeClr val="bg1"/>
                </a:solidFill>
                <a:latin typeface="Times New Roman"/>
              </a:rPr>
              <a:t> </a:t>
            </a:r>
            <a:r>
              <a:rPr lang="ru-RU" sz="1400" b="1" i="1" dirty="0" err="1">
                <a:solidFill>
                  <a:schemeClr val="bg1"/>
                </a:solidFill>
                <a:latin typeface="Times New Roman"/>
              </a:rPr>
              <a:t>Фируза</a:t>
            </a:r>
            <a:r>
              <a:rPr lang="ru-RU" sz="1400" b="1" i="1" dirty="0">
                <a:solidFill>
                  <a:schemeClr val="bg1"/>
                </a:solidFill>
                <a:latin typeface="Times New Roman"/>
              </a:rPr>
              <a:t> </a:t>
            </a:r>
            <a:r>
              <a:rPr lang="ru-RU" sz="1400" b="1" i="1" dirty="0" err="1" smtClean="0">
                <a:solidFill>
                  <a:schemeClr val="bg1"/>
                </a:solidFill>
                <a:latin typeface="Times New Roman"/>
              </a:rPr>
              <a:t>Абдурашидовна</a:t>
            </a:r>
            <a:r>
              <a:rPr lang="ru-RU" sz="1400" i="1" dirty="0">
                <a:solidFill>
                  <a:schemeClr val="bg1"/>
                </a:solidFill>
                <a:latin typeface="Times New Roman"/>
              </a:rPr>
              <a:t>,</a:t>
            </a:r>
            <a:endParaRPr lang="ru-RU" sz="1400" dirty="0">
              <a:solidFill>
                <a:schemeClr val="bg1"/>
              </a:solidFill>
              <a:latin typeface="Arial"/>
            </a:endParaRPr>
          </a:p>
          <a:p>
            <a:r>
              <a:rPr lang="ru-RU" sz="1400" i="1" dirty="0">
                <a:solidFill>
                  <a:schemeClr val="bg1"/>
                </a:solidFill>
                <a:latin typeface="Times New Roman"/>
              </a:rPr>
              <a:t>преподаватель по специальности 36.02.01 Ветеринария, </a:t>
            </a:r>
            <a:endParaRPr lang="ru-RU" sz="1400" dirty="0">
              <a:solidFill>
                <a:schemeClr val="bg1"/>
              </a:solidFill>
              <a:latin typeface="Arial"/>
            </a:endParaRPr>
          </a:p>
          <a:p>
            <a:r>
              <a:rPr lang="ru-RU" sz="1400" dirty="0">
                <a:solidFill>
                  <a:schemeClr val="bg1"/>
                </a:solidFill>
                <a:latin typeface="Arial"/>
              </a:rPr>
              <a:t> </a:t>
            </a:r>
          </a:p>
          <a:p>
            <a:r>
              <a:rPr lang="ru-RU" sz="1400" b="1" i="1" dirty="0" err="1">
                <a:solidFill>
                  <a:schemeClr val="bg1"/>
                </a:solidFill>
                <a:latin typeface="Times New Roman"/>
              </a:rPr>
              <a:t>Ветчинникова</a:t>
            </a:r>
            <a:r>
              <a:rPr lang="ru-RU" sz="1400" b="1" i="1" dirty="0">
                <a:solidFill>
                  <a:schemeClr val="bg1"/>
                </a:solidFill>
                <a:latin typeface="Times New Roman"/>
              </a:rPr>
              <a:t> Анна Сергеевна</a:t>
            </a:r>
            <a:r>
              <a:rPr lang="ru-RU" sz="1400" i="1" dirty="0">
                <a:solidFill>
                  <a:schemeClr val="bg1"/>
                </a:solidFill>
                <a:latin typeface="Times New Roman"/>
              </a:rPr>
              <a:t>,</a:t>
            </a:r>
            <a:endParaRPr lang="ru-RU" sz="1400" dirty="0">
              <a:solidFill>
                <a:schemeClr val="bg1"/>
              </a:solidFill>
              <a:latin typeface="Arial"/>
            </a:endParaRPr>
          </a:p>
          <a:p>
            <a:r>
              <a:rPr lang="ru-RU" sz="1400" i="1" dirty="0">
                <a:solidFill>
                  <a:schemeClr val="bg1"/>
                </a:solidFill>
                <a:latin typeface="Times New Roman"/>
              </a:rPr>
              <a:t>мастер п/о по профессии 43.01.09 Повар. Кондитер,</a:t>
            </a:r>
            <a:endParaRPr lang="ru-RU" sz="1400" dirty="0">
              <a:solidFill>
                <a:schemeClr val="bg1"/>
              </a:solidFill>
              <a:latin typeface="Arial"/>
            </a:endParaRPr>
          </a:p>
          <a:p>
            <a:r>
              <a:rPr lang="ru-RU" sz="1400" i="1" dirty="0">
                <a:solidFill>
                  <a:schemeClr val="bg1"/>
                </a:solidFill>
                <a:latin typeface="Times New Roman"/>
              </a:rPr>
              <a:t>ГБПОУ «Чебаркульский профессиональный </a:t>
            </a:r>
            <a:endParaRPr lang="ru-RU" sz="1400" dirty="0">
              <a:solidFill>
                <a:schemeClr val="bg1"/>
              </a:solidFill>
              <a:latin typeface="Arial"/>
            </a:endParaRPr>
          </a:p>
          <a:p>
            <a:r>
              <a:rPr lang="ru-RU" sz="1400" i="1" dirty="0">
                <a:solidFill>
                  <a:schemeClr val="bg1"/>
                </a:solidFill>
                <a:latin typeface="Times New Roman"/>
              </a:rPr>
              <a:t>техникум», г. Чебаркуль, Челябинская область</a:t>
            </a:r>
            <a:endParaRPr lang="ru-RU" sz="1400" dirty="0">
              <a:solidFill>
                <a:schemeClr val="bg1"/>
              </a:solidFill>
              <a:latin typeface="Arial"/>
            </a:endParaRPr>
          </a:p>
          <a:p>
            <a:pPr fontAlgn="base"/>
            <a:endParaRPr lang="ru-RU" sz="1400" dirty="0"/>
          </a:p>
        </p:txBody>
      </p:sp>
      <p:sp>
        <p:nvSpPr>
          <p:cNvPr id="223" name="Google Shape;223;p14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283718"/>
            <a:ext cx="1774825" cy="1395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8000">
    <p:fade thruBlk="1"/>
    <p:sndAc>
      <p:stSnd loop="1">
        <p:snd r:embed="rId3" name="keys-of-moon-spring-flowers (1) (mp3cut.net) 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Актуальность проблемы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438557"/>
            <a:ext cx="8352928" cy="3312368"/>
          </a:xfrm>
        </p:spPr>
        <p:txBody>
          <a:bodyPr/>
          <a:lstStyle/>
          <a:p>
            <a:pPr algn="just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За последние годы  темпы внедрения цифровых технологий впечатляюще, они трансформировали различные секторы экономики, включая здравоохранение, животноводство и др.</a:t>
            </a:r>
          </a:p>
          <a:p>
            <a:pPr algn="just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Ветеринария и общественное питание также шагают в ногу со временем и активно инициирует в свою деятельность инновационные цифровые технологии и оборудование, которые и определяют настоящее будущее ветеринарной службы и эффективность карьеры людей, занимающихся приготовлением пищи 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 lang="en"/>
          </a:p>
        </p:txBody>
      </p:sp>
      <p:pic>
        <p:nvPicPr>
          <p:cNvPr id="5" name="Рисунок 4" descr="https://fs.znanio.ru/d5af0e/64/24/80ced0ef17013ebe2f3f8380b6e44f6ea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1470"/>
            <a:ext cx="1838960" cy="13817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20032527"/>
      </p:ext>
    </p:extLst>
  </p:cSld>
  <p:clrMapOvr>
    <a:masterClrMapping/>
  </p:clrMapOvr>
  <p:transition advClick="0" advTm="8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1327350"/>
            <a:ext cx="8640959" cy="3145500"/>
          </a:xfrm>
        </p:spPr>
        <p:txBody>
          <a:bodyPr/>
          <a:lstStyle/>
          <a:p>
            <a:pPr algn="just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Движение по пути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цифровизации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невозможно без подготовленных кадров. Внедрение новых цифровых технологий предъявляет новые требования к компетентности будущего специалисты, подготовить которого в профессиональной образовательной организации в настоящее время невозможно без использования цифровых образовательных ресурсов, систем, умных технологий, платформ.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5462" y="339502"/>
            <a:ext cx="1858070" cy="96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99951621"/>
      </p:ext>
    </p:extLst>
  </p:cSld>
  <p:clrMapOvr>
    <a:masterClrMapping/>
  </p:clrMapOvr>
  <p:transition advClick="0" advTm="8000"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4275" y="267494"/>
            <a:ext cx="5492400" cy="891281"/>
          </a:xfrm>
        </p:spPr>
        <p:txBody>
          <a:bodyPr/>
          <a:lstStyle/>
          <a:p>
            <a:r>
              <a:rPr lang="ru-RU" dirty="0"/>
              <a:t>Решение задач внедрения цифровых технологий при подготовке будущих специалистов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7504" y="1828008"/>
            <a:ext cx="8928992" cy="2748275"/>
          </a:xfrm>
        </p:spPr>
        <p:txBody>
          <a:bodyPr/>
          <a:lstStyle/>
          <a:p>
            <a:pPr algn="just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В Чебаркульском техникуме в образовательный процесс образовательный процесс активно внедряются новейшие ИТ-решения в сфере подготовки нецифровых профессий, решаются задачи внедрения цифровых технологий через слияние собственных лучших практик с передовым опытом областного и регионального уровней, в подготовке будущих специалистов, в том числе и по профессии Повар. Кондитер и специальности Ветеринария.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 lang="en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39502"/>
            <a:ext cx="1391345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789800"/>
            <a:ext cx="1442913" cy="959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7761548"/>
      </p:ext>
    </p:extLst>
  </p:cSld>
  <p:clrMapOvr>
    <a:masterClrMapping/>
  </p:clrMapOvr>
  <p:transition advClick="0" advTm="8000"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4274" y="392575"/>
            <a:ext cx="5701941" cy="766200"/>
          </a:xfrm>
        </p:spPr>
        <p:txBody>
          <a:bodyPr/>
          <a:lstStyle/>
          <a:p>
            <a:r>
              <a:rPr lang="ru-RU" dirty="0"/>
              <a:t>Некоторые мероприятия </a:t>
            </a:r>
            <a:r>
              <a:rPr lang="ru-RU" dirty="0" err="1"/>
              <a:t>цифровизации</a:t>
            </a:r>
            <a:r>
              <a:rPr lang="ru-RU" dirty="0"/>
              <a:t>  при подготовке специалистов в техникуме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600" y="1403011"/>
            <a:ext cx="8640960" cy="3240360"/>
          </a:xfrm>
        </p:spPr>
        <p:txBody>
          <a:bodyPr/>
          <a:lstStyle/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С учетом некоторых направлений цифровизации ветеринарной отрасли (цифровые системы мониторинга животных и управления стадом, внедрение цифрового диагностического оборудования, телемедицина, электронная ветеринарная сертификация и электронный документооборот и др.), в техникуме также в подготовку по ветеринарии внедряются новейшие ИТ-решения. В ходя образовательного процесса педагоги знакомят обучающихся с различными программными разработками, цифровыми инструментами, используемыми в ветеринарной практике.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 lang="en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67494"/>
            <a:ext cx="1706563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6897648"/>
      </p:ext>
    </p:extLst>
  </p:cSld>
  <p:clrMapOvr>
    <a:masterClrMapping/>
  </p:clrMapOvr>
  <p:transition advClick="0" advTm="8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 lang="en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1510"/>
            <a:ext cx="7776864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9041050"/>
      </p:ext>
    </p:extLst>
  </p:cSld>
  <p:clrMapOvr>
    <a:masterClrMapping/>
  </p:clrMapOvr>
  <p:transition advClick="0" advTm="8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АНДИАГ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 lang="en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88" t="24870" r="5234" b="6208"/>
          <a:stretch/>
        </p:blipFill>
        <p:spPr bwMode="auto">
          <a:xfrm>
            <a:off x="128136" y="1203598"/>
            <a:ext cx="6028040" cy="381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EF860F9-3518-866F-6549-92DBCB2C6B14}"/>
              </a:ext>
            </a:extLst>
          </p:cNvPr>
          <p:cNvSpPr txBox="1"/>
          <p:nvPr/>
        </p:nvSpPr>
        <p:spPr>
          <a:xfrm>
            <a:off x="6333488" y="1923678"/>
            <a:ext cx="262718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200" dirty="0">
                <a:solidFill>
                  <a:schemeClr val="dk1"/>
                </a:solidFill>
                <a:latin typeface="Times New Roman" pitchFamily="18" charset="0"/>
                <a:ea typeface="Roboto Condensed Light"/>
                <a:cs typeface="Times New Roman" pitchFamily="18" charset="0"/>
                <a:sym typeface="Roboto Condensed Light"/>
              </a:rPr>
              <a:t>Это удобная программа, которая упорядочивает ветеринарную деятельность</a:t>
            </a:r>
          </a:p>
        </p:txBody>
      </p:sp>
    </p:spTree>
    <p:extLst>
      <p:ext uri="{BB962C8B-B14F-4D97-AF65-F5344CB8AC3E}">
        <p14:creationId xmlns:p14="http://schemas.microsoft.com/office/powerpoint/2010/main" val="123951206"/>
      </p:ext>
    </p:extLst>
  </p:cSld>
  <p:clrMapOvr>
    <a:masterClrMapping/>
  </p:clrMapOvr>
  <p:transition advClick="0" advTm="8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Ветеринарное цифровое оборудование и инструменты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327350"/>
            <a:ext cx="8280920" cy="3692672"/>
          </a:xfrm>
        </p:spPr>
        <p:txBody>
          <a:bodyPr/>
          <a:lstStyle/>
          <a:p>
            <a:pPr lvl="3"/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 lang="en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59582"/>
            <a:ext cx="1800200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051720" y="1635646"/>
            <a:ext cx="2019328" cy="6772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Портативный (цифровой) рентген-аппарат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24000"/>
            <a:ext cx="2111202" cy="1607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020272" y="1561979"/>
            <a:ext cx="1440160" cy="9419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Ветеринарный УЗИ-сканер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07" y="2626689"/>
            <a:ext cx="1524000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987862" y="2830574"/>
            <a:ext cx="2019328" cy="6752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Ветеринарная анестезиология и реанимация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0829" y="3333357"/>
            <a:ext cx="1133722" cy="1133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632823" y="3368385"/>
            <a:ext cx="1440160" cy="7875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Портативный ветеринарный эндоскоп 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Kuore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9213" y="3918335"/>
            <a:ext cx="907007" cy="907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997526" y="4023478"/>
            <a:ext cx="1574474" cy="6752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Ветеринарный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цифровой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пульсоксиметр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7056" y="195487"/>
            <a:ext cx="153346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5069768"/>
      </p:ext>
    </p:extLst>
  </p:cSld>
  <p:clrMapOvr>
    <a:masterClrMapping/>
  </p:clrMapOvr>
  <p:transition advClick="0" advTm="8000"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30" y="256730"/>
            <a:ext cx="6516216" cy="1008112"/>
          </a:xfrm>
        </p:spPr>
        <p:txBody>
          <a:bodyPr/>
          <a:lstStyle/>
          <a:p>
            <a:pPr algn="just"/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Составление персонального меню и 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индивидуального рациона 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питания при помощи открытых облачных информационных ресурсов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327350"/>
            <a:ext cx="8515676" cy="3816150"/>
          </a:xfrm>
        </p:spPr>
        <p:txBody>
          <a:bodyPr/>
          <a:lstStyle/>
          <a:p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 lang="en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91630"/>
            <a:ext cx="2304256" cy="1081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491630"/>
            <a:ext cx="2304256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413706"/>
            <a:ext cx="2683028" cy="1307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 descr="Мобильный планировщик питания - рецепт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57976"/>
            <a:ext cx="1188992" cy="235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https://avatars.mds.yandex.net/i?id=a9375559eaae91f0fc961cde720996bc5dc46f41-10350562-images-thumbs&amp;n=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787774"/>
            <a:ext cx="3497311" cy="2224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https://avatars.mds.yandex.net/i?id=cc63409c84b3b563a557578375083984-5886515-images-thumbs&amp;n=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9031" y="3019411"/>
            <a:ext cx="2350324" cy="1880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5574925"/>
      </p:ext>
    </p:extLst>
  </p:cSld>
  <p:clrMapOvr>
    <a:masterClrMapping/>
  </p:clrMapOvr>
  <p:transition advClick="0" advTm="8000"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Кулинарные приложения на смартфон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636" y="1327350"/>
            <a:ext cx="8679828" cy="362066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 lang="en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0" y="1275606"/>
            <a:ext cx="1961062" cy="1135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123727" y="1468710"/>
            <a:ext cx="3802813" cy="9426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Подбор рецептов блюд, которые можно приготовить из доступных продуктов; найти рецепты по определенной теме или ввести конкретное название блюда.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5" y="2444815"/>
            <a:ext cx="1354137" cy="1011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734709" y="2539128"/>
            <a:ext cx="4325554" cy="13246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Font typeface="Arial"/>
              <a:buChar char="•"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Комплексные преобразования измерений (жидкости, сухого вещества, веса, температуры и мерных ложек для мороженого). </a:t>
            </a:r>
          </a:p>
          <a:p>
            <a:pPr algn="just">
              <a:buFont typeface="Arial"/>
              <a:buChar char="•"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Удобный список замен ингредиентов</a:t>
            </a:r>
          </a:p>
          <a:p>
            <a:pPr algn="just">
              <a:buFont typeface="Arial"/>
              <a:buChar char="•"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Выход полезных ингредиентов, от яблок до дрожжей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56" y="3867894"/>
            <a:ext cx="1679278" cy="820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23728" y="4011909"/>
            <a:ext cx="3802812" cy="7390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Позволяет сканировать, сохранять и каталогизировать рецепты, а также делиться ими с коллегами</a:t>
            </a:r>
            <a:r>
              <a:rPr lang="ru-RU" dirty="0"/>
              <a:t>.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610930"/>
            <a:ext cx="1930605" cy="942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372200" y="2816423"/>
            <a:ext cx="2232248" cy="1483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Позволяет обновлять данные об ингредиентах в зависимости от изменений в меню, доступности или стоимости</a:t>
            </a:r>
          </a:p>
        </p:txBody>
      </p:sp>
    </p:spTree>
    <p:extLst>
      <p:ext uri="{BB962C8B-B14F-4D97-AF65-F5344CB8AC3E}">
        <p14:creationId xmlns:p14="http://schemas.microsoft.com/office/powerpoint/2010/main" val="4022121972"/>
      </p:ext>
    </p:extLst>
  </p:cSld>
  <p:clrMapOvr>
    <a:masterClrMapping/>
  </p:clrMapOvr>
  <p:transition advClick="0" advTm="8000"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«Умные» элементы для кухни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 lang="en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75606"/>
            <a:ext cx="2070639" cy="1374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 descr="https://www.iguides.ru/upload/medialibrary/0e2/0e28a15c2269d14ff71b9fa2cc6108a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2859782"/>
            <a:ext cx="2474352" cy="1454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210820" y="2859782"/>
            <a:ext cx="2697914" cy="8269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Flex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Duo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— умная электроплита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Samsung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 поддержкой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Wi-Fi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48762" y="1747062"/>
            <a:ext cx="2697914" cy="7078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Мультиварка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Polaris EVO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 управлением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Wi-Fi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326423"/>
            <a:ext cx="1561356" cy="1821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020272" y="1563638"/>
            <a:ext cx="194421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Чайник 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Polaris PWK c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функцией Смарт</a:t>
            </a:r>
            <a:endParaRPr 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1" y="3212109"/>
            <a:ext cx="1562910" cy="12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7092280" y="3212109"/>
            <a:ext cx="2051720" cy="11021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Электронные</a:t>
            </a:r>
            <a:r>
              <a:rPr lang="ru-RU" dirty="0"/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кухонные весы со смарт-управлением, снабжённые функцией передачи информации</a:t>
            </a:r>
          </a:p>
        </p:txBody>
      </p:sp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524" y="3939902"/>
            <a:ext cx="1057300" cy="1022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687991" y="4098222"/>
            <a:ext cx="2530693" cy="8269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Электронная ложка со встроенной системой, улавливающая тремор руки больного человека</a:t>
            </a:r>
          </a:p>
        </p:txBody>
      </p:sp>
    </p:spTree>
    <p:extLst>
      <p:ext uri="{BB962C8B-B14F-4D97-AF65-F5344CB8AC3E}">
        <p14:creationId xmlns:p14="http://schemas.microsoft.com/office/powerpoint/2010/main" val="9447688"/>
      </p:ext>
    </p:extLst>
  </p:cSld>
  <p:clrMapOvr>
    <a:masterClrMapping/>
  </p:clrMapOvr>
  <p:transition advClick="0" advTm="8000"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92575"/>
            <a:ext cx="6768752" cy="766200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Программы и приложения, облегчающие  профессиональную деятельность специалиста по профессии «Повар. Кондитер»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1327350"/>
            <a:ext cx="9036495" cy="354865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 lang="en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91630"/>
            <a:ext cx="2560284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99792" y="1851670"/>
            <a:ext cx="208823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Recipe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Keeper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- приложение для приготовления под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Windows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10,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08720"/>
            <a:ext cx="1361406" cy="189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732240" y="1563637"/>
            <a:ext cx="2304256" cy="795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Кулинария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Lingo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лучшее приложение для начинающих поваров</a:t>
            </a: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34" y="3194085"/>
            <a:ext cx="2049016" cy="1444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699792" y="3435846"/>
            <a:ext cx="26642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Калории PRO!: Лучшее приложение для планирования блюд</a:t>
            </a: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9" y="3435846"/>
            <a:ext cx="2160240" cy="13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732240" y="2595715"/>
            <a:ext cx="2304256" cy="7070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Pepperplate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создавать и редактировать рецепты</a:t>
            </a:r>
          </a:p>
        </p:txBody>
      </p:sp>
    </p:spTree>
    <p:extLst>
      <p:ext uri="{BB962C8B-B14F-4D97-AF65-F5344CB8AC3E}">
        <p14:creationId xmlns:p14="http://schemas.microsoft.com/office/powerpoint/2010/main" val="2503268403"/>
      </p:ext>
    </p:extLst>
  </p:cSld>
  <p:clrMapOvr>
    <a:masterClrMapping/>
  </p:clrMapOvr>
  <p:transition advClick="0" advTm="8000"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3D-</a:t>
            </a:r>
            <a:r>
              <a:rPr lang="ru-RU" dirty="0"/>
              <a:t>печать продуктов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1327350"/>
            <a:ext cx="8964487" cy="3476648"/>
          </a:xfrm>
        </p:spPr>
        <p:txBody>
          <a:bodyPr/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Разработками в этой области занимаются практически все страны мира: США, Япония, Россия, Белоруссия и другие, и хотя по объективным причинам мы их не можем показать, но информировать должны о том, что ресторанный бизнес этих и других стран уже во многом связан с новыми технологиями.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Сегодня на 3D-принтере можно напечатать блины, кондитерские изделия из сахара или шоколада, надписи и изображения на напитках. Главное, чтобы ингредиенты были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пюреобразными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Такие технологии уже активно используются в ресторанном бизнесе. В 2020 году российская компания 3D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Bioprinting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Solutions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изобрела принтер, на котором в московском ресторане напечатали кальмара. В основе продукта ― фасоль и морские водоросли, но вкус настолько похож на настоящего морского обитателя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 lang="en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39502"/>
            <a:ext cx="2264907" cy="1273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1273015"/>
      </p:ext>
    </p:extLst>
  </p:cSld>
  <p:clrMapOvr>
    <a:masterClrMapping/>
  </p:clrMapOvr>
  <p:transition advClick="0" advTm="8000">
    <p:fade thruBlk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Результаты внедрения </a:t>
            </a:r>
            <a:r>
              <a:rPr lang="ru-RU" dirty="0" err="1"/>
              <a:t>цифровизации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327350"/>
            <a:ext cx="7848872" cy="3145500"/>
          </a:xfrm>
        </p:spPr>
        <p:txBody>
          <a:bodyPr/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Знакомство обучающихся техникума с применением цифровых инструментов и технологий в процессе обучения способствует сохранению показателей учебной работы по названным профессиям  и их повышению: абсолютная успеваемость в группах составляет 100 %, качество знаний – 73 %.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88308762"/>
      </p:ext>
    </p:extLst>
  </p:cSld>
  <p:clrMapOvr>
    <a:masterClrMapping/>
  </p:clrMapOvr>
  <p:transition advClick="0" advTm="8000">
    <p:fade thruBlk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Выоды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7504" y="1327350"/>
            <a:ext cx="8640960" cy="3692672"/>
          </a:xfrm>
        </p:spPr>
        <p:txBody>
          <a:bodyPr/>
          <a:lstStyle/>
          <a:p>
            <a:pPr algn="just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Таким образом, можно говорить, что сегодня экономика страны, претерпев серьезную цифровую трансформацию, требует квалифицированных специалистов, умеющих использовать цифровые технологии и инструменты в своей деятельности, что подтверждается результатами опроса обучающихся в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Чебаркульском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техникуме</a:t>
            </a:r>
            <a:r>
              <a:rPr lang="ru-RU" sz="2200" dirty="0"/>
              <a:t>.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Поэтому будущее подготовки перечисленных специалистов в профессиональной образовательной организации и связанных с ней отраслей в большей степени будет определяться темпами и характером внедряемых цифровых технологий.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 lang="en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95486"/>
            <a:ext cx="1706563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5634891"/>
      </p:ext>
    </p:extLst>
  </p:cSld>
  <p:clrMapOvr>
    <a:masterClrMapping/>
  </p:clrMapOvr>
  <p:transition advClick="0" advTm="8000">
    <p:fade thruBlk="1"/>
  </p:transition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263248"/>
      </a:dk1>
      <a:lt1>
        <a:srgbClr val="FFFFFF"/>
      </a:lt1>
      <a:dk2>
        <a:srgbClr val="434343"/>
      </a:dk2>
      <a:lt2>
        <a:srgbClr val="F3F3F3"/>
      </a:lt2>
      <a:accent1>
        <a:srgbClr val="3F5378"/>
      </a:accent1>
      <a:accent2>
        <a:srgbClr val="263248"/>
      </a:accent2>
      <a:accent3>
        <a:srgbClr val="92A8C8"/>
      </a:accent3>
      <a:accent4>
        <a:srgbClr val="C7D3E6"/>
      </a:accent4>
      <a:accent5>
        <a:srgbClr val="FF9800"/>
      </a:accent5>
      <a:accent6>
        <a:srgbClr val="D26F00"/>
      </a:accent6>
      <a:hlink>
        <a:srgbClr val="3F5378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2841</TotalTime>
  <Words>734</Words>
  <Application>Microsoft Office PowerPoint</Application>
  <PresentationFormat>Экран (16:9)</PresentationFormat>
  <Paragraphs>65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Salerio template</vt:lpstr>
      <vt:lpstr>Использование цифровых технологий при подготовке будущих специалистов в Чебаркульском профессиональном техникуме</vt:lpstr>
      <vt:lpstr>Актуальность проблемы</vt:lpstr>
      <vt:lpstr>Презентация PowerPoint</vt:lpstr>
      <vt:lpstr>Решение задач внедрения цифровых технологий при подготовке будущих специалистов </vt:lpstr>
      <vt:lpstr>Некоторые мероприятия цифровизации  при подготовке специалистов в техникуме </vt:lpstr>
      <vt:lpstr>Презентация PowerPoint</vt:lpstr>
      <vt:lpstr>АНДИАГ</vt:lpstr>
      <vt:lpstr>Ветеринарное цифровое оборудование и инструменты</vt:lpstr>
      <vt:lpstr>Составление персонального меню и индивидуального рациона питания при помощи открытых облачных информационных ресурсов</vt:lpstr>
      <vt:lpstr>Кулинарные приложения на смартфон</vt:lpstr>
      <vt:lpstr>«Умные» элементы для кухни </vt:lpstr>
      <vt:lpstr>Программы и приложения, облегчающие  профессиональную деятельность специалиста по профессии «Повар. Кондитер» </vt:lpstr>
      <vt:lpstr>3D-печать продуктов</vt:lpstr>
      <vt:lpstr>Результаты внедрения цифровизации</vt:lpstr>
      <vt:lpstr>Выоды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Оптимизация процесса подготовки обучающихся с ОВЗ к занятиям физической культурой в ГБПОУ "Чебаркульский профессиональный техникум»</dc:title>
  <dc:creator>Zodiak</dc:creator>
  <cp:lastModifiedBy>Zodiak</cp:lastModifiedBy>
  <cp:revision>270</cp:revision>
  <cp:lastPrinted>2023-04-25T08:48:00Z</cp:lastPrinted>
  <dcterms:modified xsi:type="dcterms:W3CDTF">2024-03-04T04:16:20Z</dcterms:modified>
</cp:coreProperties>
</file>