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1" r:id="rId4"/>
    <p:sldId id="258" r:id="rId5"/>
    <p:sldId id="259" r:id="rId6"/>
    <p:sldId id="260" r:id="rId7"/>
    <p:sldId id="264" r:id="rId8"/>
    <p:sldId id="265" r:id="rId9"/>
    <p:sldId id="266" r:id="rId10"/>
    <p:sldId id="272" r:id="rId11"/>
    <p:sldId id="274" r:id="rId12"/>
    <p:sldId id="275" r:id="rId13"/>
    <p:sldId id="276" r:id="rId14"/>
    <p:sldId id="277" r:id="rId15"/>
    <p:sldId id="278" r:id="rId16"/>
    <p:sldId id="279" r:id="rId17"/>
    <p:sldId id="273" r:id="rId1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79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kurshub.ru/journal/professions/inzhener-robototehnik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studopedia.net/8_19160_obsuzhdenie-stihotvoreniya-na-zemle-ochen-mnogo-professiy.html" TargetMode="External"/><Relationship Id="rId4" Type="http://schemas.openxmlformats.org/officeDocument/2006/relationships/hyperlink" Target="https://docs.yandex.ru/docs/view?tm=1731134316&amp;tld=ru&amp;lang=ru&amp;name=Professija-robototehnik-proforientacionnyj-urok-Rossija-moi-gorizon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00232" y="142859"/>
            <a:ext cx="664373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905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Bookman Old Style" pitchFamily="18" charset="0"/>
              </a:rPr>
              <a:t>Робототехника – </a:t>
            </a:r>
          </a:p>
          <a:p>
            <a:pPr algn="ctr"/>
            <a:r>
              <a:rPr lang="ru-RU" sz="4800" b="1" cap="none" spc="0" dirty="0" smtClean="0">
                <a:ln w="19050">
                  <a:solidFill>
                    <a:srgbClr val="C00000"/>
                  </a:solidFill>
                  <a:prstDash val="solid"/>
                  <a:miter lim="800000"/>
                </a:ln>
                <a:solidFill>
                  <a:srgbClr val="FFFF00"/>
                </a:solidFill>
                <a:latin typeface="Bookman Old Style" pitchFamily="18" charset="0"/>
              </a:rPr>
              <a:t>профессия будущего</a:t>
            </a:r>
            <a:endParaRPr lang="ru-RU" sz="4800" b="1" cap="none" spc="0" dirty="0">
              <a:ln w="19050">
                <a:solidFill>
                  <a:srgbClr val="C00000"/>
                </a:solidFill>
                <a:prstDash val="solid"/>
                <a:miter lim="800000"/>
              </a:ln>
              <a:solidFill>
                <a:srgbClr val="FFFF00"/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4678" y="2571750"/>
            <a:ext cx="542928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Bookman Old Style" pitchFamily="18" charset="0"/>
              </a:rPr>
              <a:t>Направление: </a:t>
            </a:r>
            <a:r>
              <a:rPr lang="ru-RU" sz="2000" b="1" dirty="0" err="1" smtClean="0">
                <a:solidFill>
                  <a:srgbClr val="002060"/>
                </a:solidFill>
                <a:latin typeface="Bookman Old Style" pitchFamily="18" charset="0"/>
              </a:rPr>
              <a:t>лего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– конструирование </a:t>
            </a:r>
          </a:p>
          <a:p>
            <a:r>
              <a:rPr lang="ru-RU" b="1" dirty="0" smtClean="0">
                <a:latin typeface="Bookman Old Style" pitchFamily="18" charset="0"/>
              </a:rPr>
              <a:t>                     Авторы: 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Крючков Илья;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                                   Лаптев Ярослав</a:t>
            </a:r>
          </a:p>
          <a:p>
            <a:pPr algn="r"/>
            <a:r>
              <a:rPr lang="ru-RU" b="1" dirty="0" smtClean="0">
                <a:latin typeface="Bookman Old Style" pitchFamily="18" charset="0"/>
              </a:rPr>
              <a:t>Больше – </a:t>
            </a:r>
            <a:r>
              <a:rPr lang="ru-RU" b="1" dirty="0" err="1" smtClean="0">
                <a:latin typeface="Bookman Old Style" pitchFamily="18" charset="0"/>
              </a:rPr>
              <a:t>Ломовисский</a:t>
            </a:r>
            <a:r>
              <a:rPr lang="ru-RU" b="1" dirty="0" smtClean="0">
                <a:latin typeface="Bookman Old Style" pitchFamily="18" charset="0"/>
              </a:rPr>
              <a:t> филиал МБОУ «</a:t>
            </a:r>
            <a:r>
              <a:rPr lang="ru-RU" b="1" dirty="0" err="1" smtClean="0">
                <a:latin typeface="Bookman Old Style" pitchFamily="18" charset="0"/>
              </a:rPr>
              <a:t>Пичаевская</a:t>
            </a:r>
            <a:r>
              <a:rPr lang="ru-RU" b="1" dirty="0" smtClean="0">
                <a:latin typeface="Bookman Old Style" pitchFamily="18" charset="0"/>
              </a:rPr>
              <a:t> СОШ»</a:t>
            </a:r>
          </a:p>
          <a:p>
            <a:pPr algn="r"/>
            <a:r>
              <a:rPr lang="ru-RU" b="1" dirty="0" smtClean="0">
                <a:latin typeface="Bookman Old Style" pitchFamily="18" charset="0"/>
              </a:rPr>
              <a:t> 6-7 класс</a:t>
            </a:r>
          </a:p>
          <a:p>
            <a:pPr algn="r"/>
            <a:r>
              <a:rPr lang="ru-RU" b="1" dirty="0" smtClean="0">
                <a:latin typeface="Bookman Old Style" pitchFamily="18" charset="0"/>
              </a:rPr>
              <a:t>Руководитель: 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Лаптева Лариса Анатольевна</a:t>
            </a:r>
            <a:endParaRPr lang="ru-RU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 r="555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339502"/>
            <a:ext cx="61584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Идея проекта: 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робототехника и </a:t>
            </a:r>
            <a:r>
              <a:rPr lang="ru-RU" b="1" dirty="0" err="1" smtClean="0">
                <a:solidFill>
                  <a:srgbClr val="002060"/>
                </a:solidFill>
                <a:latin typeface="Bookman Old Style" pitchFamily="18" charset="0"/>
              </a:rPr>
              <a:t>лего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 – конструирование не только игра, а серьёзное занятие, она сможет помочь в выборе будущей профессии – </a:t>
            </a:r>
            <a:r>
              <a:rPr lang="ru-RU" b="1" dirty="0" err="1" smtClean="0">
                <a:solidFill>
                  <a:srgbClr val="002060"/>
                </a:solidFill>
                <a:latin typeface="Bookman Old Style" pitchFamily="18" charset="0"/>
              </a:rPr>
              <a:t>робототехник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.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Актуальность:</a:t>
            </a:r>
            <a:r>
              <a:rPr lang="ru-RU" b="1" dirty="0" smtClean="0">
                <a:latin typeface="Bookman Old Style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в мир технологий и инноваций всё больше и больше человека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окружают роботы. Многие из нас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хотят узнать о профессии робототехника и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какую роль она играет в жизни человека, это способствует развитию устойчивого интереса к технике и науке, а также стимулирует изобретательские способности.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Робототехника в школе учит нас конструировать, работать по инструкции, по схеме и работать в коллективе.</a:t>
            </a:r>
          </a:p>
          <a:p>
            <a:endParaRPr lang="ru-RU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 cstate="print"/>
          <a:srcRect r="555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195486"/>
            <a:ext cx="604867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Цель проекта: 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познакомить с профессиями робототехника, сформировать интерес к техническим видам спорта, на примере реализации программы «Простые механизмы».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Задачи проекта: 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ru-RU" dirty="0" smtClean="0"/>
              <a:t> 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познакомить с понятием </a:t>
            </a:r>
          </a:p>
          <a:p>
            <a:pPr>
              <a:buClr>
                <a:srgbClr val="C00000"/>
              </a:buClr>
              <a:buSzPct val="120000"/>
            </a:pPr>
            <a:r>
              <a:rPr lang="ru-RU" b="1" dirty="0" err="1" smtClean="0">
                <a:solidFill>
                  <a:srgbClr val="002060"/>
                </a:solidFill>
                <a:latin typeface="Bookman Old Style" pitchFamily="18" charset="0"/>
              </a:rPr>
              <a:t>робототехник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, как профессия будущего;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дать представление о труде людей инженерных, технических профессий;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закрепить представления о робототехнике, её значении в жизни человека, о профессиях, в будущем связанных с изобретением и производством технических средств;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</a:rPr>
              <a:t>расширять представления о разнообразии конструкторов, на примере реализации программы «Простые механизмы».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907704" y="195486"/>
            <a:ext cx="7056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Bookman Old Style" pitchFamily="18" charset="0"/>
              </a:rPr>
              <a:t>Этапы проекта:</a:t>
            </a:r>
          </a:p>
          <a:p>
            <a:pPr algn="ctr"/>
            <a:r>
              <a:rPr lang="en-US" b="1" dirty="0" smtClean="0">
                <a:latin typeface="Bookman Old Style" pitchFamily="18" charset="0"/>
              </a:rPr>
              <a:t>I</a:t>
            </a:r>
            <a:r>
              <a:rPr lang="ru-RU" b="1" dirty="0" smtClean="0">
                <a:latin typeface="Bookman Old Style" pitchFamily="18" charset="0"/>
              </a:rPr>
              <a:t> этап: «Организационный»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*</a:t>
            </a:r>
            <a:r>
              <a:rPr lang="ru-RU" b="1" dirty="0" smtClean="0">
                <a:latin typeface="Bookman Old Style" pitchFamily="18" charset="0"/>
              </a:rPr>
              <a:t> Подбор материала для проекта – энциклопедии, сеть «Интернет»;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*</a:t>
            </a:r>
            <a:r>
              <a:rPr lang="ru-RU" b="1" dirty="0" smtClean="0">
                <a:latin typeface="Bookman Old Style" pitchFamily="18" charset="0"/>
              </a:rPr>
              <a:t> Презентации «Робототехника – профессия будущего»;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*</a:t>
            </a:r>
            <a:r>
              <a:rPr lang="ru-RU" b="1" dirty="0" smtClean="0">
                <a:latin typeface="Bookman Old Style" pitchFamily="18" charset="0"/>
              </a:rPr>
              <a:t> Презентация «Роботы будущего»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* </a:t>
            </a:r>
            <a:r>
              <a:rPr lang="ru-RU" b="1" dirty="0" smtClean="0">
                <a:latin typeface="Bookman Old Style" pitchFamily="18" charset="0"/>
              </a:rPr>
              <a:t>Разные виды конструкторов.</a:t>
            </a:r>
          </a:p>
          <a:p>
            <a:pPr algn="ctr"/>
            <a:r>
              <a:rPr lang="en-US" b="1" dirty="0" smtClean="0">
                <a:latin typeface="Bookman Old Style" pitchFamily="18" charset="0"/>
              </a:rPr>
              <a:t>II</a:t>
            </a:r>
            <a:r>
              <a:rPr lang="ru-RU" b="1" dirty="0" smtClean="0">
                <a:latin typeface="Bookman Old Style" pitchFamily="18" charset="0"/>
              </a:rPr>
              <a:t> этап «Практический»</a:t>
            </a:r>
          </a:p>
          <a:p>
            <a:r>
              <a:rPr lang="ru-RU" b="1" dirty="0" smtClean="0">
                <a:latin typeface="Bookman Old Style" pitchFamily="18" charset="0"/>
              </a:rPr>
              <a:t>Сентябрь – ноябрь.</a:t>
            </a:r>
          </a:p>
          <a:p>
            <a:r>
              <a:rPr lang="ru-RU" b="1" dirty="0" smtClean="0">
                <a:latin typeface="Bookman Old Style" pitchFamily="18" charset="0"/>
              </a:rPr>
              <a:t>Знакомились с профессией «Робототехника – профессия будущего», «Инженер – </a:t>
            </a:r>
            <a:r>
              <a:rPr lang="ru-RU" b="1" dirty="0" err="1" smtClean="0">
                <a:latin typeface="Bookman Old Style" pitchFamily="18" charset="0"/>
              </a:rPr>
              <a:t>робототехник</a:t>
            </a:r>
            <a:r>
              <a:rPr lang="ru-RU" b="1" dirty="0" smtClean="0">
                <a:latin typeface="Bookman Old Style" pitchFamily="18" charset="0"/>
              </a:rPr>
              <a:t>» (Беседы, просмотры видеороликов в сети «Интернет»), конструирование собственных моделей из образовательного набора по механике, </a:t>
            </a:r>
            <a:r>
              <a:rPr lang="ru-RU" b="1" dirty="0" err="1" smtClean="0">
                <a:latin typeface="Bookman Old Style" panose="02050604050505020204" pitchFamily="18" charset="0"/>
              </a:rPr>
              <a:t>мехатронике</a:t>
            </a:r>
            <a:r>
              <a:rPr lang="ru-RU" b="1" dirty="0" smtClean="0">
                <a:latin typeface="Bookman Old Style" panose="02050604050505020204" pitchFamily="18" charset="0"/>
              </a:rPr>
              <a:t> и робототехнике </a:t>
            </a:r>
            <a:r>
              <a:rPr lang="en-US" b="1" dirty="0" smtClean="0">
                <a:latin typeface="Bookman Old Style" panose="02050604050505020204" pitchFamily="18" charset="0"/>
              </a:rPr>
              <a:t>R2 – D2</a:t>
            </a:r>
            <a:r>
              <a:rPr lang="ru-RU" b="1" dirty="0" smtClean="0">
                <a:latin typeface="Bookman Old Style" panose="02050604050505020204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411760" y="1347614"/>
            <a:ext cx="62646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Bookman Old Style" pitchFamily="18" charset="0"/>
              </a:rPr>
              <a:t>III</a:t>
            </a:r>
            <a:r>
              <a:rPr lang="ru-RU" b="1" dirty="0" smtClean="0">
                <a:latin typeface="Bookman Old Style" pitchFamily="18" charset="0"/>
              </a:rPr>
              <a:t> этап «Заключительный» </a:t>
            </a:r>
          </a:p>
          <a:p>
            <a:pPr algn="ctr"/>
            <a:r>
              <a:rPr lang="ru-RU" b="1" dirty="0" smtClean="0">
                <a:latin typeface="Bookman Old Style" pitchFamily="18" charset="0"/>
              </a:rPr>
              <a:t>продукты проекта:</a:t>
            </a:r>
          </a:p>
          <a:p>
            <a:r>
              <a:rPr lang="ru-RU" b="1" dirty="0" smtClean="0">
                <a:latin typeface="Bookman Old Style" pitchFamily="18" charset="0"/>
              </a:rPr>
              <a:t>Мастер – класс «Робототехника – профессия будущего».</a:t>
            </a:r>
          </a:p>
          <a:p>
            <a:endParaRPr lang="ru-RU" b="1" dirty="0" smtClean="0">
              <a:latin typeface="Bookman Old Style" pitchFamily="18" charset="0"/>
            </a:endParaRPr>
          </a:p>
          <a:p>
            <a:endParaRPr lang="ru-RU" b="1" dirty="0" smtClean="0">
              <a:latin typeface="Bookman Old Style" pitchFamily="18" charset="0"/>
            </a:endParaRPr>
          </a:p>
          <a:p>
            <a:pPr algn="ctr"/>
            <a:r>
              <a:rPr lang="ru-RU" b="1" dirty="0" smtClean="0">
                <a:latin typeface="Bookman Old Style" pitchFamily="18" charset="0"/>
              </a:rPr>
              <a:t>Сроки реализации проекта: сентябрь – ноябрь 2025 – 2026 учебный год.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95536" y="3363838"/>
            <a:ext cx="849694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Робототехник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— это специалист, который занимается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созданием, программированием и обслуживанием роботов. Эта</a:t>
            </a:r>
            <a:r>
              <a:rPr lang="ru-RU" sz="2000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профессия объединяет в себе несколько важных аспектов,</a:t>
            </a:r>
            <a:r>
              <a:rPr lang="ru-RU" sz="2000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включая инженерию, информатику и механику.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4" name="Picture 2" descr="C:\Users\Наталья\Desktop\робототехника\7636768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9" t="5650" r="11429" b="8681"/>
          <a:stretch>
            <a:fillRect/>
          </a:stretch>
        </p:blipFill>
        <p:spPr bwMode="auto">
          <a:xfrm>
            <a:off x="1979712" y="699542"/>
            <a:ext cx="4248472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5" name="TextBox 4"/>
          <p:cNvSpPr txBox="1"/>
          <p:nvPr/>
        </p:nvSpPr>
        <p:spPr>
          <a:xfrm>
            <a:off x="5580112" y="123478"/>
            <a:ext cx="3420888" cy="400110"/>
          </a:xfrm>
          <a:prstGeom prst="rect">
            <a:avLst/>
          </a:prstGeom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Профессия будущего</a:t>
            </a:r>
            <a:endParaRPr lang="ru-RU" sz="20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580112" y="123478"/>
            <a:ext cx="3420888" cy="400110"/>
          </a:xfrm>
          <a:prstGeom prst="rect">
            <a:avLst/>
          </a:prstGeom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Профессия будущего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411510"/>
            <a:ext cx="37444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Эти сотрудники играют важную роль в медицине. Они</a:t>
            </a:r>
            <a:endParaRPr lang="ru-RU" b="1" dirty="0" smtClean="0">
              <a:latin typeface="Bookman Old Style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помогают в проведении сложных хирургических операций с высокой точностью и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минимальными вмешательствами. Такие аппараты также используются для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реабилитации и ухода за пациентами. Это спасает жизни и улучшает качество</a:t>
            </a:r>
            <a:endParaRPr lang="ru-RU" b="1" dirty="0" smtClean="0">
              <a:latin typeface="Bookman Old Style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медицинского обслуживания.</a:t>
            </a:r>
            <a:endParaRPr lang="ru-RU" b="1" dirty="0" smtClean="0"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123478"/>
            <a:ext cx="4896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Bookman Old Style" pitchFamily="18" charset="0"/>
              </a:rPr>
              <a:t>Роль робототехника в современном мире</a:t>
            </a:r>
            <a:endParaRPr lang="ru-RU" sz="1600" b="1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1563638"/>
            <a:ext cx="3528392" cy="2088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321982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Исследования и исследовательские миссии: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Робототехника играет ключевую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роль в исследовании космоса и изучении недоступных мест на Земле, таких как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дно океанов. Роботы – исследователи способны переносить экстремальные</a:t>
            </a:r>
            <a:endParaRPr lang="ru-RU" b="1" dirty="0" smtClean="0">
              <a:latin typeface="Bookman Old Style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условия и передавать ценные данные и изображения для науки и общества.</a:t>
            </a:r>
            <a:endParaRPr lang="ru-RU" b="1" dirty="0" smtClean="0"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4" name="Picture 4" descr="https://cdn.forbes.ru/forbes-static/c/1824x1026/new/2022/12/1Mars-InSight-Solar-Panels-Open-pia196641-kopia-63a5c271da6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699542"/>
            <a:ext cx="4176464" cy="244827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580112" y="123478"/>
            <a:ext cx="3420888" cy="400110"/>
          </a:xfrm>
          <a:prstGeom prst="rect">
            <a:avLst/>
          </a:prstGeom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Профессия будущего</a:t>
            </a:r>
            <a:endParaRPr lang="ru-RU" sz="20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411510"/>
            <a:ext cx="33661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Домашние роботы: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В современном мире роботы внедряются в нашу повседневную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жизнь. Умные сборочные устройства, роботы – помощники для пожилых людей, и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даже игрушки-компаньоны для детей — все это продукты этой сферы, которые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делают нашу жизнь более комфортной и удобной.</a:t>
            </a:r>
            <a:endParaRPr lang="ru-RU" b="1" dirty="0" smtClean="0"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4" name="Picture 5" descr="https://avatars.dzeninfra.ru/get-zen_doc/2417275/pub_5fa0ea416f1ecc136f38d76c_5fa30b9ef278637dd4d369f8/scale_1200"/>
          <p:cNvPicPr>
            <a:picLocks noChangeAspect="1" noChangeArrowheads="1"/>
          </p:cNvPicPr>
          <p:nvPr/>
        </p:nvPicPr>
        <p:blipFill>
          <a:blip r:embed="rId3" cstate="print"/>
          <a:srcRect l="3448" r="12069" b="5098"/>
          <a:stretch>
            <a:fillRect/>
          </a:stretch>
        </p:blipFill>
        <p:spPr bwMode="auto">
          <a:xfrm>
            <a:off x="5220072" y="1347614"/>
            <a:ext cx="3757961" cy="244827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580112" y="123478"/>
            <a:ext cx="3420888" cy="400110"/>
          </a:xfrm>
          <a:prstGeom prst="rect">
            <a:avLst/>
          </a:prstGeom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Профессия будущего</a:t>
            </a:r>
            <a:endParaRPr lang="ru-RU" sz="20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504" y="195486"/>
            <a:ext cx="3420888" cy="400110"/>
          </a:xfrm>
          <a:prstGeom prst="rect">
            <a:avLst/>
          </a:prstGeom>
          <a:solidFill>
            <a:srgbClr val="FFC000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Bookman Old Style" pitchFamily="18" charset="0"/>
              </a:rPr>
              <a:t>Профессия будущего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19672" y="699542"/>
            <a:ext cx="36004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Образование: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Робототехника также играет важную роль в образовании.</a:t>
            </a:r>
            <a:endParaRPr lang="ru-RU" b="1" dirty="0" smtClean="0">
              <a:latin typeface="Bookman Old Style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Обучение по специализации помогает развивать нам навыки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222222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программирования, инженерии и критического мышления. Это подготавливает новое поколение специалистов, способных решать сложные задачи будущего.</a:t>
            </a:r>
            <a:r>
              <a:rPr lang="ru-RU" b="1" dirty="0" smtClean="0">
                <a:latin typeface="Bookman Old Style" pitchFamily="18" charset="0"/>
                <a:cs typeface="Arial" pitchFamily="34" charset="0"/>
              </a:rPr>
              <a:t> </a:t>
            </a:r>
          </a:p>
        </p:txBody>
      </p:sp>
      <p:pic>
        <p:nvPicPr>
          <p:cNvPr id="5" name="Picture 3" descr="https://image.jimcdn.com/app/cms/image/transf/dimension%3D2048x2048:format%3Djpg/path/s0cb98d030373b317/image/i08bc70fc45d5fc2c/version/1586301312/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347614"/>
            <a:ext cx="3888432" cy="2359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6225" y="51470"/>
            <a:ext cx="6851556" cy="100811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ru-RU" sz="4000" b="1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man Old Style" panose="02050604050505020204" pitchFamily="18" charset="0"/>
              </a:rPr>
              <a:t>Робототехника в школе</a:t>
            </a:r>
            <a:endParaRPr lang="ru-RU" sz="4000" b="1" cap="none" spc="0" dirty="0" smtClean="0">
              <a:ln w="31550" cmpd="sng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4"/>
          <a:stretch/>
        </p:blipFill>
        <p:spPr bwMode="auto">
          <a:xfrm>
            <a:off x="1763688" y="987574"/>
            <a:ext cx="5534520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87624" y="3723878"/>
            <a:ext cx="6667796" cy="11399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</a:bodyPr>
          <a:lstStyle/>
          <a:p>
            <a:pPr algn="ctr"/>
            <a:r>
              <a:rPr lang="ru-RU" sz="4000" b="1" cap="none" spc="0" dirty="0" smtClean="0">
                <a:ln w="31550" cmpd="sng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man Old Style" panose="02050604050505020204" pitchFamily="18" charset="0"/>
              </a:rPr>
              <a:t>Простые механизмы</a:t>
            </a:r>
          </a:p>
        </p:txBody>
      </p:sp>
    </p:spTree>
    <p:extLst>
      <p:ext uri="{BB962C8B-B14F-4D97-AF65-F5344CB8AC3E}">
        <p14:creationId xmlns:p14="http://schemas.microsoft.com/office/powerpoint/2010/main" val="264273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" r="38989"/>
          <a:stretch/>
        </p:blipFill>
        <p:spPr bwMode="auto">
          <a:xfrm>
            <a:off x="146184" y="123478"/>
            <a:ext cx="4137784" cy="282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3579862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Bookman Old Style" panose="02050604050505020204" pitchFamily="18" charset="0"/>
              </a:rPr>
              <a:t>На её основе выполняем сборку представленных моделей.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60"/>
          <a:stretch/>
        </p:blipFill>
        <p:spPr bwMode="auto">
          <a:xfrm>
            <a:off x="4644008" y="2499743"/>
            <a:ext cx="4320480" cy="248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355976" y="195486"/>
            <a:ext cx="46805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Bookman Old Style" panose="02050604050505020204" pitchFamily="18" charset="0"/>
              </a:rPr>
              <a:t>     В рамках реализации программы  дополнительного образования «Простые механизмы» мы используем образовательный набор по механике, </a:t>
            </a:r>
            <a:r>
              <a:rPr lang="ru-RU" sz="1600" b="1" dirty="0" err="1" smtClean="0">
                <a:latin typeface="Bookman Old Style" panose="02050604050505020204" pitchFamily="18" charset="0"/>
              </a:rPr>
              <a:t>мехатронике</a:t>
            </a:r>
            <a:r>
              <a:rPr lang="ru-RU" sz="1600" b="1" dirty="0" smtClean="0">
                <a:latin typeface="Bookman Old Style" panose="02050604050505020204" pitchFamily="18" charset="0"/>
              </a:rPr>
              <a:t> и робототехнике </a:t>
            </a:r>
            <a:r>
              <a:rPr lang="en-US" sz="1600" b="1" dirty="0" smtClean="0">
                <a:latin typeface="Bookman Old Style" panose="02050604050505020204" pitchFamily="18" charset="0"/>
              </a:rPr>
              <a:t>R2 – D2</a:t>
            </a:r>
            <a:r>
              <a:rPr lang="ru-RU" sz="1600" b="1" dirty="0" smtClean="0">
                <a:latin typeface="Bookman Old Style" panose="02050604050505020204" pitchFamily="18" charset="0"/>
              </a:rPr>
              <a:t>.    </a:t>
            </a:r>
          </a:p>
          <a:p>
            <a:r>
              <a:rPr lang="ru-RU" sz="1600" b="1" dirty="0" smtClean="0">
                <a:latin typeface="Bookman Old Style" panose="02050604050505020204" pitchFamily="18" charset="0"/>
              </a:rPr>
              <a:t>     Конструктор для практики блочного программирования с комплектом датчиков, а также программу программирования </a:t>
            </a:r>
            <a:r>
              <a:rPr lang="en-US" sz="1600" b="1" dirty="0" err="1" smtClean="0">
                <a:latin typeface="Bookman Old Style" panose="02050604050505020204" pitchFamily="18" charset="0"/>
              </a:rPr>
              <a:t>mBlock</a:t>
            </a:r>
            <a:r>
              <a:rPr lang="en-US" sz="1600" b="1" dirty="0" smtClean="0">
                <a:latin typeface="Bookman Old Style" panose="02050604050505020204" pitchFamily="18" charset="0"/>
              </a:rPr>
              <a:t> win v3.4.12.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46594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60"/>
          <a:stretch/>
        </p:blipFill>
        <p:spPr bwMode="auto">
          <a:xfrm>
            <a:off x="251520" y="771550"/>
            <a:ext cx="4830996" cy="3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92080" y="771550"/>
            <a:ext cx="331236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Bookman Old Style" panose="02050604050505020204" pitchFamily="18" charset="0"/>
              </a:rPr>
              <a:t>Согласно обучающих уроков по программированию подключили: мотор постоянного тока с редуктором, ультразвуковой датчик расстояния, датчик цвета, датчик электромеханического касания, </a:t>
            </a:r>
            <a:r>
              <a:rPr lang="en-US" b="1" dirty="0" smtClean="0">
                <a:latin typeface="Bookman Old Style" panose="02050604050505020204" pitchFamily="18" charset="0"/>
              </a:rPr>
              <a:t>IR</a:t>
            </a:r>
            <a:r>
              <a:rPr lang="ru-RU" b="1" dirty="0" smtClean="0">
                <a:latin typeface="Bookman Old Style" panose="02050604050505020204" pitchFamily="18" charset="0"/>
              </a:rPr>
              <a:t> модуль, аккумуляторную батарею.</a:t>
            </a:r>
            <a:endParaRPr lang="ru-RU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12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55976" y="339502"/>
            <a:ext cx="4594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Bookman Old Style" panose="02050604050505020204" pitchFamily="18" charset="0"/>
              </a:rPr>
              <a:t>Выполнили проверку работоспособности всех электротехнических компонентов моделей, а также программу запуска </a:t>
            </a:r>
            <a:r>
              <a:rPr lang="en-US" b="1" dirty="0" err="1" smtClean="0">
                <a:latin typeface="Bookman Old Style" panose="02050604050505020204" pitchFamily="18" charset="0"/>
              </a:rPr>
              <a:t>mBlock</a:t>
            </a:r>
            <a:r>
              <a:rPr lang="en-US" b="1" dirty="0" smtClean="0">
                <a:latin typeface="Bookman Old Style" panose="02050604050505020204" pitchFamily="18" charset="0"/>
              </a:rPr>
              <a:t> win v3.4.12.</a:t>
            </a:r>
            <a:endParaRPr lang="ru-RU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1"/>
          <a:stretch/>
        </p:blipFill>
        <p:spPr bwMode="auto">
          <a:xfrm>
            <a:off x="105376" y="147578"/>
            <a:ext cx="3962568" cy="2909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742623"/>
            <a:ext cx="3528392" cy="332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91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4" r="15518"/>
          <a:stretch/>
        </p:blipFill>
        <p:spPr bwMode="auto">
          <a:xfrm>
            <a:off x="5364088" y="2211710"/>
            <a:ext cx="3626404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2" t="1853" r="31793" b="4746"/>
          <a:stretch/>
        </p:blipFill>
        <p:spPr bwMode="auto">
          <a:xfrm>
            <a:off x="107504" y="123478"/>
            <a:ext cx="2498488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3723878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Bookman Old Style" panose="02050604050505020204" pitchFamily="18" charset="0"/>
              </a:rPr>
              <a:t>Приступили к программированию и запуску </a:t>
            </a:r>
            <a:r>
              <a:rPr lang="ru-RU" b="1" smtClean="0">
                <a:latin typeface="Bookman Old Style" panose="02050604050505020204" pitchFamily="18" charset="0"/>
              </a:rPr>
              <a:t>данных моделей.</a:t>
            </a:r>
            <a:endParaRPr lang="ru-RU" b="1" dirty="0">
              <a:latin typeface="Bookman Old Style" panose="02050604050505020204" pitchFamily="18" charset="0"/>
            </a:endParaRPr>
          </a:p>
        </p:txBody>
      </p:sp>
      <p:pic>
        <p:nvPicPr>
          <p:cNvPr id="2050" name="Picture 2" descr="C:\Users\WorkStation\Desktop\ФОТО РОБ. 2\SAM_4611.JPG"/>
          <p:cNvPicPr>
            <a:picLocks noChangeAspect="1" noChangeArrowheads="1"/>
          </p:cNvPicPr>
          <p:nvPr/>
        </p:nvPicPr>
        <p:blipFill>
          <a:blip r:embed="rId4" cstate="print"/>
          <a:srcRect l="12500" r="14062" b="14989"/>
          <a:stretch>
            <a:fillRect/>
          </a:stretch>
        </p:blipFill>
        <p:spPr bwMode="auto">
          <a:xfrm>
            <a:off x="2771800" y="123478"/>
            <a:ext cx="2463926" cy="3240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594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051720" y="123478"/>
            <a:ext cx="5112568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На земле очень много профессий.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О профессии каждый мечтал.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Есть профессии – нежная песня.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Есть профессии – литый металл.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Но всегда – и как было когда-то,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И сейчас в двадцать первый наш век –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Я хочу пожелать вам, ребята…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Times New Roman" pitchFamily="18" charset="0"/>
                <a:cs typeface="Times New Roman" pitchFamily="18" charset="0"/>
              </a:rPr>
              <a:t>Чтобы вырос из вас Человек!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07504" y="2654211"/>
            <a:ext cx="878497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Спасибо! Спасибо всем!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Сегодня мы поговорили о людях разных профессий, и как видите - всем им необходимы знания таких предметов как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физика, информатика, робототехника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. Мы надеемся, что те ребята, которые затруднились ответить на вопрос «Нужны ли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физика,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rgbClr val="7030A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математика, информатика 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7030A0"/>
                </a:solidFill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робототехника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  в вашей будущей профессии?», теперь ответят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«Да! Нужны!».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pic>
        <p:nvPicPr>
          <p:cNvPr id="1028" name="Picture 4" descr="https://lipetskmedia.ru/upload/iblock/71d/kf30u5nod7zvy9oe17kpethvo11uxfgm.jpg"/>
          <p:cNvPicPr>
            <a:picLocks noChangeAspect="1" noChangeArrowheads="1"/>
          </p:cNvPicPr>
          <p:nvPr/>
        </p:nvPicPr>
        <p:blipFill>
          <a:blip r:embed="rId2" cstate="print"/>
          <a:srcRect l="19577" r="16506" b="11132"/>
          <a:stretch>
            <a:fillRect/>
          </a:stretch>
        </p:blipFill>
        <p:spPr bwMode="auto">
          <a:xfrm>
            <a:off x="107504" y="123478"/>
            <a:ext cx="1819519" cy="2016224"/>
          </a:xfrm>
          <a:prstGeom prst="rect">
            <a:avLst/>
          </a:prstGeom>
          <a:noFill/>
        </p:spPr>
      </p:pic>
      <p:pic>
        <p:nvPicPr>
          <p:cNvPr id="1032" name="Picture 8" descr="https://cdn.culture.ru/images/22363dfc-67ed-5b5f-815b-ed6e18f46694"/>
          <p:cNvPicPr>
            <a:picLocks noChangeAspect="1" noChangeArrowheads="1"/>
          </p:cNvPicPr>
          <p:nvPr/>
        </p:nvPicPr>
        <p:blipFill>
          <a:blip r:embed="rId3" cstate="print"/>
          <a:srcRect l="15043" r="21239"/>
          <a:stretch>
            <a:fillRect/>
          </a:stretch>
        </p:blipFill>
        <p:spPr bwMode="auto">
          <a:xfrm>
            <a:off x="6660232" y="51470"/>
            <a:ext cx="2376263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835696" y="339502"/>
            <a:ext cx="6984776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man Old Style" pitchFamily="18" charset="0"/>
              </a:rPr>
              <a:t>Ресурсы:</a:t>
            </a:r>
          </a:p>
          <a:p>
            <a:pPr algn="ctr"/>
            <a:endParaRPr lang="ru-RU" b="1" dirty="0" smtClean="0">
              <a:latin typeface="Bookman Old Style" pitchFamily="18" charset="0"/>
            </a:endParaRP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en-US" sz="1600" b="1" dirty="0" smtClean="0">
                <a:latin typeface="Bookman Old Style" pitchFamily="18" charset="0"/>
                <a:hlinkClick r:id="rId3"/>
              </a:rPr>
              <a:t>https://kurshub.ru/journal/professions/inzhener-robototehnik/</a:t>
            </a:r>
            <a:r>
              <a:rPr lang="ru-RU" sz="1600" b="1" dirty="0" smtClean="0">
                <a:latin typeface="Bookman Old Style" pitchFamily="18" charset="0"/>
              </a:rPr>
              <a:t>;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en-US" sz="1600" b="1" dirty="0" smtClean="0">
                <a:latin typeface="Bookman Old Style" pitchFamily="18" charset="0"/>
                <a:hlinkClick r:id="rId4"/>
              </a:rPr>
              <a:t>https</a:t>
            </a:r>
            <a:r>
              <a:rPr lang="en-US" sz="1600" b="1" dirty="0">
                <a:latin typeface="Bookman Old Style" pitchFamily="18" charset="0"/>
                <a:hlinkClick r:id="rId4"/>
              </a:rPr>
              <a:t>://</a:t>
            </a:r>
            <a:r>
              <a:rPr lang="en-US" sz="1600" b="1" dirty="0" smtClean="0">
                <a:latin typeface="Bookman Old Style" pitchFamily="18" charset="0"/>
                <a:hlinkClick r:id="rId4"/>
              </a:rPr>
              <a:t>docs.yandex.ru/docs/view?tm=1731134316&amp;tld=ru&amp;lang=ru&amp;name=Professija-robototehnik-proforientacionnyj-urok-Rossija-moi-gorizonty</a:t>
            </a:r>
            <a:r>
              <a:rPr lang="ru-RU" sz="1600" b="1" dirty="0" smtClean="0">
                <a:latin typeface="Bookman Old Style" pitchFamily="18" charset="0"/>
              </a:rPr>
              <a:t>;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ru-RU" sz="1600" b="1" dirty="0" smtClean="0">
                <a:latin typeface="Bookman Old Style" pitchFamily="18" charset="0"/>
              </a:rPr>
              <a:t> </a:t>
            </a:r>
            <a:r>
              <a:rPr lang="en-US" sz="1600" b="1" dirty="0">
                <a:latin typeface="Bookman Old Style" pitchFamily="18" charset="0"/>
                <a:hlinkClick r:id="rId5"/>
              </a:rPr>
              <a:t>https://</a:t>
            </a:r>
            <a:r>
              <a:rPr lang="en-US" sz="1600" b="1" dirty="0" smtClean="0">
                <a:latin typeface="Bookman Old Style" pitchFamily="18" charset="0"/>
                <a:hlinkClick r:id="rId5"/>
              </a:rPr>
              <a:t>studopedia.net/8_19160_obsuzhdenie-stihotvoreniya-na-zemle-ochen-mnogo-professiy.html</a:t>
            </a:r>
            <a:r>
              <a:rPr lang="ru-RU" sz="1600" b="1" dirty="0" smtClean="0">
                <a:latin typeface="Bookman Old Style" pitchFamily="18" charset="0"/>
              </a:rPr>
              <a:t>;</a:t>
            </a:r>
          </a:p>
          <a:p>
            <a:pPr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endParaRPr lang="ru-RU" sz="1600" b="1" dirty="0" smtClean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725</Words>
  <Application>Microsoft Office PowerPoint</Application>
  <PresentationFormat>Экран (16:9)</PresentationFormat>
  <Paragraphs>78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Bookman Old Style</vt:lpstr>
      <vt:lpstr>Calibri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</dc:creator>
  <cp:lastModifiedBy>HP</cp:lastModifiedBy>
  <cp:revision>33</cp:revision>
  <dcterms:created xsi:type="dcterms:W3CDTF">2024-11-06T11:43:34Z</dcterms:created>
  <dcterms:modified xsi:type="dcterms:W3CDTF">2026-04-17T15:59:43Z</dcterms:modified>
</cp:coreProperties>
</file>