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84" r:id="rId2"/>
    <p:sldId id="259" r:id="rId3"/>
    <p:sldId id="260" r:id="rId4"/>
    <p:sldId id="265" r:id="rId5"/>
    <p:sldId id="285" r:id="rId6"/>
    <p:sldId id="257" r:id="rId7"/>
    <p:sldId id="256" r:id="rId8"/>
    <p:sldId id="278" r:id="rId9"/>
    <p:sldId id="276" r:id="rId10"/>
    <p:sldId id="273" r:id="rId11"/>
    <p:sldId id="271" r:id="rId12"/>
    <p:sldId id="274" r:id="rId13"/>
    <p:sldId id="270" r:id="rId14"/>
    <p:sldId id="286" r:id="rId15"/>
    <p:sldId id="277" r:id="rId16"/>
    <p:sldId id="282" r:id="rId17"/>
    <p:sldId id="275" r:id="rId18"/>
    <p:sldId id="272" r:id="rId19"/>
    <p:sldId id="279" r:id="rId20"/>
    <p:sldId id="283" r:id="rId21"/>
    <p:sldId id="269"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80"/>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p>
            <a:fld id="{001FC618-FEA5-4E5B-A097-69C1B3F7B2B4}" type="datetimeFigureOut">
              <a:rPr lang="ru-RU" smtClean="0"/>
              <a:t>19.10.2020</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14909285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01FC618-FEA5-4E5B-A097-69C1B3F7B2B4}" type="datetimeFigureOut">
              <a:rPr lang="ru-RU" smtClean="0"/>
              <a:t>19.10.2020</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32920746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01FC618-FEA5-4E5B-A097-69C1B3F7B2B4}" type="datetimeFigureOut">
              <a:rPr lang="ru-RU" smtClean="0"/>
              <a:t>19.10.2020</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21967349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001FC618-FEA5-4E5B-A097-69C1B3F7B2B4}" type="datetimeFigureOut">
              <a:rPr lang="ru-RU" smtClean="0"/>
              <a:t>19.10.2020</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2899406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001FC618-FEA5-4E5B-A097-69C1B3F7B2B4}" type="datetimeFigureOut">
              <a:rPr lang="ru-RU" smtClean="0"/>
              <a:t>19.10.2020</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13278996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001FC618-FEA5-4E5B-A097-69C1B3F7B2B4}" type="datetimeFigureOut">
              <a:rPr lang="ru-RU" smtClean="0"/>
              <a:t>19.10.2020</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33029099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01FC618-FEA5-4E5B-A097-69C1B3F7B2B4}" type="datetimeFigureOut">
              <a:rPr lang="ru-RU" smtClean="0"/>
              <a:t>19.10.2020</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640237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001FC618-FEA5-4E5B-A097-69C1B3F7B2B4}" type="datetimeFigureOut">
              <a:rPr lang="ru-RU" smtClean="0"/>
              <a:t>19.10.2020</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303713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001FC618-FEA5-4E5B-A097-69C1B3F7B2B4}" type="datetimeFigureOut">
              <a:rPr lang="ru-RU" smtClean="0"/>
              <a:t>19.10.2020</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3894246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01FC618-FEA5-4E5B-A097-69C1B3F7B2B4}" type="datetimeFigureOut">
              <a:rPr lang="ru-RU" smtClean="0"/>
              <a:t>19.10.2020</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39767283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001FC618-FEA5-4E5B-A097-69C1B3F7B2B4}" type="datetimeFigureOut">
              <a:rPr lang="ru-RU" smtClean="0"/>
              <a:t>19.10.2020</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E675CAE-5A50-4CB5-91B8-0C1C395F4BED}"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16673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001FC618-FEA5-4E5B-A097-69C1B3F7B2B4}" type="datetimeFigureOut">
              <a:rPr lang="ru-RU" smtClean="0"/>
              <a:t>19.10.2020</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2963246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001FC618-FEA5-4E5B-A097-69C1B3F7B2B4}" type="datetimeFigureOut">
              <a:rPr lang="ru-RU" smtClean="0"/>
              <a:t>19.10.2020</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E675CAE-5A50-4CB5-91B8-0C1C395F4BED}"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9729727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a:t>Образец текста</a:t>
            </a:r>
          </a:p>
        </p:txBody>
      </p:sp>
      <p:sp>
        <p:nvSpPr>
          <p:cNvPr id="5" name="Date Placeholder 4"/>
          <p:cNvSpPr>
            <a:spLocks noGrp="1"/>
          </p:cNvSpPr>
          <p:nvPr>
            <p:ph type="dt" sz="half" idx="10"/>
          </p:nvPr>
        </p:nvSpPr>
        <p:spPr/>
        <p:txBody>
          <a:bodyPr/>
          <a:lstStyle/>
          <a:p>
            <a:fld id="{001FC618-FEA5-4E5B-A097-69C1B3F7B2B4}" type="datetimeFigureOut">
              <a:rPr lang="ru-RU" smtClean="0"/>
              <a:t>19.10.2020</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24964082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01FC618-FEA5-4E5B-A097-69C1B3F7B2B4}" type="datetimeFigureOut">
              <a:rPr lang="ru-RU" smtClean="0"/>
              <a:t>19.10.2020</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34848455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001FC618-FEA5-4E5B-A097-69C1B3F7B2B4}" type="datetimeFigureOut">
              <a:rPr lang="ru-RU" smtClean="0"/>
              <a:t>19.10.2020</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E675CAE-5A50-4CB5-91B8-0C1C395F4BED}" type="slidenum">
              <a:rPr lang="ru-RU" smtClean="0"/>
              <a:t>‹#›</a:t>
            </a:fld>
            <a:endParaRPr lang="ru-RU"/>
          </a:p>
        </p:txBody>
      </p:sp>
    </p:spTree>
    <p:extLst>
      <p:ext uri="{BB962C8B-B14F-4D97-AF65-F5344CB8AC3E}">
        <p14:creationId xmlns:p14="http://schemas.microsoft.com/office/powerpoint/2010/main" val="8095253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01FC618-FEA5-4E5B-A097-69C1B3F7B2B4}" type="datetimeFigureOut">
              <a:rPr lang="ru-RU" smtClean="0"/>
              <a:t>19.10.2020</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E675CAE-5A50-4CB5-91B8-0C1C395F4BED}" type="slidenum">
              <a:rPr lang="ru-RU" smtClean="0"/>
              <a:t>‹#›</a:t>
            </a:fld>
            <a:endParaRPr lang="ru-RU"/>
          </a:p>
        </p:txBody>
      </p:sp>
    </p:spTree>
    <p:extLst>
      <p:ext uri="{BB962C8B-B14F-4D97-AF65-F5344CB8AC3E}">
        <p14:creationId xmlns:p14="http://schemas.microsoft.com/office/powerpoint/2010/main" val="192740607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hyperlink" Target="https://ru.wikipedia.org/wiki/1602_%D0%B3%D0%BE%D0%B4" TargetMode="External"/><Relationship Id="rId13" Type="http://schemas.openxmlformats.org/officeDocument/2006/relationships/hyperlink" Target="https://ru.wikipedia.org/wiki/%D0%92%D0%BE%D1%82%D1%87%D0%B8%D0%BD%D0%B0" TargetMode="External"/><Relationship Id="rId3" Type="http://schemas.openxmlformats.org/officeDocument/2006/relationships/hyperlink" Target="https://ru.wikipedia.org/wiki/%D0%9F%D0%B0%D1%82%D1%80%D0%B8%D0%B0%D1%80%D1%85_%D0%A4%D0%B8%D0%BB%D0%B0%D1%80%D0%B5%D1%82" TargetMode="External"/><Relationship Id="rId7" Type="http://schemas.openxmlformats.org/officeDocument/2006/relationships/hyperlink" Target="https://ru.wikipedia.org/wiki/%D0%A0%D1%8E%D1%80%D0%B8%D0%BA%D0%BE%D0%B2%D0%B8%D1%87" TargetMode="External"/><Relationship Id="rId12" Type="http://schemas.openxmlformats.org/officeDocument/2006/relationships/hyperlink" Target="https://ru.wikipedia.org/wiki/1612_%D0%B3%D0%BE%D0%B4" TargetMode="External"/><Relationship Id="rId17" Type="http://schemas.openxmlformats.org/officeDocument/2006/relationships/image" Target="../media/image5.jpeg"/><Relationship Id="rId2" Type="http://schemas.openxmlformats.org/officeDocument/2006/relationships/hyperlink" Target="https://ru.wikipedia.org/wiki/1596_%D0%B3%D0%BE%D0%B4" TargetMode="External"/><Relationship Id="rId16" Type="http://schemas.openxmlformats.org/officeDocument/2006/relationships/hyperlink" Target="https://ru.wikipedia.org/wiki/%D0%9A%D0%BE%D1%81%D1%82%D1%80%D0%BE%D0%BC%D0%B0" TargetMode="External"/><Relationship Id="rId1" Type="http://schemas.openxmlformats.org/officeDocument/2006/relationships/slideLayout" Target="../slideLayouts/slideLayout6.xml"/><Relationship Id="rId6" Type="http://schemas.openxmlformats.org/officeDocument/2006/relationships/hyperlink" Target="https://ru.wikipedia.org/wiki/%D0%A4%D1%91%D0%B4%D0%BE%D1%80_I" TargetMode="External"/><Relationship Id="rId11" Type="http://schemas.openxmlformats.org/officeDocument/2006/relationships/hyperlink" Target="https://ru.wikipedia.org/wiki/%D0%9F%D0%BE%D0%BB%D1%8C%D1%81%D0%BA%D0%BE-%D0%BB%D0%B8%D1%82%D0%BE%D0%B2%D1%81%D0%BA%D0%B0%D1%8F_%D0%BE%D0%BA%D0%BA%D1%83%D0%BF%D0%B0%D1%86%D0%B8%D1%8F_%D0%9C%D0%BE%D1%81%D0%BA%D0%B2%D1%8B" TargetMode="External"/><Relationship Id="rId5" Type="http://schemas.openxmlformats.org/officeDocument/2006/relationships/hyperlink" Target="https://ru.wikipedia.org/wiki/%D0%98%D0%BD%D0%BE%D0%BA%D0%B8%D0%BD%D1%8F_%D0%9C%D0%B0%D1%80%D1%84%D0%B0" TargetMode="External"/><Relationship Id="rId15" Type="http://schemas.openxmlformats.org/officeDocument/2006/relationships/hyperlink" Target="https://ru.wikipedia.org/wiki/%D0%98%D0%BF%D0%B0%D1%82%D1%8C%D0%B5%D0%B2%D1%81%D0%BA%D0%B8%D0%B9_%D0%BC%D0%BE%D0%BD%D0%B0%D1%81%D1%82%D1%8B%D1%80%D1%8C" TargetMode="External"/><Relationship Id="rId10" Type="http://schemas.openxmlformats.org/officeDocument/2006/relationships/hyperlink" Target="https://ru.wikipedia.org/wiki/%D0%A1%D0%B5%D0%BC%D0%B8%D0%B1%D0%BE%D1%8F%D1%80%D1%89%D0%B8%D0%BD%D0%B0" TargetMode="External"/><Relationship Id="rId4" Type="http://schemas.openxmlformats.org/officeDocument/2006/relationships/hyperlink" Target="https://ru.wikipedia.org/wiki/%D0%9F%D0%B0%D1%82%D1%80%D0%B8%D0%B0%D1%80%D1%85_%D0%9C%D0%BE%D1%81%D0%BA%D0%BE%D0%B2%D1%81%D0%BA%D0%B8%D0%B9_%D0%B8_%D0%B2%D1%81%D0%B5%D1%8F_%D0%A0%D1%83%D1%81%D0%B8" TargetMode="External"/><Relationship Id="rId9" Type="http://schemas.openxmlformats.org/officeDocument/2006/relationships/hyperlink" Target="https://ru.wikipedia.org/wiki/%D0%9A%D0%BB%D0%B8%D0%BD%D1%8B_(%D1%81%D0%B5%D0%BB%D0%BE,_%D0%9A%D0%BE%D0%BB%D1%8C%D1%87%D1%83%D0%B3%D0%B8%D0%BD%D1%81%D0%BA%D0%B8%D0%B9_%D1%80%D0%B0%D0%B9%D0%BE%D0%BD)" TargetMode="External"/><Relationship Id="rId14" Type="http://schemas.openxmlformats.org/officeDocument/2006/relationships/hyperlink" Target="https://ru.wikipedia.org/w/index.php?title=%D0%94%D0%BE%D0%BC%D0%BD%D0%B8%D0%BD%D0%BE_(%D0%9A%D0%BE%D1%81%D1%82%D1%80%D0%BE%D0%BC%D1%81%D0%BA%D0%B0%D1%8F_%D0%BE%D0%B1%D0%BB%D0%B0%D1%81%D1%82%D1%8C)&amp;action=edit&amp;redlink=1"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hyperlink" Target="https://yandex.ru/search/?text=%D0%9A%D0%BE%D1%81%D1%82%D1%80%D0%BE%D0%BC%D1%81%D0%BA%D0%B0%D1%8F%20%D0%BE%D0%B1%D0%BB%D0%B0%D1%81%D1%82%D1%8C&amp;lr=10&amp;clid=2270456&amp;win=458&amp;noreask=1&amp;ento=0oCghydXcxNTU3ORgCQjnQuNCy0LDQvSDRgdGD0YHQsNC90LjQvSDQutGA0LDRgtC60LDRjyDQsdC40L7Qs9GA0LDRhNC40Y9XfdKz" TargetMode="External"/><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s://ru.wikipedia.org/wiki/1619_%D0%B3%D0%BE%D0%B4" TargetMode="External"/><Relationship Id="rId2" Type="http://schemas.openxmlformats.org/officeDocument/2006/relationships/hyperlink" Target="https://ru.wikipedia.org/wiki/10_%D0%B4%D0%B5%D0%BA%D0%B0%D0%B1%D1%80%D1%8F" TargetMode="External"/><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hyperlink" Target="http://www.school.edu.ru/collections/collectionitem/11827" TargetMode="External"/><Relationship Id="rId4" Type="http://schemas.openxmlformats.org/officeDocument/2006/relationships/hyperlink" Target="https://ru.wikipedia.org/wiki/%D0%91%D0%B5%D0%BB%D0%BE%D0%BF%D0%B0%D1%88%D1%86%D1%8B" TargetMode="External"/></Relationships>
</file>

<file path=ppt/slides/_rels/slide17.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ttps://ru.wikipedia.org/wiki/%D0%A1%D1%83%D1%81%D0%B0%D0%BD%D0%B8%D0%BD,_%D0%98%D0%B2%D0%B0%D0%BD_%D0%9E%D1%81%D0%B8%D0%BF%D0%BE%D0%B2%D0%B8%D1%87" TargetMode="External"/><Relationship Id="rId2" Type="http://schemas.openxmlformats.org/officeDocument/2006/relationships/hyperlink" Target="https://ru.wikipedia.org/wiki/%D0%9E%D1%82%D0%B5%D1%87%D0%B5%D1%81%D1%82%D0%B2%D0%B5%D0%BD%D0%BD%D0%B0%D1%8F_%D0%B2%D0%BE%D0%B9%D0%BD%D0%B0_1812_%D0%B3%D0%BE%D0%B4%D0%B0" TargetMode="External"/><Relationship Id="rId1" Type="http://schemas.openxmlformats.org/officeDocument/2006/relationships/slideLayout" Target="../slideLayouts/slideLayout6.xml"/><Relationship Id="rId5" Type="http://schemas.openxmlformats.org/officeDocument/2006/relationships/image" Target="../media/image10.jpeg"/><Relationship Id="rId4" Type="http://schemas.openxmlformats.org/officeDocument/2006/relationships/hyperlink" Target="https://ru.wikipedia.org/wiki/%D0%9C%D0%B8%D1%85%D0%B0%D0%B8%D0%BB_%D0%A4%D1%91%D0%B4%D0%BE%D1%80%D0%BE%D0%B2%D0%B8%D1%87"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ru.wikipedia.org/wiki/%D0%9C%D0%BE%D0%BB%D0%BE%D1%87%D0%BD%D0%B0%D1%8F_%D0%B3%D0%BE%D1%80%D0%B0" TargetMode="External"/><Relationship Id="rId2" Type="http://schemas.openxmlformats.org/officeDocument/2006/relationships/hyperlink" Target="https://ru.wikipedia.org/wiki/%D0%9B%D0%B0%D0%B2%D0%B8%D0%BD%D1%81%D0%BA%D0%B8%D0%B9,_%D0%9D%D0%B8%D0%BA%D0%B8%D1%82%D0%B0_%D0%90%D0%BD%D1%82%D0%BE%D0%BD%D0%BE%D0%B2%D0%B8%D1%87" TargetMode="External"/><Relationship Id="rId1" Type="http://schemas.openxmlformats.org/officeDocument/2006/relationships/slideLayout" Target="../slideLayouts/slideLayout6.xml"/><Relationship Id="rId4" Type="http://schemas.openxmlformats.org/officeDocument/2006/relationships/image" Target="../media/image17.jpeg"/></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4324712-DC86-42EE-9B71-D339BE88DAB6}"/>
              </a:ext>
            </a:extLst>
          </p:cNvPr>
          <p:cNvSpPr>
            <a:spLocks noGrp="1"/>
          </p:cNvSpPr>
          <p:nvPr>
            <p:ph type="title"/>
          </p:nvPr>
        </p:nvSpPr>
        <p:spPr>
          <a:xfrm>
            <a:off x="1371600" y="365125"/>
            <a:ext cx="9982200" cy="1325563"/>
          </a:xfrm>
        </p:spPr>
        <p:txBody>
          <a:bodyPr/>
          <a:lstStyle/>
          <a:p>
            <a:pPr algn="ctr"/>
            <a:r>
              <a:rPr lang="ru-RU" dirty="0"/>
              <a:t>За веру, царя и отечество:</a:t>
            </a:r>
            <a:br>
              <a:rPr lang="ru-RU" dirty="0"/>
            </a:br>
            <a:r>
              <a:rPr lang="ru-RU" dirty="0"/>
              <a:t> подвиг Ивана Сусанина</a:t>
            </a:r>
          </a:p>
        </p:txBody>
      </p:sp>
      <p:pic>
        <p:nvPicPr>
          <p:cNvPr id="17410" name="Picture 2" descr="https://upload.wikimedia.org/wikipedia/commons/3/3f/1000_Susanin.jpg">
            <a:extLst>
              <a:ext uri="{FF2B5EF4-FFF2-40B4-BE49-F238E27FC236}">
                <a16:creationId xmlns:a16="http://schemas.microsoft.com/office/drawing/2014/main" id="{D5D34D46-95B2-4F67-BBC2-AE74D74959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2163" y="1690689"/>
            <a:ext cx="8301037" cy="413861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52AA8F0-43A9-435A-96BA-6F72D7DEFCE1}"/>
              </a:ext>
            </a:extLst>
          </p:cNvPr>
          <p:cNvSpPr txBox="1"/>
          <p:nvPr/>
        </p:nvSpPr>
        <p:spPr>
          <a:xfrm>
            <a:off x="2959100" y="6223000"/>
            <a:ext cx="8051800" cy="369332"/>
          </a:xfrm>
          <a:prstGeom prst="rect">
            <a:avLst/>
          </a:prstGeom>
          <a:noFill/>
        </p:spPr>
        <p:txBody>
          <a:bodyPr wrap="square" rtlCol="0">
            <a:spAutoFit/>
          </a:bodyPr>
          <a:lstStyle/>
          <a:p>
            <a:r>
              <a:rPr lang="ru-RU" dirty="0"/>
              <a:t>Иван Сусанин на памятнике «1000-летию России» в  Великом Новгороде (1862)</a:t>
            </a:r>
          </a:p>
        </p:txBody>
      </p:sp>
    </p:spTree>
    <p:extLst>
      <p:ext uri="{BB962C8B-B14F-4D97-AF65-F5344CB8AC3E}">
        <p14:creationId xmlns:p14="http://schemas.microsoft.com/office/powerpoint/2010/main" val="5072802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ds04.infourok.ru/uploads/ex/10ce/00073cbd-3828eaa9/img5.jpg">
            <a:extLst>
              <a:ext uri="{FF2B5EF4-FFF2-40B4-BE49-F238E27FC236}">
                <a16:creationId xmlns:a16="http://schemas.microsoft.com/office/drawing/2014/main" id="{C09FE7F1-DA03-4B0E-A945-6DD4411BDE2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39700"/>
            <a:ext cx="11823700" cy="66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654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ds03.infourok.ru/uploads/ex/05d7/0004ad3e-68602004/img11.jpg">
            <a:extLst>
              <a:ext uri="{FF2B5EF4-FFF2-40B4-BE49-F238E27FC236}">
                <a16:creationId xmlns:a16="http://schemas.microsoft.com/office/drawing/2014/main" id="{B138B0C2-BB59-4886-8E12-8EE9FA07EB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100" y="133350"/>
            <a:ext cx="11671300" cy="6591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9831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ds04.infourok.ru/uploads/ex/0bf9/0011d2c0-151262ed/img11.jpg">
            <a:extLst>
              <a:ext uri="{FF2B5EF4-FFF2-40B4-BE49-F238E27FC236}">
                <a16:creationId xmlns:a16="http://schemas.microsoft.com/office/drawing/2014/main" id="{23713D6B-AC49-4B41-B261-ACFF1BB2D5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381000"/>
            <a:ext cx="9144000" cy="629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0745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8480D92-CE87-42C5-8CAA-317E9CC0B847}"/>
              </a:ext>
            </a:extLst>
          </p:cNvPr>
          <p:cNvSpPr/>
          <p:nvPr/>
        </p:nvSpPr>
        <p:spPr>
          <a:xfrm>
            <a:off x="2019300" y="1155700"/>
            <a:ext cx="8255000" cy="5632311"/>
          </a:xfrm>
          <a:prstGeom prst="rect">
            <a:avLst/>
          </a:prstGeom>
        </p:spPr>
        <p:txBody>
          <a:bodyPr wrap="square">
            <a:spAutoFit/>
          </a:bodyPr>
          <a:lstStyle/>
          <a:p>
            <a:r>
              <a:rPr lang="ru-RU" dirty="0">
                <a:solidFill>
                  <a:srgbClr val="000000"/>
                </a:solidFill>
                <a:latin typeface="Georgia-my"/>
              </a:rPr>
              <a:t>Между тем Михаил Федорович с матерью инокиней Марфой, лишь 25 октября 1612 года освобожденный из плена в Московском Кремле,  проживал тогда в костромской своей вотчине – селе Домнино (в 70 верстах от города Костромы) – в полной надежде, что они достаточно укрыты от военных бурь того времени и от вражеских нападений, и совершенно не ведал о совершившемся в Москве избрании его на всероссийский трон. Но прежде чем представительное московское посольство успело прибыть в город Кострому, Михаил Федорович подвергся великой опасности от поляков. Узнавши вскоре о том, что на великом Московском земском соборе решительно избран царем юный Михаил вместо ранее предположенного польского королевича Владислава, поляки составили дерзкий умысел в целях воцарения Владислава отнять у России новоизбранного царя православного. Одному из польско-литовских отрядов, продолжавших бродить для грабежа в местах приволжских и заволжских, поручено было тайно проникнуть в отчинное село Домнино, чтобы внезапным нападением там захватить Михаила Фёдоровича и отправить его в Польшу, а в случае сопротивления даже и убить его. Но жизнь этому всенародному избраннику на царство спасла известная патриотическая хитрость старосты – крестьянина Ивана Сусанина.</a:t>
            </a:r>
            <a:endParaRPr lang="ru-RU" dirty="0"/>
          </a:p>
        </p:txBody>
      </p:sp>
      <p:sp>
        <p:nvSpPr>
          <p:cNvPr id="3" name="Заголовок 2">
            <a:extLst>
              <a:ext uri="{FF2B5EF4-FFF2-40B4-BE49-F238E27FC236}">
                <a16:creationId xmlns:a16="http://schemas.microsoft.com/office/drawing/2014/main" id="{E3D53EEE-69B1-4C31-8645-7D84A835A0EC}"/>
              </a:ext>
            </a:extLst>
          </p:cNvPr>
          <p:cNvSpPr>
            <a:spLocks noGrp="1"/>
          </p:cNvSpPr>
          <p:nvPr>
            <p:ph type="title"/>
          </p:nvPr>
        </p:nvSpPr>
        <p:spPr>
          <a:xfrm>
            <a:off x="1485900" y="365125"/>
            <a:ext cx="9867900" cy="790575"/>
          </a:xfrm>
        </p:spPr>
        <p:txBody>
          <a:bodyPr>
            <a:normAutofit fontScale="90000"/>
          </a:bodyPr>
          <a:lstStyle/>
          <a:p>
            <a:r>
              <a:rPr lang="ru-RU" dirty="0"/>
              <a:t>Обстановка в стране после изгнания врага…</a:t>
            </a:r>
          </a:p>
        </p:txBody>
      </p:sp>
    </p:spTree>
    <p:extLst>
      <p:ext uri="{BB962C8B-B14F-4D97-AF65-F5344CB8AC3E}">
        <p14:creationId xmlns:p14="http://schemas.microsoft.com/office/powerpoint/2010/main" val="2989125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1800E4-138A-4621-B610-E483E6AACDBF}"/>
              </a:ext>
            </a:extLst>
          </p:cNvPr>
          <p:cNvSpPr>
            <a:spLocks noGrp="1"/>
          </p:cNvSpPr>
          <p:nvPr>
            <p:ph type="title"/>
          </p:nvPr>
        </p:nvSpPr>
        <p:spPr>
          <a:xfrm>
            <a:off x="1701800" y="301625"/>
            <a:ext cx="7543800" cy="892175"/>
          </a:xfrm>
        </p:spPr>
        <p:txBody>
          <a:bodyPr/>
          <a:lstStyle/>
          <a:p>
            <a:r>
              <a:rPr lang="ru-RU" dirty="0"/>
              <a:t>Из биографии первого царя</a:t>
            </a:r>
          </a:p>
        </p:txBody>
      </p:sp>
      <p:sp>
        <p:nvSpPr>
          <p:cNvPr id="3" name="Прямоугольник 2">
            <a:extLst>
              <a:ext uri="{FF2B5EF4-FFF2-40B4-BE49-F238E27FC236}">
                <a16:creationId xmlns:a16="http://schemas.microsoft.com/office/drawing/2014/main" id="{DF028247-8D16-4311-A5FD-639D5B61530A}"/>
              </a:ext>
            </a:extLst>
          </p:cNvPr>
          <p:cNvSpPr/>
          <p:nvPr/>
        </p:nvSpPr>
        <p:spPr>
          <a:xfrm>
            <a:off x="838200" y="1727200"/>
            <a:ext cx="8674100" cy="4524315"/>
          </a:xfrm>
          <a:prstGeom prst="rect">
            <a:avLst/>
          </a:prstGeom>
        </p:spPr>
        <p:txBody>
          <a:bodyPr wrap="square">
            <a:spAutoFit/>
          </a:bodyPr>
          <a:lstStyle/>
          <a:p>
            <a:r>
              <a:rPr lang="ru-RU" b="0" i="0" dirty="0">
                <a:effectLst/>
              </a:rPr>
              <a:t>Михаил Фёдорович родился в </a:t>
            </a:r>
            <a:r>
              <a:rPr lang="ru-RU" b="0" i="0" u="none" strike="noStrike" dirty="0">
                <a:effectLst/>
                <a:hlinkClick r:id="rId2" tooltip="1596 год">
                  <a:extLst>
                    <a:ext uri="{A12FA001-AC4F-418D-AE19-62706E023703}">
                      <ahyp:hlinkClr xmlns:ahyp="http://schemas.microsoft.com/office/drawing/2018/hyperlinkcolor" val="tx"/>
                    </a:ext>
                  </a:extLst>
                </a:hlinkClick>
              </a:rPr>
              <a:t>1596 году</a:t>
            </a:r>
            <a:r>
              <a:rPr lang="ru-RU" b="0" i="0" dirty="0">
                <a:effectLst/>
              </a:rPr>
              <a:t> в семье боярина </a:t>
            </a:r>
            <a:r>
              <a:rPr lang="ru-RU" b="0" i="0" u="none" strike="noStrike" dirty="0">
                <a:effectLst/>
                <a:hlinkClick r:id="rId3" tooltip="Патриарх Филарет">
                  <a:extLst>
                    <a:ext uri="{A12FA001-AC4F-418D-AE19-62706E023703}">
                      <ahyp:hlinkClr xmlns:ahyp="http://schemas.microsoft.com/office/drawing/2018/hyperlinkcolor" val="tx"/>
                    </a:ext>
                  </a:extLst>
                </a:hlinkClick>
              </a:rPr>
              <a:t>Фёдора Никитича Романова</a:t>
            </a:r>
            <a:r>
              <a:rPr lang="ru-RU" b="0" i="0" dirty="0">
                <a:effectLst/>
              </a:rPr>
              <a:t> (впоследствии </a:t>
            </a:r>
            <a:r>
              <a:rPr lang="ru-RU" b="0" i="0" u="none" strike="noStrike" dirty="0">
                <a:effectLst/>
                <a:hlinkClick r:id="rId4" tooltip="Патриарх Московский и всея Руси">
                  <a:extLst>
                    <a:ext uri="{A12FA001-AC4F-418D-AE19-62706E023703}">
                      <ahyp:hlinkClr xmlns:ahyp="http://schemas.microsoft.com/office/drawing/2018/hyperlinkcolor" val="tx"/>
                    </a:ext>
                  </a:extLst>
                </a:hlinkClick>
              </a:rPr>
              <a:t>патриарха</a:t>
            </a:r>
            <a:r>
              <a:rPr lang="ru-RU" b="0" i="0" dirty="0">
                <a:effectLst/>
              </a:rPr>
              <a:t> Филарета) и его жены </a:t>
            </a:r>
            <a:r>
              <a:rPr lang="ru-RU" b="0" i="0" u="none" strike="noStrike" dirty="0">
                <a:effectLst/>
                <a:hlinkClick r:id="rId5" tooltip="Инокиня Марфа">
                  <a:extLst>
                    <a:ext uri="{A12FA001-AC4F-418D-AE19-62706E023703}">
                      <ahyp:hlinkClr xmlns:ahyp="http://schemas.microsoft.com/office/drawing/2018/hyperlinkcolor" val="tx"/>
                    </a:ext>
                  </a:extLst>
                </a:hlinkClick>
              </a:rPr>
              <a:t>Ксении Ивановны</a:t>
            </a:r>
            <a:r>
              <a:rPr lang="ru-RU" b="0" i="0" dirty="0">
                <a:effectLst/>
              </a:rPr>
              <a:t>, урождённой Шестовой. Приходился двоюродным племянником </a:t>
            </a:r>
            <a:r>
              <a:rPr lang="ru-RU" b="0" i="0" u="none" strike="noStrike" dirty="0">
                <a:effectLst/>
                <a:hlinkClick r:id="rId6" tooltip="Фёдор I">
                  <a:extLst>
                    <a:ext uri="{A12FA001-AC4F-418D-AE19-62706E023703}">
                      <ahyp:hlinkClr xmlns:ahyp="http://schemas.microsoft.com/office/drawing/2018/hyperlinkcolor" val="tx"/>
                    </a:ext>
                  </a:extLst>
                </a:hlinkClick>
              </a:rPr>
              <a:t>Фёдору Иоанновичу</a:t>
            </a:r>
            <a:r>
              <a:rPr lang="ru-RU" b="0" i="0" dirty="0">
                <a:effectLst/>
              </a:rPr>
              <a:t>, последнему русскому царю из московской ветви династии </a:t>
            </a:r>
            <a:r>
              <a:rPr lang="ru-RU" b="0" i="0" u="none" strike="noStrike" dirty="0">
                <a:effectLst/>
                <a:hlinkClick r:id="rId7" tooltip="Рюрикович">
                  <a:extLst>
                    <a:ext uri="{A12FA001-AC4F-418D-AE19-62706E023703}">
                      <ahyp:hlinkClr xmlns:ahyp="http://schemas.microsoft.com/office/drawing/2018/hyperlinkcolor" val="tx"/>
                    </a:ext>
                  </a:extLst>
                </a:hlinkClick>
              </a:rPr>
              <a:t>Рюриковичей</a:t>
            </a:r>
            <a:r>
              <a:rPr lang="ru-RU" b="0" i="0" u="none" strike="noStrike" dirty="0">
                <a:effectLst/>
              </a:rPr>
              <a:t>.</a:t>
            </a:r>
          </a:p>
          <a:p>
            <a:r>
              <a:rPr lang="ru-RU" dirty="0"/>
              <a:t>С осени </a:t>
            </a:r>
            <a:r>
              <a:rPr lang="ru-RU" dirty="0">
                <a:hlinkClick r:id="rId8" tooltip="1602 год">
                  <a:extLst>
                    <a:ext uri="{A12FA001-AC4F-418D-AE19-62706E023703}">
                      <ahyp:hlinkClr xmlns:ahyp="http://schemas.microsoft.com/office/drawing/2018/hyperlinkcolor" val="tx"/>
                    </a:ext>
                  </a:extLst>
                </a:hlinkClick>
              </a:rPr>
              <a:t>1602 года</a:t>
            </a:r>
            <a:r>
              <a:rPr lang="ru-RU" dirty="0"/>
              <a:t> Михаил несколько лет жил в </a:t>
            </a:r>
            <a:r>
              <a:rPr lang="ru-RU" dirty="0" err="1">
                <a:hlinkClick r:id="rId9" tooltip="Клины (село, Кольчугинский район)">
                  <a:extLst>
                    <a:ext uri="{A12FA001-AC4F-418D-AE19-62706E023703}">
                      <ahyp:hlinkClr xmlns:ahyp="http://schemas.microsoft.com/office/drawing/2018/hyperlinkcolor" val="tx"/>
                    </a:ext>
                  </a:extLst>
                </a:hlinkClick>
              </a:rPr>
              <a:t>Клинах</a:t>
            </a:r>
            <a:r>
              <a:rPr lang="ru-RU" dirty="0"/>
              <a:t> (ныне Владимирская область), в имении своего дяди Ивана Никитича, а после свержения Шуйского и прихода к власти </a:t>
            </a:r>
            <a:r>
              <a:rPr lang="ru-RU" dirty="0">
                <a:hlinkClick r:id="rId10" tooltip="Семибоярщина">
                  <a:extLst>
                    <a:ext uri="{A12FA001-AC4F-418D-AE19-62706E023703}">
                      <ahyp:hlinkClr xmlns:ahyp="http://schemas.microsoft.com/office/drawing/2018/hyperlinkcolor" val="tx"/>
                    </a:ext>
                  </a:extLst>
                </a:hlinkClick>
              </a:rPr>
              <a:t>Семибоярщины</a:t>
            </a:r>
            <a:r>
              <a:rPr lang="ru-RU" dirty="0"/>
              <a:t> оказался в Москве, где и находился всё то время, пока </a:t>
            </a:r>
            <a:r>
              <a:rPr lang="ru-RU" dirty="0">
                <a:hlinkClick r:id="rId11" tooltip="Польско-литовская оккупация Москвы">
                  <a:extLst>
                    <a:ext uri="{A12FA001-AC4F-418D-AE19-62706E023703}">
                      <ahyp:hlinkClr xmlns:ahyp="http://schemas.microsoft.com/office/drawing/2018/hyperlinkcolor" val="tx"/>
                    </a:ext>
                  </a:extLst>
                </a:hlinkClick>
              </a:rPr>
              <a:t>город осаждали русские ополченцы</a:t>
            </a:r>
            <a:r>
              <a:rPr lang="ru-RU" dirty="0"/>
              <a:t>.</a:t>
            </a:r>
          </a:p>
          <a:p>
            <a:r>
              <a:rPr lang="ru-RU" dirty="0"/>
              <a:t>Зимой </a:t>
            </a:r>
            <a:r>
              <a:rPr lang="ru-RU" dirty="0">
                <a:hlinkClick r:id="rId12" tooltip="1612 год">
                  <a:extLst>
                    <a:ext uri="{A12FA001-AC4F-418D-AE19-62706E023703}">
                      <ahyp:hlinkClr xmlns:ahyp="http://schemas.microsoft.com/office/drawing/2018/hyperlinkcolor" val="tx"/>
                    </a:ext>
                  </a:extLst>
                </a:hlinkClick>
              </a:rPr>
              <a:t>1612 года</a:t>
            </a:r>
            <a:r>
              <a:rPr lang="ru-RU" dirty="0"/>
              <a:t> Марфа Ивановна с сыном Михаилом жили в своей костромской </a:t>
            </a:r>
            <a:r>
              <a:rPr lang="ru-RU" dirty="0">
                <a:hlinkClick r:id="rId13" tooltip="Вотчина">
                  <a:extLst>
                    <a:ext uri="{A12FA001-AC4F-418D-AE19-62706E023703}">
                      <ahyp:hlinkClr xmlns:ahyp="http://schemas.microsoft.com/office/drawing/2018/hyperlinkcolor" val="tx"/>
                    </a:ext>
                  </a:extLst>
                </a:hlinkClick>
              </a:rPr>
              <a:t>вотчине</a:t>
            </a:r>
            <a:r>
              <a:rPr lang="ru-RU" dirty="0"/>
              <a:t> Романовых, селе </a:t>
            </a:r>
            <a:r>
              <a:rPr lang="ru-RU" dirty="0">
                <a:hlinkClick r:id="rId14" tooltip="Домнино (Костромская область) (страница отсутствует)">
                  <a:extLst>
                    <a:ext uri="{A12FA001-AC4F-418D-AE19-62706E023703}">
                      <ahyp:hlinkClr xmlns:ahyp="http://schemas.microsoft.com/office/drawing/2018/hyperlinkcolor" val="tx"/>
                    </a:ext>
                  </a:extLst>
                </a:hlinkClick>
              </a:rPr>
              <a:t>Домнине</a:t>
            </a:r>
            <a:r>
              <a:rPr lang="ru-RU" dirty="0"/>
              <a:t> , а затем укрывались от преследования </a:t>
            </a:r>
            <a:r>
              <a:rPr lang="ru-RU" dirty="0">
                <a:hlinkClick r:id="rId11" tooltip="Польско-литовская оккупация Москвы">
                  <a:extLst>
                    <a:ext uri="{A12FA001-AC4F-418D-AE19-62706E023703}">
                      <ahyp:hlinkClr xmlns:ahyp="http://schemas.microsoft.com/office/drawing/2018/hyperlinkcolor" val="tx"/>
                    </a:ext>
                  </a:extLst>
                </a:hlinkClick>
              </a:rPr>
              <a:t>польско-литовских отрядов</a:t>
            </a:r>
            <a:r>
              <a:rPr lang="ru-RU" dirty="0"/>
              <a:t> в </a:t>
            </a:r>
            <a:r>
              <a:rPr lang="ru-RU" dirty="0">
                <a:hlinkClick r:id="rId15" tooltip="Ипатьевский монастырь">
                  <a:extLst>
                    <a:ext uri="{A12FA001-AC4F-418D-AE19-62706E023703}">
                      <ahyp:hlinkClr xmlns:ahyp="http://schemas.microsoft.com/office/drawing/2018/hyperlinkcolor" val="tx"/>
                    </a:ext>
                  </a:extLst>
                </a:hlinkClick>
              </a:rPr>
              <a:t>Ипатьевском монастыре</a:t>
            </a:r>
            <a:r>
              <a:rPr lang="ru-RU" dirty="0"/>
              <a:t> в </a:t>
            </a:r>
            <a:r>
              <a:rPr lang="ru-RU" dirty="0">
                <a:hlinkClick r:id="rId16" tooltip="Кострома">
                  <a:extLst>
                    <a:ext uri="{A12FA001-AC4F-418D-AE19-62706E023703}">
                      <ahyp:hlinkClr xmlns:ahyp="http://schemas.microsoft.com/office/drawing/2018/hyperlinkcolor" val="tx"/>
                    </a:ext>
                  </a:extLst>
                </a:hlinkClick>
              </a:rPr>
              <a:t>Костроме</a:t>
            </a:r>
            <a:r>
              <a:rPr lang="ru-RU" dirty="0"/>
              <a:t>.</a:t>
            </a:r>
          </a:p>
          <a:p>
            <a:endParaRPr lang="ru-RU" b="0" i="0" u="none" strike="noStrike" dirty="0">
              <a:effectLst/>
              <a:latin typeface="Arial" panose="020B0604020202020204" pitchFamily="34" charset="0"/>
            </a:endParaRPr>
          </a:p>
          <a:p>
            <a:endParaRPr lang="ru-RU" dirty="0"/>
          </a:p>
        </p:txBody>
      </p:sp>
      <p:pic>
        <p:nvPicPr>
          <p:cNvPr id="1026" name="Picture 2" descr="https://upload.wikimedia.org/wikipedia/commons/thumb/3/39/Philaret.jpg/800px-Philaret.jpg">
            <a:extLst>
              <a:ext uri="{FF2B5EF4-FFF2-40B4-BE49-F238E27FC236}">
                <a16:creationId xmlns:a16="http://schemas.microsoft.com/office/drawing/2014/main" id="{C19AD6FC-AFC9-4F7F-9B5B-00A6AF642184}"/>
              </a:ext>
            </a:extLst>
          </p:cNvPr>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9743758" y="468342"/>
            <a:ext cx="2010092" cy="25177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1407BAA-69E5-42F6-8862-EB4B8F9F9770}"/>
              </a:ext>
            </a:extLst>
          </p:cNvPr>
          <p:cNvSpPr txBox="1"/>
          <p:nvPr/>
        </p:nvSpPr>
        <p:spPr>
          <a:xfrm>
            <a:off x="9743758" y="2968108"/>
            <a:ext cx="2010092" cy="646331"/>
          </a:xfrm>
          <a:prstGeom prst="rect">
            <a:avLst/>
          </a:prstGeom>
          <a:noFill/>
        </p:spPr>
        <p:txBody>
          <a:bodyPr wrap="square" rtlCol="0">
            <a:spAutoFit/>
          </a:bodyPr>
          <a:lstStyle/>
          <a:p>
            <a:r>
              <a:rPr lang="ru-RU" dirty="0"/>
              <a:t>Отец царя –</a:t>
            </a:r>
          </a:p>
          <a:p>
            <a:r>
              <a:rPr lang="ru-RU" dirty="0"/>
              <a:t>Патриарх Филарет</a:t>
            </a:r>
          </a:p>
        </p:txBody>
      </p:sp>
    </p:spTree>
    <p:extLst>
      <p:ext uri="{BB962C8B-B14F-4D97-AF65-F5344CB8AC3E}">
        <p14:creationId xmlns:p14="http://schemas.microsoft.com/office/powerpoint/2010/main" val="12643072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a:extLst>
              <a:ext uri="{FF2B5EF4-FFF2-40B4-BE49-F238E27FC236}">
                <a16:creationId xmlns:a16="http://schemas.microsoft.com/office/drawing/2014/main" id="{22C64F5E-26EF-44D6-B802-0BAE513AD126}"/>
              </a:ext>
            </a:extLst>
          </p:cNvPr>
          <p:cNvSpPr>
            <a:spLocks noGrp="1"/>
          </p:cNvSpPr>
          <p:nvPr>
            <p:ph type="title"/>
          </p:nvPr>
        </p:nvSpPr>
        <p:spPr>
          <a:xfrm>
            <a:off x="4025900" y="624110"/>
            <a:ext cx="7478711" cy="798290"/>
          </a:xfrm>
        </p:spPr>
        <p:txBody>
          <a:bodyPr>
            <a:normAutofit fontScale="90000"/>
          </a:bodyPr>
          <a:lstStyle/>
          <a:p>
            <a:r>
              <a:rPr lang="ru-RU" dirty="0"/>
              <a:t>Михаил Федорович Романов(1613-1645)</a:t>
            </a:r>
          </a:p>
        </p:txBody>
      </p:sp>
      <p:pic>
        <p:nvPicPr>
          <p:cNvPr id="5" name="Рисунок 4" descr="https://img-fotki.yandex.ru/get/31690/96386024.57c/0_152be2_813abc67_orig.jpg">
            <a:extLst>
              <a:ext uri="{FF2B5EF4-FFF2-40B4-BE49-F238E27FC236}">
                <a16:creationId xmlns:a16="http://schemas.microsoft.com/office/drawing/2014/main" id="{3C5FDFD0-A040-487C-AE56-A4045D5E050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38200" y="1422400"/>
            <a:ext cx="3022600" cy="5070475"/>
          </a:xfrm>
          <a:prstGeom prst="rect">
            <a:avLst/>
          </a:prstGeom>
          <a:noFill/>
          <a:ln>
            <a:noFill/>
          </a:ln>
        </p:spPr>
      </p:pic>
      <p:sp>
        <p:nvSpPr>
          <p:cNvPr id="6" name="Прямоугольник 5">
            <a:extLst>
              <a:ext uri="{FF2B5EF4-FFF2-40B4-BE49-F238E27FC236}">
                <a16:creationId xmlns:a16="http://schemas.microsoft.com/office/drawing/2014/main" id="{E5E45865-DC85-4AD2-8EEB-07871C5DF668}"/>
              </a:ext>
            </a:extLst>
          </p:cNvPr>
          <p:cNvSpPr/>
          <p:nvPr/>
        </p:nvSpPr>
        <p:spPr>
          <a:xfrm>
            <a:off x="4279900" y="1720840"/>
            <a:ext cx="6248400" cy="3416320"/>
          </a:xfrm>
          <a:prstGeom prst="rect">
            <a:avLst/>
          </a:prstGeom>
        </p:spPr>
        <p:txBody>
          <a:bodyPr wrap="square">
            <a:spAutoFit/>
          </a:bodyPr>
          <a:lstStyle/>
          <a:p>
            <a:r>
              <a:rPr lang="ru-RU" dirty="0">
                <a:solidFill>
                  <a:srgbClr val="000000"/>
                </a:solidFill>
                <a:latin typeface="Helvetica" panose="020B0604020202020204" pitchFamily="34" charset="0"/>
                <a:ea typeface="Calibri" panose="020F0502020204030204" pitchFamily="34" charset="0"/>
              </a:rPr>
              <a:t>Семнадцатый век в истории России открывается трагедией Смуты. Это был первый страшный опыт гражданской войны, в которую оказались вовлечены все слои русского общества. Однако с 1611 г. гражданская война в России стала приобретать характер борьбы против иноземных захватчиков, за национальную независимость. Второму ополчению под руководством Минина и Пожарского суждено было стать спасителем российского государства. В феврале 1613 г. самый представительный за всю историю своего существования Земский Собор провозгласил новым царем Михаила Федоровича Романова. </a:t>
            </a:r>
            <a:endParaRPr lang="ru-RU" dirty="0"/>
          </a:p>
        </p:txBody>
      </p:sp>
    </p:spTree>
    <p:extLst>
      <p:ext uri="{BB962C8B-B14F-4D97-AF65-F5344CB8AC3E}">
        <p14:creationId xmlns:p14="http://schemas.microsoft.com/office/powerpoint/2010/main" val="17768490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4AF0BF7-DB0F-4632-ACA4-0E2EEF91A6B7}"/>
              </a:ext>
            </a:extLst>
          </p:cNvPr>
          <p:cNvSpPr>
            <a:spLocks noGrp="1"/>
          </p:cNvSpPr>
          <p:nvPr>
            <p:ph type="title"/>
          </p:nvPr>
        </p:nvSpPr>
        <p:spPr>
          <a:xfrm>
            <a:off x="1168400" y="700881"/>
            <a:ext cx="5556250" cy="989807"/>
          </a:xfrm>
        </p:spPr>
        <p:txBody>
          <a:bodyPr>
            <a:normAutofit fontScale="90000"/>
          </a:bodyPr>
          <a:lstStyle/>
          <a:p>
            <a:r>
              <a:rPr lang="ru-RU" dirty="0"/>
              <a:t>Биография национального героя</a:t>
            </a:r>
          </a:p>
        </p:txBody>
      </p:sp>
      <p:pic>
        <p:nvPicPr>
          <p:cNvPr id="3" name="Рисунок 2" descr="Портрет Ивана Сусанина">
            <a:extLst>
              <a:ext uri="{FF2B5EF4-FFF2-40B4-BE49-F238E27FC236}">
                <a16:creationId xmlns:a16="http://schemas.microsoft.com/office/drawing/2014/main" id="{F8305D7B-D182-4C26-B677-E62101C7818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04100" y="912336"/>
            <a:ext cx="4254500" cy="5318918"/>
          </a:xfrm>
          <a:prstGeom prst="rect">
            <a:avLst/>
          </a:prstGeom>
          <a:noFill/>
          <a:ln>
            <a:noFill/>
          </a:ln>
        </p:spPr>
      </p:pic>
      <p:sp>
        <p:nvSpPr>
          <p:cNvPr id="4" name="Прямоугольник 3">
            <a:extLst>
              <a:ext uri="{FF2B5EF4-FFF2-40B4-BE49-F238E27FC236}">
                <a16:creationId xmlns:a16="http://schemas.microsoft.com/office/drawing/2014/main" id="{21ED44D6-3B69-46D4-A779-E20C61C948CF}"/>
              </a:ext>
            </a:extLst>
          </p:cNvPr>
          <p:cNvSpPr/>
          <p:nvPr/>
        </p:nvSpPr>
        <p:spPr>
          <a:xfrm>
            <a:off x="1168400" y="2413338"/>
            <a:ext cx="4927600" cy="2585323"/>
          </a:xfrm>
          <a:prstGeom prst="rect">
            <a:avLst/>
          </a:prstGeom>
        </p:spPr>
        <p:txBody>
          <a:bodyPr wrap="square">
            <a:spAutoFit/>
          </a:bodyPr>
          <a:lstStyle/>
          <a:p>
            <a:r>
              <a:rPr lang="ru-RU" b="0" i="0" dirty="0">
                <a:solidFill>
                  <a:srgbClr val="333333"/>
                </a:solidFill>
                <a:effectLst/>
                <a:latin typeface="Arial" panose="020B0604020202020204" pitchFamily="34" charset="0"/>
              </a:rPr>
              <a:t>Русский национальный герой, крестьянин из села Домнино, прославившийся спасением Михаила Романова от польско-литовского отряда во время русско-польской войны.</a:t>
            </a:r>
          </a:p>
          <a:p>
            <a:pPr>
              <a:buFont typeface="Arial" panose="020B0604020202020204" pitchFamily="34" charset="0"/>
              <a:buChar char="•"/>
            </a:pPr>
            <a:r>
              <a:rPr lang="ru-RU" b="1" i="0" dirty="0">
                <a:solidFill>
                  <a:srgbClr val="333333"/>
                </a:solidFill>
                <a:effectLst/>
                <a:latin typeface="Arial" panose="020B0604020202020204" pitchFamily="34" charset="0"/>
              </a:rPr>
              <a:t>Родился: </a:t>
            </a:r>
            <a:r>
              <a:rPr lang="ru-RU" b="0" i="0" dirty="0">
                <a:solidFill>
                  <a:srgbClr val="333333"/>
                </a:solidFill>
                <a:effectLst/>
                <a:latin typeface="Arial" panose="020B0604020202020204" pitchFamily="34" charset="0"/>
              </a:rPr>
              <a:t>1568(?) г., </a:t>
            </a:r>
            <a:r>
              <a:rPr lang="ru-RU" b="0" i="0" u="none" strike="noStrike" dirty="0">
                <a:solidFill>
                  <a:srgbClr val="551A8B"/>
                </a:solidFill>
                <a:effectLst/>
                <a:latin typeface="Arial" panose="020B0604020202020204" pitchFamily="34" charset="0"/>
                <a:hlinkClick r:id="rId3"/>
              </a:rPr>
              <a:t>Костромская область</a:t>
            </a:r>
            <a:endParaRPr lang="ru-RU" b="0" i="0" dirty="0">
              <a:solidFill>
                <a:srgbClr val="333333"/>
              </a:solidFill>
              <a:effectLst/>
              <a:latin typeface="Arial" panose="020B0604020202020204" pitchFamily="34" charset="0"/>
            </a:endParaRPr>
          </a:p>
          <a:p>
            <a:pPr>
              <a:buFont typeface="Arial" panose="020B0604020202020204" pitchFamily="34" charset="0"/>
              <a:buChar char="•"/>
            </a:pPr>
            <a:r>
              <a:rPr lang="ru-RU" b="1" i="0" dirty="0">
                <a:solidFill>
                  <a:srgbClr val="333333"/>
                </a:solidFill>
                <a:effectLst/>
                <a:latin typeface="Arial" panose="020B0604020202020204" pitchFamily="34" charset="0"/>
              </a:rPr>
              <a:t>Умер: </a:t>
            </a:r>
            <a:r>
              <a:rPr lang="ru-RU" b="0" i="0" dirty="0">
                <a:solidFill>
                  <a:srgbClr val="333333"/>
                </a:solidFill>
                <a:effectLst/>
                <a:latin typeface="Arial" panose="020B0604020202020204" pitchFamily="34" charset="0"/>
              </a:rPr>
              <a:t>1613 г. (45 лет), </a:t>
            </a:r>
            <a:r>
              <a:rPr lang="ru-RU" b="0" i="0" u="none" strike="noStrike" dirty="0">
                <a:solidFill>
                  <a:srgbClr val="551A8B"/>
                </a:solidFill>
                <a:effectLst/>
                <a:latin typeface="Arial" panose="020B0604020202020204" pitchFamily="34" charset="0"/>
                <a:hlinkClick r:id="rId3"/>
              </a:rPr>
              <a:t>Костромская область</a:t>
            </a:r>
            <a:endParaRPr lang="ru-RU" b="0" i="0" dirty="0">
              <a:solidFill>
                <a:srgbClr val="333333"/>
              </a:solidFill>
              <a:effectLst/>
              <a:latin typeface="Arial" panose="020B0604020202020204" pitchFamily="34" charset="0"/>
            </a:endParaRPr>
          </a:p>
          <a:p>
            <a:pPr>
              <a:buFont typeface="Arial" panose="020B0604020202020204" pitchFamily="34" charset="0"/>
              <a:buChar char="•"/>
            </a:pPr>
            <a:r>
              <a:rPr lang="ru-RU" b="1" i="0" dirty="0">
                <a:solidFill>
                  <a:srgbClr val="333333"/>
                </a:solidFill>
                <a:effectLst/>
                <a:latin typeface="Arial" panose="020B0604020202020204" pitchFamily="34" charset="0"/>
              </a:rPr>
              <a:t>Дети: </a:t>
            </a:r>
            <a:r>
              <a:rPr lang="ru-RU" b="1" i="0" dirty="0">
                <a:solidFill>
                  <a:srgbClr val="551A8B"/>
                </a:solidFill>
                <a:effectLst/>
                <a:latin typeface="Arial" panose="020B0604020202020204" pitchFamily="34" charset="0"/>
              </a:rPr>
              <a:t>дочь</a:t>
            </a:r>
            <a:endParaRPr lang="ru-RU" b="0" i="0" dirty="0">
              <a:solidFill>
                <a:srgbClr val="333333"/>
              </a:solidFill>
              <a:effectLst/>
              <a:latin typeface="Arial" panose="020B0604020202020204" pitchFamily="34" charset="0"/>
            </a:endParaRPr>
          </a:p>
        </p:txBody>
      </p:sp>
    </p:spTree>
    <p:extLst>
      <p:ext uri="{BB962C8B-B14F-4D97-AF65-F5344CB8AC3E}">
        <p14:creationId xmlns:p14="http://schemas.microsoft.com/office/powerpoint/2010/main" val="10517345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10A3AC8-41AB-49C6-A1E8-D25B6961A850}"/>
              </a:ext>
            </a:extLst>
          </p:cNvPr>
          <p:cNvSpPr>
            <a:spLocks noGrp="1"/>
          </p:cNvSpPr>
          <p:nvPr>
            <p:ph type="title"/>
          </p:nvPr>
        </p:nvSpPr>
        <p:spPr>
          <a:xfrm>
            <a:off x="1803400" y="365126"/>
            <a:ext cx="9550400" cy="452904"/>
          </a:xfrm>
        </p:spPr>
        <p:txBody>
          <a:bodyPr>
            <a:normAutofit fontScale="90000"/>
          </a:bodyPr>
          <a:lstStyle/>
          <a:p>
            <a:r>
              <a:rPr lang="ru-RU" dirty="0"/>
              <a:t>Биография Ивана Сусанина</a:t>
            </a:r>
          </a:p>
        </p:txBody>
      </p:sp>
      <p:sp>
        <p:nvSpPr>
          <p:cNvPr id="3" name="Прямоугольник 2">
            <a:extLst>
              <a:ext uri="{FF2B5EF4-FFF2-40B4-BE49-F238E27FC236}">
                <a16:creationId xmlns:a16="http://schemas.microsoft.com/office/drawing/2014/main" id="{7CAC3D36-72F2-42EF-9635-7F8F2C4A0CAE}"/>
              </a:ext>
            </a:extLst>
          </p:cNvPr>
          <p:cNvSpPr/>
          <p:nvPr/>
        </p:nvSpPr>
        <p:spPr>
          <a:xfrm>
            <a:off x="1892300" y="1739900"/>
            <a:ext cx="9283700" cy="3683060"/>
          </a:xfrm>
          <a:prstGeom prst="rect">
            <a:avLst/>
          </a:prstGeom>
        </p:spPr>
        <p:txBody>
          <a:bodyPr wrap="square">
            <a:spAutoFit/>
          </a:bodyPr>
          <a:lstStyle/>
          <a:p>
            <a:pPr>
              <a:lnSpc>
                <a:spcPts val="2025"/>
              </a:lnSpc>
              <a:spcAft>
                <a:spcPts val="1950"/>
              </a:spcAft>
            </a:pPr>
            <a:r>
              <a:rPr lang="ru-RU" dirty="0">
                <a:solidFill>
                  <a:srgbClr val="222222"/>
                </a:solidFill>
                <a:latin typeface="Verdana" panose="020B0604030504040204" pitchFamily="34" charset="0"/>
                <a:ea typeface="Times New Roman" panose="02020603050405020304" pitchFamily="18" charset="0"/>
                <a:cs typeface="Times New Roman" panose="02020603050405020304" pitchFamily="18" charset="0"/>
              </a:rPr>
              <a:t>До наших дней биография Ивана Сусанина не дошла, да и кто тогда записывал исторические факты рождения и личной жизни простых крестьян. Никаких сведений о его родных и близких не сохранились. Известно только, что у него была дочь, которая носила имя Антонина, непривычное для уха современного человека. Она стала женой крестьянина Богдана Сабинина, и в этом браке родила двух сыновей – Константина и Даниила. Точная дата рождения мальчиков тоже не установлена.</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a:p>
            <a:pPr>
              <a:lnSpc>
                <a:spcPts val="2025"/>
              </a:lnSpc>
              <a:spcAft>
                <a:spcPts val="1950"/>
              </a:spcAft>
            </a:pPr>
            <a:r>
              <a:rPr lang="ru-RU" dirty="0">
                <a:solidFill>
                  <a:srgbClr val="222222"/>
                </a:solidFill>
                <a:latin typeface="Verdana" panose="020B0604030504040204" pitchFamily="34" charset="0"/>
                <a:ea typeface="Times New Roman" panose="02020603050405020304" pitchFamily="18" charset="0"/>
                <a:cs typeface="Times New Roman" panose="02020603050405020304" pitchFamily="18" charset="0"/>
              </a:rPr>
              <a:t>Ни одной записи касающейся жены Сусанина найти не удалось. Историки предполагают, что в то время, когда Иван совершал свой подвиг, она умерла. На тот момент дочери Антонине было шестнадцать лет. Поэтому когда возникает вопрос о возрасте самого Сусанина, то ученые говорят, что он уже подошел к зрелому возрасту, и было ему от 32 до 40 лет.</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780322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835E5AB2-110A-440A-90D8-5E55DB5D58B1}"/>
              </a:ext>
            </a:extLst>
          </p:cNvPr>
          <p:cNvPicPr>
            <a:picLocks noChangeAspect="1"/>
          </p:cNvPicPr>
          <p:nvPr/>
        </p:nvPicPr>
        <p:blipFill rotWithShape="1">
          <a:blip r:embed="rId2">
            <a:extLst>
              <a:ext uri="{28A0092B-C50C-407E-A947-70E740481C1C}">
                <a14:useLocalDpi xmlns:a14="http://schemas.microsoft.com/office/drawing/2010/main" val="0"/>
              </a:ext>
            </a:extLst>
          </a:blip>
          <a:srcRect b="3403"/>
          <a:stretch/>
        </p:blipFill>
        <p:spPr>
          <a:xfrm>
            <a:off x="2478543" y="139700"/>
            <a:ext cx="7234914" cy="6489700"/>
          </a:xfrm>
          <a:prstGeom prst="rect">
            <a:avLst/>
          </a:prstGeom>
        </p:spPr>
      </p:pic>
    </p:spTree>
    <p:extLst>
      <p:ext uri="{BB962C8B-B14F-4D97-AF65-F5344CB8AC3E}">
        <p14:creationId xmlns:p14="http://schemas.microsoft.com/office/powerpoint/2010/main" val="16306474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864C3B7C-88EB-4CD6-93D2-FC2E02DB03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288" y="1054100"/>
            <a:ext cx="5926500" cy="5575300"/>
          </a:xfrm>
          <a:prstGeom prst="rect">
            <a:avLst/>
          </a:prstGeom>
        </p:spPr>
      </p:pic>
      <p:pic>
        <p:nvPicPr>
          <p:cNvPr id="6" name="Рисунок 5" descr="https://myslide.ru/documents_4/f330929fd56b5e69143b7cc9824aa1d9/img6.jpg">
            <a:extLst>
              <a:ext uri="{FF2B5EF4-FFF2-40B4-BE49-F238E27FC236}">
                <a16:creationId xmlns:a16="http://schemas.microsoft.com/office/drawing/2014/main" id="{51A02E5F-3D02-45CB-A9A7-140498FE4A0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616700" y="1054100"/>
            <a:ext cx="4997813" cy="5575300"/>
          </a:xfrm>
          <a:prstGeom prst="rect">
            <a:avLst/>
          </a:prstGeom>
          <a:noFill/>
          <a:ln>
            <a:noFill/>
          </a:ln>
        </p:spPr>
      </p:pic>
    </p:spTree>
    <p:extLst>
      <p:ext uri="{BB962C8B-B14F-4D97-AF65-F5344CB8AC3E}">
        <p14:creationId xmlns:p14="http://schemas.microsoft.com/office/powerpoint/2010/main" val="12127175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40E854A1-38E3-47F8-BB33-98904F75E9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000" y="247650"/>
            <a:ext cx="10960100" cy="6362700"/>
          </a:xfrm>
          <a:prstGeom prst="rect">
            <a:avLst/>
          </a:prstGeom>
        </p:spPr>
      </p:pic>
    </p:spTree>
    <p:extLst>
      <p:ext uri="{BB962C8B-B14F-4D97-AF65-F5344CB8AC3E}">
        <p14:creationId xmlns:p14="http://schemas.microsoft.com/office/powerpoint/2010/main" val="2854847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63313073-6259-4802-ACD6-6A25BB6B97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72164" y="977900"/>
            <a:ext cx="9879472" cy="5727700"/>
          </a:xfrm>
          <a:prstGeom prst="rect">
            <a:avLst/>
          </a:prstGeom>
        </p:spPr>
      </p:pic>
      <p:sp>
        <p:nvSpPr>
          <p:cNvPr id="4" name="Заголовок 3">
            <a:extLst>
              <a:ext uri="{FF2B5EF4-FFF2-40B4-BE49-F238E27FC236}">
                <a16:creationId xmlns:a16="http://schemas.microsoft.com/office/drawing/2014/main" id="{E4298AF8-C395-4A50-8EB5-3D97964D3538}"/>
              </a:ext>
            </a:extLst>
          </p:cNvPr>
          <p:cNvSpPr>
            <a:spLocks noGrp="1"/>
          </p:cNvSpPr>
          <p:nvPr>
            <p:ph type="title"/>
          </p:nvPr>
        </p:nvSpPr>
        <p:spPr>
          <a:xfrm>
            <a:off x="2489200" y="365125"/>
            <a:ext cx="8445500" cy="612775"/>
          </a:xfrm>
        </p:spPr>
        <p:txBody>
          <a:bodyPr>
            <a:normAutofit fontScale="90000"/>
          </a:bodyPr>
          <a:lstStyle/>
          <a:p>
            <a:r>
              <a:rPr lang="ru-RU" dirty="0"/>
              <a:t>Гибель от рук поляков</a:t>
            </a:r>
          </a:p>
        </p:txBody>
      </p:sp>
    </p:spTree>
    <p:extLst>
      <p:ext uri="{BB962C8B-B14F-4D97-AF65-F5344CB8AC3E}">
        <p14:creationId xmlns:p14="http://schemas.microsoft.com/office/powerpoint/2010/main" val="1953920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upload.wikimedia.org/wikipedia/commons/thumb/6/6a/KONSTANTIN_EGOROVICH_MAKOVSKY%2C_IVAN_SUSANIN%2C_1914._SOTHEBY%27S.jpg/1280px-KONSTANTIN_EGOROVICH_MAKOVSKY%2C_IVAN_SUSANIN%2C_1914._SOTHEBY%27S.jpg">
            <a:extLst>
              <a:ext uri="{FF2B5EF4-FFF2-40B4-BE49-F238E27FC236}">
                <a16:creationId xmlns:a16="http://schemas.microsoft.com/office/drawing/2014/main" id="{5D8D949C-89CA-4D62-958F-30085C0730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9900" y="775732"/>
            <a:ext cx="11252200" cy="591716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4945099-7A21-48DD-B258-F1D907681E77}"/>
              </a:ext>
            </a:extLst>
          </p:cNvPr>
          <p:cNvSpPr txBox="1"/>
          <p:nvPr/>
        </p:nvSpPr>
        <p:spPr>
          <a:xfrm>
            <a:off x="2806700" y="406400"/>
            <a:ext cx="8039100" cy="369332"/>
          </a:xfrm>
          <a:prstGeom prst="rect">
            <a:avLst/>
          </a:prstGeom>
          <a:noFill/>
        </p:spPr>
        <p:txBody>
          <a:bodyPr wrap="square" rtlCol="0">
            <a:spAutoFit/>
          </a:bodyPr>
          <a:lstStyle/>
          <a:p>
            <a:r>
              <a:rPr lang="ru-RU" dirty="0"/>
              <a:t>К. Е. Маковский «Иван Сусанин»(1914)</a:t>
            </a:r>
          </a:p>
        </p:txBody>
      </p:sp>
    </p:spTree>
    <p:extLst>
      <p:ext uri="{BB962C8B-B14F-4D97-AF65-F5344CB8AC3E}">
        <p14:creationId xmlns:p14="http://schemas.microsoft.com/office/powerpoint/2010/main" val="23213710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1A70B68-6900-4414-BE7E-942ED1877140}"/>
              </a:ext>
            </a:extLst>
          </p:cNvPr>
          <p:cNvSpPr>
            <a:spLocks noGrp="1"/>
          </p:cNvSpPr>
          <p:nvPr>
            <p:ph type="title"/>
          </p:nvPr>
        </p:nvSpPr>
        <p:spPr/>
        <p:txBody>
          <a:bodyPr/>
          <a:lstStyle/>
          <a:p>
            <a:r>
              <a:rPr lang="ru-RU" dirty="0"/>
              <a:t>Версия гибели героя</a:t>
            </a:r>
          </a:p>
        </p:txBody>
      </p:sp>
      <p:sp>
        <p:nvSpPr>
          <p:cNvPr id="3" name="Прямоугольник 2">
            <a:extLst>
              <a:ext uri="{FF2B5EF4-FFF2-40B4-BE49-F238E27FC236}">
                <a16:creationId xmlns:a16="http://schemas.microsoft.com/office/drawing/2014/main" id="{B0B2C2B9-EB6D-4EAF-BFF6-01EB816855D6}"/>
              </a:ext>
            </a:extLst>
          </p:cNvPr>
          <p:cNvSpPr/>
          <p:nvPr/>
        </p:nvSpPr>
        <p:spPr>
          <a:xfrm>
            <a:off x="1727200" y="1690688"/>
            <a:ext cx="8255000" cy="4965462"/>
          </a:xfrm>
          <a:prstGeom prst="rect">
            <a:avLst/>
          </a:prstGeom>
        </p:spPr>
        <p:txBody>
          <a:bodyPr wrap="square">
            <a:spAutoFit/>
          </a:bodyPr>
          <a:lstStyle/>
          <a:p>
            <a:pPr>
              <a:lnSpc>
                <a:spcPts val="2025"/>
              </a:lnSpc>
              <a:spcAft>
                <a:spcPts val="1950"/>
              </a:spcAft>
            </a:pPr>
            <a:r>
              <a:rPr lang="ru-RU" dirty="0">
                <a:solidFill>
                  <a:srgbClr val="222222"/>
                </a:solidFill>
                <a:latin typeface="Verdana" panose="020B0604030504040204" pitchFamily="34" charset="0"/>
                <a:ea typeface="Times New Roman" panose="02020603050405020304" pitchFamily="18" charset="0"/>
              </a:rPr>
              <a:t>Эта версия развития событий записана во всех учебниках истории, к ней больше всего склоняются историки. Эта версия гласит, что местом смерти Сусанина стало Исуповское болото. Именно на болоте происходили все исторические события. Сусанин долго водил поляков по трясине, пытаясь завести их как можно глубже в лес, в противоположную сторону от нужного села.. Смерть польских воинов не зафиксирована ни в одном из исторических документов, много раз перелопаченных учеными. Однако есть мнение, что местом гибели Сусанина стало не болото.</a:t>
            </a:r>
            <a:endParaRPr lang="ru-RU" dirty="0">
              <a:latin typeface="Times New Roman" panose="02020603050405020304" pitchFamily="18" charset="0"/>
              <a:ea typeface="Times New Roman" panose="02020603050405020304" pitchFamily="18" charset="0"/>
            </a:endParaRPr>
          </a:p>
          <a:p>
            <a:pPr>
              <a:lnSpc>
                <a:spcPts val="2025"/>
              </a:lnSpc>
              <a:spcAft>
                <a:spcPts val="1950"/>
              </a:spcAft>
            </a:pPr>
            <a:r>
              <a:rPr lang="ru-RU" dirty="0">
                <a:solidFill>
                  <a:srgbClr val="222222"/>
                </a:solidFill>
                <a:latin typeface="Verdana" panose="020B0604030504040204" pitchFamily="34" charset="0"/>
                <a:ea typeface="Calibri" panose="020F0502020204030204" pitchFamily="34" charset="0"/>
                <a:cs typeface="Times New Roman" panose="02020603050405020304" pitchFamily="18" charset="0"/>
              </a:rPr>
              <a:t>Этим местом некоторые историки называют деревню Исупово. Доказательством этой версии служит документ, где правнук Ивана обращается к императрице Анне Иоанновне с просьбой о подтверждении льгот, которыми пользуются потомки Сусанина. На основании этого прошения можно сделать вывод, что смерть настигла национального героя именно в Исупово, и свидетелями его казни были жители этого населенного пункта. Именно они сообщили печальную новость родным героя, и доставили его тело в село Домнино.</a:t>
            </a: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52425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1D22B01-3200-46F2-BCFD-90774F6C59B7}"/>
              </a:ext>
            </a:extLst>
          </p:cNvPr>
          <p:cNvSpPr>
            <a:spLocks noChangeArrowheads="1"/>
          </p:cNvSpPr>
          <p:nvPr/>
        </p:nvSpPr>
        <p:spPr bwMode="auto">
          <a:xfrm rot="10800000" flipV="1">
            <a:off x="444500" y="234940"/>
            <a:ext cx="1117600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ru-RU" altLang="ru-RU" b="0" i="0" u="none" strike="noStrike" cap="none" normalizeH="0" baseline="0" dirty="0">
                <a:ln>
                  <a:noFill/>
                </a:ln>
                <a:solidFill>
                  <a:srgbClr val="202122"/>
                </a:solidFill>
                <a:effectLst/>
                <a:cs typeface="Arial" panose="020B0604020202020204" pitchFamily="34" charset="0"/>
              </a:rPr>
              <a:t>Доказательством реальности подвига Ивана Сусанина считается царская грамота от 30 ноября (</a:t>
            </a:r>
            <a:r>
              <a:rPr kumimoji="0" lang="ru-RU" altLang="ru-RU" b="0" i="0" u="none" strike="noStrike" cap="none" normalizeH="0" baseline="0" dirty="0">
                <a:ln>
                  <a:noFill/>
                </a:ln>
                <a:solidFill>
                  <a:srgbClr val="0B0080"/>
                </a:solidFill>
                <a:effectLst/>
                <a:cs typeface="Arial" panose="020B0604020202020204" pitchFamily="34" charset="0"/>
                <a:hlinkClick r:id="rId2" tooltip="10 декабря"/>
              </a:rPr>
              <a:t>10 декабря</a:t>
            </a:r>
            <a:r>
              <a:rPr kumimoji="0" lang="ru-RU" altLang="ru-RU" b="0" i="0" u="none" strike="noStrike" cap="none" normalizeH="0" baseline="0" dirty="0">
                <a:ln>
                  <a:noFill/>
                </a:ln>
                <a:solidFill>
                  <a:srgbClr val="202122"/>
                </a:solidFill>
                <a:effectLst/>
                <a:cs typeface="Arial" panose="020B0604020202020204" pitchFamily="34" charset="0"/>
              </a:rPr>
              <a:t>) </a:t>
            </a:r>
            <a:r>
              <a:rPr kumimoji="0" lang="ru-RU" altLang="ru-RU" b="0" i="0" u="none" strike="noStrike" cap="none" normalizeH="0" baseline="0" dirty="0">
                <a:ln>
                  <a:noFill/>
                </a:ln>
                <a:solidFill>
                  <a:srgbClr val="0B0080"/>
                </a:solidFill>
                <a:effectLst/>
                <a:cs typeface="Arial" panose="020B0604020202020204" pitchFamily="34" charset="0"/>
                <a:hlinkClick r:id="rId3" tooltip="1619 год"/>
              </a:rPr>
              <a:t>1619</a:t>
            </a:r>
            <a:r>
              <a:rPr kumimoji="0" lang="ru-RU" altLang="ru-RU" b="0" i="0" u="none" strike="noStrike" cap="none" normalizeH="0" baseline="0" dirty="0">
                <a:ln>
                  <a:noFill/>
                </a:ln>
                <a:solidFill>
                  <a:srgbClr val="202122"/>
                </a:solidFill>
                <a:effectLst/>
                <a:cs typeface="Arial" panose="020B0604020202020204" pitchFamily="34" charset="0"/>
              </a:rPr>
              <a:t> года о даровании зятю Сусанина Богдану Собинину половины деревни с «</a:t>
            </a:r>
            <a:r>
              <a:rPr kumimoji="0" lang="ru-RU" altLang="ru-RU" b="0" i="0" u="none" strike="noStrike" cap="none" normalizeH="0" baseline="0" dirty="0">
                <a:ln>
                  <a:noFill/>
                </a:ln>
                <a:solidFill>
                  <a:srgbClr val="0B0080"/>
                </a:solidFill>
                <a:effectLst/>
                <a:cs typeface="Arial" panose="020B0604020202020204" pitchFamily="34" charset="0"/>
                <a:hlinkClick r:id="rId4" tooltip="Белопашцы"/>
              </a:rPr>
              <a:t>обелением</a:t>
            </a:r>
            <a:r>
              <a:rPr kumimoji="0" lang="ru-RU" altLang="ru-RU" b="0" i="0" u="none" strike="noStrike" cap="none" normalizeH="0" baseline="0" dirty="0">
                <a:ln>
                  <a:noFill/>
                </a:ln>
                <a:solidFill>
                  <a:srgbClr val="202122"/>
                </a:solidFill>
                <a:effectLst/>
                <a:cs typeface="Arial" panose="020B0604020202020204" pitchFamily="34" charset="0"/>
              </a:rPr>
              <a:t>» от всех податей и повинностей «за службу к нам и за кровь, и за терпение…»:</a:t>
            </a:r>
            <a:endParaRPr kumimoji="0" lang="ru-RU" altLang="ru-RU" b="0" i="0" u="none" strike="noStrike" cap="none" normalizeH="0" baseline="0" dirty="0">
              <a:ln>
                <a:noFill/>
              </a:ln>
              <a:solidFill>
                <a:schemeClr val="tx1"/>
              </a:solidFill>
              <a:effectLst/>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a:ln>
                  <a:noFill/>
                </a:ln>
                <a:solidFill>
                  <a:schemeClr val="tx1"/>
                </a:solidFill>
                <a:effectLst/>
                <a:latin typeface="Arial" panose="020B0604020202020204" pitchFamily="34" charset="0"/>
              </a:rPr>
              <a:t>… Как мы, великий государь, царь и великий князь Михаил Фёдорович всея Руси, в прошлом году были на Костроме, и в те годы приходили в Костромской уезд польские и литовские люди, а тестя его, </a:t>
            </a:r>
            <a:r>
              <a:rPr kumimoji="0" lang="ru-RU" altLang="ru-RU" sz="1800" b="0" i="0" u="none" strike="noStrike" cap="none" normalizeH="0" baseline="0" dirty="0" err="1">
                <a:ln>
                  <a:noFill/>
                </a:ln>
                <a:solidFill>
                  <a:schemeClr val="tx1"/>
                </a:solidFill>
                <a:effectLst/>
                <a:latin typeface="Arial" panose="020B0604020202020204" pitchFamily="34" charset="0"/>
              </a:rPr>
              <a:t>Богдашкова</a:t>
            </a:r>
            <a:r>
              <a:rPr kumimoji="0" lang="ru-RU" altLang="ru-RU" sz="1800" b="0" i="0" u="none" strike="noStrike" cap="none" normalizeH="0" baseline="0" dirty="0">
                <a:ln>
                  <a:noFill/>
                </a:ln>
                <a:solidFill>
                  <a:schemeClr val="tx1"/>
                </a:solidFill>
                <a:effectLst/>
                <a:latin typeface="Arial" panose="020B0604020202020204" pitchFamily="34" charset="0"/>
              </a:rPr>
              <a:t>, Ивана Сусанина литовские люди изымали, и его пытали великими немерными муками, а пытали у него, где в те поры мы, великий государь, царь и великий князь Михаил Фёдорович всея Руси были, и он, Иван, ведая про нас, великого государя, где мы в те поры были, терпя от тех польских и литовских людей немерные пытки, про нас, великого государя, тем польским и литовским людям, где мы в те поры были, не сказал, и польские и литовские люди замучили его до смерти …</a:t>
            </a:r>
          </a:p>
          <a:p>
            <a:pPr marL="0" marR="0" lvl="0" indent="0" algn="r" defTabSz="914400" rtl="0" eaLnBrk="0" fontAlgn="base" latinLnBrk="0" hangingPunct="0">
              <a:lnSpc>
                <a:spcPct val="100000"/>
              </a:lnSpc>
              <a:spcBef>
                <a:spcPct val="0"/>
              </a:spcBef>
              <a:spcAft>
                <a:spcPct val="0"/>
              </a:spcAft>
              <a:buClrTx/>
              <a:buSzTx/>
              <a:buFontTx/>
              <a:buNone/>
              <a:tabLst/>
            </a:pPr>
            <a:r>
              <a:rPr kumimoji="0" lang="ru-RU" altLang="ru-RU" sz="1800" b="0" i="0" u="none" strike="noStrike" cap="none" normalizeH="0" baseline="0" dirty="0">
                <a:ln>
                  <a:noFill/>
                </a:ln>
                <a:solidFill>
                  <a:schemeClr val="tx1"/>
                </a:solidFill>
                <a:effectLst/>
                <a:latin typeface="Arial" panose="020B0604020202020204" pitchFamily="34" charset="0"/>
              </a:rPr>
              <a:t>— </a:t>
            </a:r>
            <a:r>
              <a:rPr kumimoji="0" lang="ru-RU" altLang="ru-RU" sz="1800" b="0" i="1" u="none" strike="noStrike" cap="none" normalizeH="0" baseline="0" dirty="0">
                <a:ln>
                  <a:noFill/>
                </a:ln>
                <a:solidFill>
                  <a:srgbClr val="663366"/>
                </a:solidFill>
                <a:effectLst/>
                <a:latin typeface="Arial" panose="020B0604020202020204" pitchFamily="34" charset="0"/>
                <a:hlinkClick r:id="rId5"/>
              </a:rPr>
              <a:t>Жалованная грамота царя Михаила Фёдоровича наследникам Ивана Сусанина. 30 ноября 1619</a:t>
            </a:r>
            <a:endParaRPr kumimoji="0" lang="ru-RU" altLang="ru-RU" sz="1800" b="0" i="0" u="none" strike="noStrike" cap="none" normalizeH="0" baseline="0" dirty="0">
              <a:ln>
                <a:noFill/>
              </a:ln>
              <a:solidFill>
                <a:schemeClr val="tx1"/>
              </a:solidFill>
              <a:effectLst/>
              <a:latin typeface="Arial" panose="020B0604020202020204" pitchFamily="34" charset="0"/>
            </a:endParaRPr>
          </a:p>
        </p:txBody>
      </p:sp>
      <p:pic>
        <p:nvPicPr>
          <p:cNvPr id="15364" name="Picture 4" descr="https://upload.wikimedia.org/wikipedia/commons/thumb/8/86/SusaninStone.JPG/1280px-SusaninStone.JPG">
            <a:extLst>
              <a:ext uri="{FF2B5EF4-FFF2-40B4-BE49-F238E27FC236}">
                <a16:creationId xmlns:a16="http://schemas.microsoft.com/office/drawing/2014/main" id="{41A869B9-1F80-4BF0-928F-CD64968BEA3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77100" y="3718676"/>
            <a:ext cx="4064000" cy="304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109AA58-00C1-48A3-81B5-89894F6CE07C}"/>
              </a:ext>
            </a:extLst>
          </p:cNvPr>
          <p:cNvSpPr txBox="1"/>
          <p:nvPr/>
        </p:nvSpPr>
        <p:spPr>
          <a:xfrm>
            <a:off x="3429000" y="5270500"/>
            <a:ext cx="3517900" cy="646331"/>
          </a:xfrm>
          <a:prstGeom prst="rect">
            <a:avLst/>
          </a:prstGeom>
          <a:noFill/>
        </p:spPr>
        <p:txBody>
          <a:bodyPr wrap="square" rtlCol="0">
            <a:spAutoFit/>
          </a:bodyPr>
          <a:lstStyle/>
          <a:p>
            <a:r>
              <a:rPr lang="ru-RU" dirty="0"/>
              <a:t>Памятный знак Ивану Сусанину над Чистым болотом</a:t>
            </a:r>
          </a:p>
        </p:txBody>
      </p:sp>
    </p:spTree>
    <p:extLst>
      <p:ext uri="{BB962C8B-B14F-4D97-AF65-F5344CB8AC3E}">
        <p14:creationId xmlns:p14="http://schemas.microsoft.com/office/powerpoint/2010/main" val="360381484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Могила Ивана Сусанина ">
            <a:extLst>
              <a:ext uri="{FF2B5EF4-FFF2-40B4-BE49-F238E27FC236}">
                <a16:creationId xmlns:a16="http://schemas.microsoft.com/office/drawing/2014/main" id="{5CCD2326-0CCE-49F7-BFDB-989E0275400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58787" y="1436687"/>
            <a:ext cx="3552825" cy="5153025"/>
          </a:xfrm>
          <a:prstGeom prst="rect">
            <a:avLst/>
          </a:prstGeom>
          <a:noFill/>
          <a:ln>
            <a:noFill/>
          </a:ln>
        </p:spPr>
      </p:pic>
      <p:sp>
        <p:nvSpPr>
          <p:cNvPr id="3" name="Заголовок 2">
            <a:extLst>
              <a:ext uri="{FF2B5EF4-FFF2-40B4-BE49-F238E27FC236}">
                <a16:creationId xmlns:a16="http://schemas.microsoft.com/office/drawing/2014/main" id="{D7CBEDB5-0C04-44E7-9D91-DC446A0B5549}"/>
              </a:ext>
            </a:extLst>
          </p:cNvPr>
          <p:cNvSpPr>
            <a:spLocks noGrp="1"/>
          </p:cNvSpPr>
          <p:nvPr>
            <p:ph type="title"/>
          </p:nvPr>
        </p:nvSpPr>
        <p:spPr/>
        <p:txBody>
          <a:bodyPr/>
          <a:lstStyle/>
          <a:p>
            <a:r>
              <a:rPr lang="ru-RU" dirty="0"/>
              <a:t>Место упокоения Ивана Сусанина</a:t>
            </a:r>
          </a:p>
        </p:txBody>
      </p:sp>
      <p:sp>
        <p:nvSpPr>
          <p:cNvPr id="4" name="Прямоугольник 3">
            <a:extLst>
              <a:ext uri="{FF2B5EF4-FFF2-40B4-BE49-F238E27FC236}">
                <a16:creationId xmlns:a16="http://schemas.microsoft.com/office/drawing/2014/main" id="{E8655097-0D3D-427B-8840-D3D2F70044DF}"/>
              </a:ext>
            </a:extLst>
          </p:cNvPr>
          <p:cNvSpPr/>
          <p:nvPr/>
        </p:nvSpPr>
        <p:spPr>
          <a:xfrm>
            <a:off x="4391024" y="1574800"/>
            <a:ext cx="7342189" cy="3416576"/>
          </a:xfrm>
          <a:prstGeom prst="rect">
            <a:avLst/>
          </a:prstGeom>
        </p:spPr>
        <p:txBody>
          <a:bodyPr wrap="square">
            <a:spAutoFit/>
          </a:bodyPr>
          <a:lstStyle/>
          <a:p>
            <a:pPr>
              <a:lnSpc>
                <a:spcPts val="2025"/>
              </a:lnSpc>
              <a:spcAft>
                <a:spcPts val="1950"/>
              </a:spcAft>
            </a:pPr>
            <a:r>
              <a:rPr lang="ru-RU" dirty="0">
                <a:solidFill>
                  <a:srgbClr val="222222"/>
                </a:solidFill>
                <a:ea typeface="Times New Roman" panose="02020603050405020304" pitchFamily="18" charset="0"/>
                <a:cs typeface="Times New Roman" panose="02020603050405020304" pitchFamily="18" charset="0"/>
              </a:rPr>
              <a:t>Есть мнение, что местом гибели была деревня Исупово, а не болото. Есть предположение, что останки Сусанина покоятся на кладбище близ Воскресенской церкви, служившей приходом селянам Домнино и Деревнища. Однако весомые доказательства этого факта отсутствуют.</a:t>
            </a:r>
          </a:p>
          <a:p>
            <a:pPr>
              <a:lnSpc>
                <a:spcPts val="2025"/>
              </a:lnSpc>
              <a:spcAft>
                <a:spcPts val="1950"/>
              </a:spcAft>
            </a:pPr>
            <a:r>
              <a:rPr lang="ru-RU" dirty="0"/>
              <a:t>Некоторые источники утверждают, что впоследствии тело героя перезахоронили на территории Ипатьевского монастыря. Однако эту версию тоже нечем подтвердить, и она не прижилась среди исследователей биографии Сусанина.</a:t>
            </a:r>
          </a:p>
          <a:p>
            <a:pPr>
              <a:lnSpc>
                <a:spcPts val="2025"/>
              </a:lnSpc>
              <a:spcAft>
                <a:spcPts val="1950"/>
              </a:spcAft>
            </a:pPr>
            <a:endParaRPr lang="ru-RU"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918549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8DD2270F-8D16-4AD8-9B8C-08E00D0E7E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5600" y="165100"/>
            <a:ext cx="11366500" cy="6604000"/>
          </a:xfrm>
          <a:prstGeom prst="rect">
            <a:avLst/>
          </a:prstGeom>
        </p:spPr>
      </p:pic>
    </p:spTree>
    <p:extLst>
      <p:ext uri="{BB962C8B-B14F-4D97-AF65-F5344CB8AC3E}">
        <p14:creationId xmlns:p14="http://schemas.microsoft.com/office/powerpoint/2010/main" val="4248090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5674563-A18E-474B-B24A-4D52A1416871}"/>
              </a:ext>
            </a:extLst>
          </p:cNvPr>
          <p:cNvSpPr>
            <a:spLocks noGrp="1"/>
          </p:cNvSpPr>
          <p:nvPr>
            <p:ph type="title"/>
          </p:nvPr>
        </p:nvSpPr>
        <p:spPr/>
        <p:txBody>
          <a:bodyPr/>
          <a:lstStyle/>
          <a:p>
            <a:r>
              <a:rPr lang="ru-RU" dirty="0"/>
              <a:t>Замысел оперы М. Глинки и история</a:t>
            </a:r>
          </a:p>
        </p:txBody>
      </p:sp>
      <p:sp>
        <p:nvSpPr>
          <p:cNvPr id="3" name="Прямоугольник 2">
            <a:extLst>
              <a:ext uri="{FF2B5EF4-FFF2-40B4-BE49-F238E27FC236}">
                <a16:creationId xmlns:a16="http://schemas.microsoft.com/office/drawing/2014/main" id="{80E33595-3BAA-4409-A469-7859AFEB5996}"/>
              </a:ext>
            </a:extLst>
          </p:cNvPr>
          <p:cNvSpPr/>
          <p:nvPr/>
        </p:nvSpPr>
        <p:spPr>
          <a:xfrm>
            <a:off x="241300" y="1447800"/>
            <a:ext cx="6502400" cy="5355312"/>
          </a:xfrm>
          <a:prstGeom prst="rect">
            <a:avLst/>
          </a:prstGeom>
        </p:spPr>
        <p:txBody>
          <a:bodyPr wrap="square">
            <a:spAutoFit/>
          </a:bodyPr>
          <a:lstStyle/>
          <a:p>
            <a:endParaRPr lang="ru-RU" b="1" i="0" dirty="0">
              <a:solidFill>
                <a:srgbClr val="000000"/>
              </a:solidFill>
              <a:effectLst/>
              <a:latin typeface="Arial" panose="020B0604020202020204" pitchFamily="34" charset="0"/>
            </a:endParaRPr>
          </a:p>
          <a:p>
            <a:r>
              <a:rPr lang="ru-RU" b="0" i="0" u="none" strike="noStrike" dirty="0">
                <a:solidFill>
                  <a:srgbClr val="0B0080"/>
                </a:solidFill>
                <a:effectLst/>
                <a:latin typeface="Arial" panose="020B0604020202020204" pitchFamily="34" charset="0"/>
                <a:hlinkClick r:id="rId2" tooltip="Отечественная война 1812 года"/>
              </a:rPr>
              <a:t>Отечественная война 1812 года</a:t>
            </a:r>
            <a:r>
              <a:rPr lang="ru-RU" b="0" i="0" dirty="0">
                <a:solidFill>
                  <a:srgbClr val="202122"/>
                </a:solidFill>
                <a:effectLst/>
                <a:latin typeface="Arial" panose="020B0604020202020204" pitchFamily="34" charset="0"/>
              </a:rPr>
              <a:t> всколыхнула самосознание русского народа, пробудила интерес к собственной истории. В литературе стали популярными сюжеты на русские исторические темы, среди них — история о подвиге костромского крестьянина </a:t>
            </a:r>
            <a:r>
              <a:rPr lang="ru-RU" b="0" i="0" u="none" strike="noStrike" dirty="0">
                <a:solidFill>
                  <a:srgbClr val="0B0080"/>
                </a:solidFill>
                <a:effectLst/>
                <a:latin typeface="Arial" panose="020B0604020202020204" pitchFamily="34" charset="0"/>
                <a:hlinkClick r:id="rId3" tooltip="Сусанин, Иван Осипович"/>
              </a:rPr>
              <a:t>Ивана Сусанина</a:t>
            </a:r>
            <a:r>
              <a:rPr lang="ru-RU" b="0" i="0" dirty="0">
                <a:solidFill>
                  <a:srgbClr val="202122"/>
                </a:solidFill>
                <a:effectLst/>
                <a:latin typeface="Arial" panose="020B0604020202020204" pitchFamily="34" charset="0"/>
              </a:rPr>
              <a:t>. Известно, что поляки шли в Кострому, чтобы убить 16-летнего боярина </a:t>
            </a:r>
            <a:r>
              <a:rPr lang="ru-RU" b="0" i="0" u="none" strike="noStrike" dirty="0">
                <a:solidFill>
                  <a:srgbClr val="0B0080"/>
                </a:solidFill>
                <a:effectLst/>
                <a:latin typeface="Arial" panose="020B0604020202020204" pitchFamily="34" charset="0"/>
                <a:hlinkClick r:id="rId4" tooltip="Михаил Фёдорович"/>
              </a:rPr>
              <a:t>Михаила Романова</a:t>
            </a:r>
            <a:r>
              <a:rPr lang="ru-RU" b="0" i="0" dirty="0">
                <a:solidFill>
                  <a:srgbClr val="202122"/>
                </a:solidFill>
                <a:effectLst/>
                <a:latin typeface="Arial" panose="020B0604020202020204" pitchFamily="34" charset="0"/>
              </a:rPr>
              <a:t>, но в пути они заплутали. Дорогу им вызвался показать крестьянин Иван Сусанин, но вместо этого завёл их в болото, где погиб вместе с ними.</a:t>
            </a:r>
          </a:p>
          <a:p>
            <a:r>
              <a:rPr lang="ru-RU" b="0" i="0" dirty="0">
                <a:solidFill>
                  <a:srgbClr val="202122"/>
                </a:solidFill>
                <a:effectLst/>
                <a:latin typeface="Arial" panose="020B0604020202020204" pitchFamily="34" charset="0"/>
              </a:rPr>
              <a:t>Этот сюжет неоднократно встречается в литературе того времени, к нему обращались М. М. Херасков, А. А. Шаховской, С. Н. Глинка, позднее Н. А. Полевой (в драме «Костромские леса») и М. Н. Загоскин (по совету Жуковского). Особенно привлекла к себе внимание эта тема, воплощенная в книге «Думы» Рылеева. Ярко заметна близость глинкинской сцены в лесу монологу Сусанина из Рылеева.</a:t>
            </a:r>
          </a:p>
        </p:txBody>
      </p:sp>
      <p:pic>
        <p:nvPicPr>
          <p:cNvPr id="5" name="Рисунок 4" descr="https://myslide.ru/documents_4/f330929fd56b5e69143b7cc9824aa1d9/img6.jpg">
            <a:extLst>
              <a:ext uri="{FF2B5EF4-FFF2-40B4-BE49-F238E27FC236}">
                <a16:creationId xmlns:a16="http://schemas.microsoft.com/office/drawing/2014/main" id="{FF7246F5-0BDD-4D0B-9F53-E728A0A6D95A}"/>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6464300" y="1447800"/>
            <a:ext cx="5105400" cy="5355312"/>
          </a:xfrm>
          <a:prstGeom prst="rect">
            <a:avLst/>
          </a:prstGeom>
          <a:noFill/>
          <a:ln>
            <a:noFill/>
          </a:ln>
        </p:spPr>
      </p:pic>
    </p:spTree>
    <p:extLst>
      <p:ext uri="{BB962C8B-B14F-4D97-AF65-F5344CB8AC3E}">
        <p14:creationId xmlns:p14="http://schemas.microsoft.com/office/powerpoint/2010/main" val="12837289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67D1AFCB-6D54-4DAF-A6E7-20CF964DF2BA}"/>
              </a:ext>
            </a:extLst>
          </p:cNvPr>
          <p:cNvSpPr/>
          <p:nvPr/>
        </p:nvSpPr>
        <p:spPr>
          <a:xfrm>
            <a:off x="609600" y="1997838"/>
            <a:ext cx="7226300" cy="3139321"/>
          </a:xfrm>
          <a:prstGeom prst="rect">
            <a:avLst/>
          </a:prstGeom>
        </p:spPr>
        <p:txBody>
          <a:bodyPr wrap="square">
            <a:spAutoFit/>
          </a:bodyPr>
          <a:lstStyle/>
          <a:p>
            <a:r>
              <a:rPr lang="ru-RU" b="0" i="0" dirty="0">
                <a:solidFill>
                  <a:srgbClr val="202122"/>
                </a:solidFill>
                <a:effectLst/>
                <a:latin typeface="Arial" panose="020B0604020202020204" pitchFamily="34" charset="0"/>
              </a:rPr>
              <a:t>В 1967 году в Костроме был установлен новый памятник Ивану Сусанину, созданный скульптором </a:t>
            </a:r>
            <a:r>
              <a:rPr lang="ru-RU" b="0" i="0" u="none" strike="noStrike" dirty="0">
                <a:solidFill>
                  <a:srgbClr val="0B0080"/>
                </a:solidFill>
                <a:effectLst/>
                <a:latin typeface="Arial" panose="020B0604020202020204" pitchFamily="34" charset="0"/>
                <a:hlinkClick r:id="rId2" tooltip="Лавинский, Никита Антонович"/>
              </a:rPr>
              <a:t>Н. А. </a:t>
            </a:r>
            <a:r>
              <a:rPr lang="ru-RU" b="0" i="0" u="none" strike="noStrike" dirty="0" err="1">
                <a:solidFill>
                  <a:srgbClr val="0B0080"/>
                </a:solidFill>
                <a:effectLst/>
                <a:latin typeface="Arial" panose="020B0604020202020204" pitchFamily="34" charset="0"/>
                <a:hlinkClick r:id="rId2" tooltip="Лавинский, Никита Антонович"/>
              </a:rPr>
              <a:t>Лавинским</a:t>
            </a:r>
            <a:r>
              <a:rPr lang="ru-RU" b="0" i="0" dirty="0">
                <a:solidFill>
                  <a:srgbClr val="202122"/>
                </a:solidFill>
                <a:effectLst/>
                <a:latin typeface="Arial" panose="020B0604020202020204" pitchFamily="34" charset="0"/>
              </a:rPr>
              <a:t> возле </a:t>
            </a:r>
            <a:r>
              <a:rPr lang="ru-RU" b="0" i="0" u="none" strike="noStrike" dirty="0">
                <a:solidFill>
                  <a:srgbClr val="0B0080"/>
                </a:solidFill>
                <a:effectLst/>
                <a:latin typeface="Arial" panose="020B0604020202020204" pitchFamily="34" charset="0"/>
                <a:hlinkClick r:id="rId3" tooltip="Молочная гора"/>
              </a:rPr>
              <a:t>Молочной горы</a:t>
            </a:r>
            <a:r>
              <a:rPr lang="ru-RU" b="0" i="0" dirty="0">
                <a:solidFill>
                  <a:srgbClr val="202122"/>
                </a:solidFill>
                <a:effectLst/>
                <a:latin typeface="Arial" panose="020B0604020202020204" pitchFamily="34" charset="0"/>
              </a:rPr>
              <a:t>, над съездом к Волге. </a:t>
            </a:r>
          </a:p>
          <a:p>
            <a:r>
              <a:rPr lang="ru-RU" b="0" i="0" dirty="0">
                <a:solidFill>
                  <a:srgbClr val="202122"/>
                </a:solidFill>
                <a:effectLst/>
                <a:latin typeface="Arial" panose="020B0604020202020204" pitchFamily="34" charset="0"/>
              </a:rPr>
              <a:t>Памятник лишён монархических и религиозных символов. Композиция проста: фигура крестьянина в долгополой одежде стоит на массивном цилиндрическом постаменте. </a:t>
            </a:r>
          </a:p>
          <a:p>
            <a:r>
              <a:rPr lang="ru-RU" b="0" i="0" dirty="0">
                <a:solidFill>
                  <a:srgbClr val="202122"/>
                </a:solidFill>
                <a:effectLst/>
                <a:latin typeface="Arial" panose="020B0604020202020204" pitchFamily="34" charset="0"/>
              </a:rPr>
              <a:t>Фигура и облицовка постамента изготовлены из светлого известняка.</a:t>
            </a:r>
          </a:p>
          <a:p>
            <a:r>
              <a:rPr lang="ru-RU" b="0" i="0" dirty="0">
                <a:solidFill>
                  <a:srgbClr val="202122"/>
                </a:solidFill>
                <a:effectLst/>
                <a:latin typeface="Arial" panose="020B0604020202020204" pitchFamily="34" charset="0"/>
              </a:rPr>
              <a:t> На постаменте надпись: «Ивану Сусанину — патриоту земли русской».</a:t>
            </a:r>
            <a:endParaRPr lang="ru-RU" dirty="0"/>
          </a:p>
        </p:txBody>
      </p:sp>
      <p:pic>
        <p:nvPicPr>
          <p:cNvPr id="16386" name="Picture 2" descr="https://upload.wikimedia.org/wikipedia/ru/d/de/Monument_to_Ivan_Susanin_in_Kostroma.jpg">
            <a:extLst>
              <a:ext uri="{FF2B5EF4-FFF2-40B4-BE49-F238E27FC236}">
                <a16:creationId xmlns:a16="http://schemas.microsoft.com/office/drawing/2014/main" id="{897F4167-727B-493E-8CF0-C053B04C9C3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32453" y="1104900"/>
            <a:ext cx="3486485" cy="5417254"/>
          </a:xfrm>
          <a:prstGeom prst="rect">
            <a:avLst/>
          </a:prstGeom>
          <a:noFill/>
          <a:extLst>
            <a:ext uri="{909E8E84-426E-40DD-AFC4-6F175D3DCCD1}">
              <a14:hiddenFill xmlns:a14="http://schemas.microsoft.com/office/drawing/2010/main">
                <a:solidFill>
                  <a:srgbClr val="FFFFFF"/>
                </a:solidFill>
              </a14:hiddenFill>
            </a:ext>
          </a:extLst>
        </p:spPr>
      </p:pic>
      <p:sp>
        <p:nvSpPr>
          <p:cNvPr id="3" name="Заголовок 2">
            <a:extLst>
              <a:ext uri="{FF2B5EF4-FFF2-40B4-BE49-F238E27FC236}">
                <a16:creationId xmlns:a16="http://schemas.microsoft.com/office/drawing/2014/main" id="{0EA41463-271E-4844-81D2-8C6BE1E7C591}"/>
              </a:ext>
            </a:extLst>
          </p:cNvPr>
          <p:cNvSpPr>
            <a:spLocks noGrp="1"/>
          </p:cNvSpPr>
          <p:nvPr>
            <p:ph type="title"/>
          </p:nvPr>
        </p:nvSpPr>
        <p:spPr>
          <a:xfrm>
            <a:off x="1993900" y="365125"/>
            <a:ext cx="6794500" cy="1325563"/>
          </a:xfrm>
        </p:spPr>
        <p:txBody>
          <a:bodyPr/>
          <a:lstStyle/>
          <a:p>
            <a:r>
              <a:rPr lang="ru-RU" dirty="0"/>
              <a:t>В народной памяти </a:t>
            </a:r>
          </a:p>
        </p:txBody>
      </p:sp>
    </p:spTree>
    <p:extLst>
      <p:ext uri="{BB962C8B-B14F-4D97-AF65-F5344CB8AC3E}">
        <p14:creationId xmlns:p14="http://schemas.microsoft.com/office/powerpoint/2010/main" val="23498797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s://ds05.infourok.ru/uploads/ex/07cc/000e118b-81c992c0/img21.jpg">
            <a:extLst>
              <a:ext uri="{FF2B5EF4-FFF2-40B4-BE49-F238E27FC236}">
                <a16:creationId xmlns:a16="http://schemas.microsoft.com/office/drawing/2014/main" id="{6C9492D2-9470-45BB-A7C9-46F486975E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419100"/>
            <a:ext cx="9144000" cy="6210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8311460"/>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229</TotalTime>
  <Words>1404</Words>
  <Application>Microsoft Office PowerPoint</Application>
  <PresentationFormat>Широкоэкранный</PresentationFormat>
  <Paragraphs>41</Paragraphs>
  <Slides>21</Slides>
  <Notes>0</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21</vt:i4>
      </vt:variant>
    </vt:vector>
  </HeadingPairs>
  <TitlesOfParts>
    <vt:vector size="30" baseType="lpstr">
      <vt:lpstr>Arial</vt:lpstr>
      <vt:lpstr>Calibri</vt:lpstr>
      <vt:lpstr>Century Gothic</vt:lpstr>
      <vt:lpstr>Georgia-my</vt:lpstr>
      <vt:lpstr>Helvetica</vt:lpstr>
      <vt:lpstr>Times New Roman</vt:lpstr>
      <vt:lpstr>Verdana</vt:lpstr>
      <vt:lpstr>Wingdings 3</vt:lpstr>
      <vt:lpstr>Легкий дым</vt:lpstr>
      <vt:lpstr>За веру, царя и отечество:  подвиг Ивана Сусанина</vt:lpstr>
      <vt:lpstr>Презентация PowerPoint</vt:lpstr>
      <vt:lpstr>Презентация PowerPoint</vt:lpstr>
      <vt:lpstr>Презентация PowerPoint</vt:lpstr>
      <vt:lpstr>Обстановка в стране после изгнания врага…</vt:lpstr>
      <vt:lpstr>Из биографии первого царя</vt:lpstr>
      <vt:lpstr>Михаил Федорович Романов(1613-1645)</vt:lpstr>
      <vt:lpstr>Биография национального героя</vt:lpstr>
      <vt:lpstr>Биография Ивана Сусанина</vt:lpstr>
      <vt:lpstr>Презентация PowerPoint</vt:lpstr>
      <vt:lpstr>Презентация PowerPoint</vt:lpstr>
      <vt:lpstr>Презентация PowerPoint</vt:lpstr>
      <vt:lpstr>Гибель от рук поляков</vt:lpstr>
      <vt:lpstr>Презентация PowerPoint</vt:lpstr>
      <vt:lpstr>Версия гибели героя</vt:lpstr>
      <vt:lpstr>Презентация PowerPoint</vt:lpstr>
      <vt:lpstr>Место упокоения Ивана Сусанина</vt:lpstr>
      <vt:lpstr>Презентация PowerPoint</vt:lpstr>
      <vt:lpstr>Замысел оперы М. Глинки и история</vt:lpstr>
      <vt:lpstr>В народной памяти </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Михаил Федорович Романов(1613-1645)</dc:title>
  <dc:creator>Professional</dc:creator>
  <cp:lastModifiedBy>Professional</cp:lastModifiedBy>
  <cp:revision>16</cp:revision>
  <dcterms:created xsi:type="dcterms:W3CDTF">2020-10-19T13:35:35Z</dcterms:created>
  <dcterms:modified xsi:type="dcterms:W3CDTF">2020-10-19T17:26:20Z</dcterms:modified>
</cp:coreProperties>
</file>