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58" r:id="rId4"/>
    <p:sldId id="260" r:id="rId5"/>
    <p:sldId id="261" r:id="rId6"/>
    <p:sldId id="265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8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80" r:id="rId25"/>
    <p:sldId id="281" r:id="rId26"/>
    <p:sldId id="284" r:id="rId27"/>
    <p:sldId id="287" r:id="rId28"/>
    <p:sldId id="288" r:id="rId29"/>
    <p:sldId id="291" r:id="rId30"/>
    <p:sldId id="290" r:id="rId31"/>
    <p:sldId id="293" r:id="rId32"/>
    <p:sldId id="292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F51EAB-4000-447F-998E-6C3CCA1FAF8C}" type="datetimeFigureOut">
              <a:rPr lang="ru-RU" smtClean="0"/>
              <a:pPr/>
              <a:t>19.01.2026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D9799A-3AD9-4319-8B9C-554B86575A3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9799A-3AD9-4319-8B9C-554B86575A36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hotoshop\GoldenAutumn\04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556792"/>
            <a:ext cx="7772400" cy="1470025"/>
          </a:xfrm>
        </p:spPr>
        <p:txBody>
          <a:bodyPr>
            <a:normAutofit/>
          </a:bodyPr>
          <a:lstStyle>
            <a:lvl1pPr>
              <a:defRPr sz="54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3501008"/>
            <a:ext cx="6400800" cy="1752600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accent6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hotoshop\GoldenAutumn\0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Photoshop\GoldenAutumn\GoldenAutumnW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E:\Photoshop\GoldenAutumn\GoldenAutR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274638"/>
            <a:ext cx="6275040" cy="1143000"/>
          </a:xfrm>
        </p:spPr>
        <p:txBody>
          <a:bodyPr/>
          <a:lstStyle>
            <a:lvl1pPr>
              <a:defRPr b="1">
                <a:solidFill>
                  <a:schemeClr val="accent6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:\Photoshop\GoldenAutumn\GoldenAutumnM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499992" y="332656"/>
            <a:ext cx="4644008" cy="1143000"/>
          </a:xfrm>
        </p:spPr>
        <p:txBody>
          <a:bodyPr>
            <a:normAutofit/>
          </a:bodyPr>
          <a:lstStyle>
            <a:lvl1pPr>
              <a:defRPr sz="40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0"/>
          </p:nvPr>
        </p:nvSpPr>
        <p:spPr>
          <a:xfrm>
            <a:off x="1078409" y="1700808"/>
            <a:ext cx="7886079" cy="48974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E:\Photoshop\GoldenAutumn\04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0"/>
            <a:ext cx="4716016" cy="1143000"/>
          </a:xfrm>
        </p:spPr>
        <p:txBody>
          <a:bodyPr>
            <a:normAutofit/>
          </a:bodyPr>
          <a:lstStyle>
            <a:lvl1pPr>
              <a:defRPr sz="43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10"/>
          </p:nvPr>
        </p:nvSpPr>
        <p:spPr>
          <a:xfrm>
            <a:off x="1115616" y="1484784"/>
            <a:ext cx="7416800" cy="49688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E:\Photoshop\GoldenAutumn\0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4%D1%80%D0%B5%D0%B2%D0%B5%D1%81%D0%B8%D0%BD%D0%B0" TargetMode="External"/><Relationship Id="rId2" Type="http://schemas.openxmlformats.org/officeDocument/2006/relationships/hyperlink" Target="https://ru.wikipedia.org/wiki/%D0%A0%D1%83%D1%81%D1%81%D0%BA%D0%B8%D0%B9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%D0%9A%D1%83%D0%BA%D0%BB%D0%B0" TargetMode="External"/><Relationship Id="rId4" Type="http://schemas.openxmlformats.org/officeDocument/2006/relationships/hyperlink" Target="https://ru.wikipedia.org/wiki/%D0%98%D0%B3%D1%80%D1%83%D1%88%D0%BA%D0%B0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generallive.ru/news/matreshka.html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ctrTitle"/>
          </p:nvPr>
        </p:nvSpPr>
        <p:spPr>
          <a:xfrm>
            <a:off x="827584" y="1340768"/>
            <a:ext cx="7772400" cy="2520280"/>
          </a:xfrm>
        </p:spPr>
        <p:txBody>
          <a:bodyPr>
            <a:normAutofit/>
          </a:bodyPr>
          <a:lstStyle/>
          <a:p>
            <a:pPr eaLnBrk="1" hangingPunct="1"/>
            <a:r>
              <a:rPr lang="ru-RU" sz="3600" dirty="0" smtClean="0">
                <a:solidFill>
                  <a:srgbClr val="00B050"/>
                </a:solidFill>
              </a:rPr>
              <a:t>Исследовательский  проект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«Русская матрёшка-игрушка или сувенир?»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99992" y="4005064"/>
            <a:ext cx="4176464" cy="2304256"/>
          </a:xfrm>
        </p:spPr>
        <p:txBody>
          <a:bodyPr rtlCol="0">
            <a:normAutofit fontScale="77500" lnSpcReduction="2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2400" dirty="0" smtClean="0"/>
              <a:t>Участники </a:t>
            </a:r>
            <a:r>
              <a:rPr lang="ru-RU" sz="2400" dirty="0" smtClean="0"/>
              <a:t>проекта</a:t>
            </a:r>
            <a:r>
              <a:rPr lang="ru-RU" sz="2400" dirty="0" smtClean="0"/>
              <a:t>: </a:t>
            </a:r>
            <a:r>
              <a:rPr lang="ru-RU" sz="2400" dirty="0" smtClean="0"/>
              <a:t>Аксёненко Татьяна, </a:t>
            </a:r>
            <a:r>
              <a:rPr lang="ru-RU" sz="2400" dirty="0" err="1" smtClean="0"/>
              <a:t>Юнкина</a:t>
            </a:r>
            <a:r>
              <a:rPr lang="ru-RU" sz="2400" dirty="0" smtClean="0"/>
              <a:t> Ксения, 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/>
              <a:t>3 «А» класс МКОУ СОШ №16 г.Болотного Новосибирской области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/>
              <a:t>Руководитель: </a:t>
            </a:r>
            <a:r>
              <a:rPr lang="ru-RU" sz="2400" dirty="0" err="1" smtClean="0"/>
              <a:t>Юркова</a:t>
            </a:r>
            <a:r>
              <a:rPr lang="ru-RU" sz="2400" dirty="0" smtClean="0"/>
              <a:t> Татьяна Анатольевна, учитель начальных классов высшей </a:t>
            </a:r>
            <a:r>
              <a:rPr lang="ru-RU" sz="2400" dirty="0" err="1" smtClean="0"/>
              <a:t>квалтфикационной</a:t>
            </a:r>
            <a:r>
              <a:rPr lang="ru-RU" sz="2400" dirty="0" smtClean="0"/>
              <a:t> категории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Grp="1" noChangeArrowheads="1"/>
          </p:cNvSpPr>
          <p:nvPr>
            <p:ph idx="1"/>
          </p:nvPr>
        </p:nvSpPr>
        <p:spPr bwMode="auto">
          <a:xfrm>
            <a:off x="457200" y="980728"/>
            <a:ext cx="822960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None/>
            </a:pPr>
            <a:r>
              <a:rPr lang="ru-RU" sz="2400" b="1" dirty="0">
                <a:solidFill>
                  <a:srgbClr val="FF0000"/>
                </a:solidFill>
              </a:rPr>
              <a:t>Алый шёлковый платочек,</a:t>
            </a:r>
          </a:p>
          <a:p>
            <a:pPr algn="ctr">
              <a:spcBef>
                <a:spcPct val="50000"/>
              </a:spcBef>
              <a:buNone/>
            </a:pPr>
            <a:r>
              <a:rPr lang="ru-RU" sz="2400" b="1" dirty="0">
                <a:solidFill>
                  <a:srgbClr val="FF0000"/>
                </a:solidFill>
              </a:rPr>
              <a:t>Яркий сарафан в цветочек,</a:t>
            </a:r>
          </a:p>
          <a:p>
            <a:pPr algn="ctr">
              <a:spcBef>
                <a:spcPct val="50000"/>
              </a:spcBef>
              <a:buNone/>
            </a:pPr>
            <a:r>
              <a:rPr lang="ru-RU" sz="2400" b="1" dirty="0">
                <a:solidFill>
                  <a:srgbClr val="FF0000"/>
                </a:solidFill>
              </a:rPr>
              <a:t>Упирается рука</a:t>
            </a:r>
          </a:p>
          <a:p>
            <a:pPr algn="ctr">
              <a:spcBef>
                <a:spcPct val="50000"/>
              </a:spcBef>
              <a:buNone/>
            </a:pPr>
            <a:r>
              <a:rPr lang="ru-RU" sz="2400" b="1" dirty="0">
                <a:solidFill>
                  <a:srgbClr val="FF0000"/>
                </a:solidFill>
              </a:rPr>
              <a:t>В деревянные бока.</a:t>
            </a:r>
          </a:p>
          <a:p>
            <a:pPr algn="ctr">
              <a:spcBef>
                <a:spcPct val="50000"/>
              </a:spcBef>
              <a:buNone/>
            </a:pPr>
            <a:r>
              <a:rPr lang="ru-RU" sz="2400" b="1" dirty="0">
                <a:solidFill>
                  <a:srgbClr val="FF0000"/>
                </a:solidFill>
              </a:rPr>
              <a:t>А внутри секреты есть:</a:t>
            </a:r>
          </a:p>
          <a:p>
            <a:pPr algn="ctr">
              <a:spcBef>
                <a:spcPct val="50000"/>
              </a:spcBef>
              <a:buNone/>
            </a:pPr>
            <a:r>
              <a:rPr lang="ru-RU" sz="2400" b="1" dirty="0">
                <a:solidFill>
                  <a:srgbClr val="FF0000"/>
                </a:solidFill>
              </a:rPr>
              <a:t>Может три, а может, шесть.</a:t>
            </a:r>
          </a:p>
          <a:p>
            <a:pPr algn="ctr">
              <a:spcBef>
                <a:spcPct val="50000"/>
              </a:spcBef>
              <a:buNone/>
            </a:pPr>
            <a:r>
              <a:rPr lang="ru-RU" sz="2400" b="1" dirty="0">
                <a:solidFill>
                  <a:srgbClr val="FF0000"/>
                </a:solidFill>
              </a:rPr>
              <a:t>Разрумянилась немножко.</a:t>
            </a:r>
          </a:p>
          <a:p>
            <a:pPr algn="ctr">
              <a:spcBef>
                <a:spcPct val="50000"/>
              </a:spcBef>
              <a:buNone/>
            </a:pPr>
            <a:r>
              <a:rPr lang="ru-RU" sz="2400" b="1" dirty="0">
                <a:solidFill>
                  <a:srgbClr val="FF0000"/>
                </a:solidFill>
              </a:rPr>
              <a:t>Это же…</a:t>
            </a:r>
          </a:p>
        </p:txBody>
      </p:sp>
      <p:pic>
        <p:nvPicPr>
          <p:cNvPr id="5" name="Picture 5" descr="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504" y="404664"/>
            <a:ext cx="2319145" cy="372918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6" name="Picture 6" descr="рус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2895600"/>
            <a:ext cx="2362200" cy="37338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hotoshop\GoldenAutumn\GoldenAutumn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solidFill>
                  <a:srgbClr val="00B050"/>
                </a:solidFill>
              </a:rPr>
              <a:t>Актуальность темы</a:t>
            </a:r>
          </a:p>
        </p:txBody>
      </p:sp>
      <p:sp>
        <p:nvSpPr>
          <p:cNvPr id="1024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Русская матрешка – настоящее чудо света. Настоящее, поскольку была и остается творением человеческих рук. Чудо света – потому что удивительным образом  игрушечный символ России перемещается по всему миру, не признавая никаких расстояний и границ. А как же появилась матрёшка и кто её создал? Вот это  и предстоит выяснить нам.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Гипотеза исследования:</a:t>
            </a:r>
          </a:p>
          <a:p>
            <a:pPr algn="ctr">
              <a:buNone/>
            </a:pPr>
            <a:r>
              <a:rPr lang="ru-RU" sz="1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Выяснить, русская матрёшка – игрушка или сувенир?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Проблемные вопросы:</a:t>
            </a:r>
          </a:p>
          <a:p>
            <a:r>
              <a:rPr lang="ru-RU" sz="1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Что такое матрёшка?</a:t>
            </a:r>
          </a:p>
          <a:p>
            <a:r>
              <a:rPr lang="ru-RU" sz="1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Как появилась русская матрёшка?</a:t>
            </a:r>
          </a:p>
          <a:p>
            <a:r>
              <a:rPr lang="ru-RU" sz="1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Узнать о видах росписи матрёшек.</a:t>
            </a:r>
          </a:p>
          <a:p>
            <a:r>
              <a:rPr lang="ru-RU" sz="1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Изучить рекорды мастеров по количеству и размерам матрёшек.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hotoshop\GoldenAutumn\GoldenAutumn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solidFill>
                  <a:srgbClr val="00B050"/>
                </a:solidFill>
              </a:rPr>
              <a:t>Задачи </a:t>
            </a:r>
            <a:r>
              <a:rPr lang="ru-RU" dirty="0" smtClean="0">
                <a:solidFill>
                  <a:srgbClr val="00B050"/>
                </a:solidFill>
              </a:rPr>
              <a:t>исследовательского проекта</a:t>
            </a:r>
            <a:endParaRPr lang="ru-RU" dirty="0" smtClean="0">
              <a:solidFill>
                <a:srgbClr val="00B050"/>
              </a:solidFill>
            </a:endParaRPr>
          </a:p>
        </p:txBody>
      </p:sp>
      <p:sp>
        <p:nvSpPr>
          <p:cNvPr id="12292" name="Содержимое 2"/>
          <p:cNvSpPr>
            <a:spLocks noGrp="1"/>
          </p:cNvSpPr>
          <p:nvPr>
            <p:ph idx="1"/>
          </p:nvPr>
        </p:nvSpPr>
        <p:spPr>
          <a:xfrm>
            <a:off x="827088" y="1700213"/>
            <a:ext cx="7859712" cy="4968875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Изучить историю появления матрешки с использованием книжной литературы и ресурсов Интернета.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Сравнить разные виды росписи матрёшек.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Рассмотреть своеобразные рекорды при изготовлении матрешек мастерами-игрушечниками.</a:t>
            </a:r>
          </a:p>
          <a:p>
            <a:pPr eaLnBrk="1" hangingPunct="1"/>
            <a:endParaRPr lang="ru-RU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hotoshop\GoldenAutumn\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solidFill>
                  <a:srgbClr val="00B0F0"/>
                </a:solidFill>
              </a:rPr>
              <a:t>Ожидаемые результаты</a:t>
            </a:r>
          </a:p>
        </p:txBody>
      </p:sp>
      <p:sp>
        <p:nvSpPr>
          <p:cNvPr id="13316" name="Содержимое 2"/>
          <p:cNvSpPr>
            <a:spLocks noGrp="1"/>
          </p:cNvSpPr>
          <p:nvPr>
            <p:ph idx="1"/>
          </p:nvPr>
        </p:nvSpPr>
        <p:spPr>
          <a:xfrm>
            <a:off x="457200" y="1773238"/>
            <a:ext cx="8229600" cy="4751387"/>
          </a:xfrm>
        </p:spPr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Ответственное отношение к общественным поручениям;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Умение ставить задачи и искать пути их реализации;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 Умение проводить исследовательскую работу.</a:t>
            </a:r>
          </a:p>
          <a:p>
            <a:pPr eaLnBrk="1" hangingPunct="1"/>
            <a:endParaRPr lang="ru-RU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Матрёшка-душа России</a:t>
            </a:r>
            <a:endParaRPr lang="ru-RU" dirty="0"/>
          </a:p>
        </p:txBody>
      </p:sp>
      <p:pic>
        <p:nvPicPr>
          <p:cNvPr id="4" name="Picture 7" descr="66bd88f3825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4905" y="1407928"/>
            <a:ext cx="7609543" cy="4446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ru-RU" b="1" dirty="0" smtClean="0"/>
              <a:t>Матрёшка</a:t>
            </a:r>
            <a:r>
              <a:rPr lang="ru-RU" dirty="0" smtClean="0"/>
              <a:t> — </a:t>
            </a:r>
            <a:r>
              <a:rPr lang="ru-RU" dirty="0" smtClean="0">
                <a:hlinkClick r:id="rId2" tooltip="Русский"/>
              </a:rPr>
              <a:t>русская</a:t>
            </a:r>
            <a:r>
              <a:rPr lang="ru-RU" dirty="0" smtClean="0"/>
              <a:t> </a:t>
            </a:r>
            <a:r>
              <a:rPr lang="ru-RU" dirty="0" smtClean="0">
                <a:hlinkClick r:id="rId3" tooltip="Древесина"/>
              </a:rPr>
              <a:t>деревянная</a:t>
            </a:r>
            <a:r>
              <a:rPr lang="ru-RU" dirty="0" smtClean="0"/>
              <a:t> </a:t>
            </a:r>
            <a:r>
              <a:rPr lang="ru-RU" dirty="0" smtClean="0">
                <a:hlinkClick r:id="rId4" tooltip="Игрушка"/>
              </a:rPr>
              <a:t>игрушка</a:t>
            </a:r>
            <a:r>
              <a:rPr lang="ru-RU" dirty="0" smtClean="0"/>
              <a:t> в виде расписной </a:t>
            </a:r>
            <a:r>
              <a:rPr lang="ru-RU" dirty="0" smtClean="0">
                <a:hlinkClick r:id="rId5" tooltip="Кукла"/>
              </a:rPr>
              <a:t>куклы</a:t>
            </a:r>
            <a:r>
              <a:rPr lang="ru-RU" dirty="0" smtClean="0"/>
              <a:t>, внутри которой находятся подобные ей куклы меньшего размера. Число вложенных кукол обычно от трёх и более. Обычно они имеют форму в виде яйца с плоским донцем и состоят из двух частей: верхней и нижней. По традиции рисуется женщина в красном сарафане и платке. 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pPr algn="just"/>
            <a:r>
              <a:rPr lang="ru-RU" sz="2400" dirty="0" smtClean="0"/>
              <a:t>Русскую деревянную куклу назвали матрёшкой. Сделано это было неслучайно. В дореволюционной провинции имена Матрёна, Матрёша считались одними из наиболее распространённых женских имён, в основе которых лежит слово «матерь». Эти имена ассоциировалось с матерью многочисленного семейства, обладавшей хорошим здоровьем и дородной фигурой. Впоследствии оно сделалось нарицательным и стало означать токарное разъёмное красочно расписанное деревянное изделие. Но и по сей день матрёшка остаётся символом материнства, плодородия, поскольку кукла с многочисленным кукольным семейством прекрасно выражает образную основу этого древнейшего символа человеческой культуры.</a:t>
            </a:r>
            <a:endParaRPr lang="ru-RU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Откуда и как появилось это чудо?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0000FF"/>
                </a:solidFill>
              </a:rPr>
              <a:t>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Самая популярная в мире русская деревянная расписная кукла появилась в России в 90х годах XIX века в подмосковной усадьбе Абрамцево, принадлежащей С.И. Мамонтову. </a:t>
            </a:r>
          </a:p>
          <a:p>
            <a:endParaRPr lang="ru-RU" dirty="0"/>
          </a:p>
        </p:txBody>
      </p:sp>
      <p:pic>
        <p:nvPicPr>
          <p:cNvPr id="4" name="Содержимое 10" descr="d3ba6ef3310ae2e18a7309f60db0bb474fa5ea7212288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3284984"/>
            <a:ext cx="3312368" cy="3353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МАМОНТОВ Савва Иванович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Крупный промышленник. Он создал в своём</a:t>
            </a:r>
          </a:p>
          <a:p>
            <a:pPr>
              <a:buNone/>
            </a:pPr>
            <a:r>
              <a:rPr lang="ru-RU" dirty="0" smtClean="0"/>
              <a:t>имении центр художественной жизни России.</a:t>
            </a:r>
          </a:p>
          <a:p>
            <a:endParaRPr lang="ru-RU" dirty="0"/>
          </a:p>
        </p:txBody>
      </p:sp>
      <p:pic>
        <p:nvPicPr>
          <p:cNvPr id="7" name="Содержимое 4" descr="39329879_Mamontov_by_Repi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780928"/>
            <a:ext cx="3384376" cy="398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algn="just"/>
            <a:r>
              <a:rPr lang="ru-RU" sz="2400" dirty="0" smtClean="0">
                <a:solidFill>
                  <a:srgbClr val="2806BA"/>
                </a:solidFill>
                <a:latin typeface="Times New Roman" pitchFamily="18" charset="0"/>
                <a:cs typeface="Times New Roman" pitchFamily="18" charset="0"/>
              </a:rPr>
              <a:t>Однажды в поместье попала японская игрушка, привезённая с острова Хонсю женой С.И.Мамонтова. </a:t>
            </a:r>
            <a:br>
              <a:rPr lang="ru-RU" sz="2400" dirty="0" smtClean="0">
                <a:solidFill>
                  <a:srgbClr val="2806BA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2806BA"/>
                </a:solidFill>
                <a:latin typeface="Times New Roman" pitchFamily="18" charset="0"/>
                <a:cs typeface="Times New Roman" pitchFamily="18" charset="0"/>
              </a:rPr>
              <a:t>   Это была фигура добродушного лысого старика, мудреца </a:t>
            </a:r>
            <a:r>
              <a:rPr lang="ru-RU" sz="2400" dirty="0" err="1" smtClean="0">
                <a:solidFill>
                  <a:srgbClr val="2806BA"/>
                </a:solidFill>
                <a:latin typeface="Times New Roman" pitchFamily="18" charset="0"/>
                <a:cs typeface="Times New Roman" pitchFamily="18" charset="0"/>
              </a:rPr>
              <a:t>Фукуруму</a:t>
            </a:r>
            <a:r>
              <a:rPr lang="ru-RU" sz="2400" dirty="0" smtClean="0">
                <a:solidFill>
                  <a:srgbClr val="2806BA"/>
                </a:solidFill>
                <a:latin typeface="Times New Roman" pitchFamily="18" charset="0"/>
                <a:cs typeface="Times New Roman" pitchFamily="18" charset="0"/>
              </a:rPr>
              <a:t>, в которой находилось ещё несколько фигурок, вложенных одна в другую. Японцы, кстати, утверждают, что первым выточил подобную игрушку на острове Хонсю русский монах. Эта игрушка и явилась прообразом нашей матрешки.</a:t>
            </a:r>
            <a:endParaRPr lang="ru-RU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098400"/>
            <a:ext cx="2368624" cy="3533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45224"/>
            <a:ext cx="8229600" cy="680939"/>
          </a:xfrm>
        </p:spPr>
        <p:txBody>
          <a:bodyPr/>
          <a:lstStyle/>
          <a:p>
            <a:pPr algn="ctr"/>
            <a:r>
              <a:rPr lang="ru-RU" dirty="0" smtClean="0"/>
              <a:t>Похожую игрушку сделали в мастерской Мамонтова. Это была матрёшка.</a:t>
            </a:r>
          </a:p>
          <a:p>
            <a:endParaRPr lang="ru-RU" dirty="0"/>
          </a:p>
        </p:txBody>
      </p:sp>
      <p:pic>
        <p:nvPicPr>
          <p:cNvPr id="4" name="Picture 7" descr="ма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46038"/>
            <a:ext cx="8686800" cy="5287962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Изготовление матрёшки</a:t>
            </a:r>
            <a:br>
              <a:rPr lang="ru-RU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Выточить эту игрушку поручили</a:t>
            </a:r>
          </a:p>
          <a:p>
            <a:pPr algn="ctr">
              <a:buNone/>
            </a:pPr>
            <a:r>
              <a:rPr lang="ru-RU" dirty="0" smtClean="0"/>
              <a:t> мастеру-игрушечнику</a:t>
            </a:r>
          </a:p>
          <a:p>
            <a:pPr algn="ctr">
              <a:buNone/>
            </a:pPr>
            <a:r>
              <a:rPr lang="ru-RU" dirty="0" smtClean="0"/>
              <a:t> В.П. </a:t>
            </a:r>
            <a:r>
              <a:rPr lang="ru-RU" dirty="0" err="1" smtClean="0"/>
              <a:t>Звёздочкину</a:t>
            </a:r>
            <a:r>
              <a:rPr lang="ru-RU" dirty="0" smtClean="0"/>
              <a:t>.   Роспись первых матрёшек была поручена С.В.Малютину                     </a:t>
            </a:r>
          </a:p>
          <a:p>
            <a:endParaRPr lang="ru-RU" dirty="0"/>
          </a:p>
        </p:txBody>
      </p:sp>
      <p:pic>
        <p:nvPicPr>
          <p:cNvPr id="4" name="Picture 6" descr="15012_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789040"/>
            <a:ext cx="3429000" cy="29003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5" name="Picture 5" descr="IMG_00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933056"/>
            <a:ext cx="3429000" cy="2514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Первая матрешка оказалась круглолицей, пухленькой, озорной девушки в косынке и народном платье, с петухом в руках.      </a:t>
            </a:r>
          </a:p>
          <a:p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Внутри большой девочки помещался мальчик поменьше, потом - снова девочка, мальчики и девочки чередовались и дальше, а самой маленькой и «неделимой» оказалась </a:t>
            </a:r>
            <a:r>
              <a:rPr lang="ru-RU" sz="2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матрёшечка</a:t>
            </a: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в виде запеленатого младенца. Всего восемь куколок.</a:t>
            </a:r>
            <a:endParaRPr lang="ru-RU" sz="2000" dirty="0"/>
          </a:p>
        </p:txBody>
      </p:sp>
      <p:pic>
        <p:nvPicPr>
          <p:cNvPr id="5" name="Picture 5" descr="matresh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577592"/>
            <a:ext cx="2088232" cy="3775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 пошла матрёшка гулять по свету. Настоящая русская красавица. Румяная, в нарядном сарафане, на голове яркий платочек. Но матрёшка не лентяйка, в руках у неё то серп и хлебные колосья, то уточка или петушок, то корзинка с грибами, ягодами или цветами. Но главное-эта куколка с секретом! Внутри неё прячутся весёлые сестрички, </a:t>
            </a:r>
            <a:r>
              <a:rPr lang="ru-RU" sz="2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мал-мала</a:t>
            </a:r>
            <a:r>
              <a:rPr 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меньше. 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4" name="Рисунок 2" descr="0003pd4c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63" y="2708920"/>
            <a:ext cx="4584700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России стали возникать новые центры по ее изготовлению и росписи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А в 1913 году токарь Николай </a:t>
            </a:r>
            <a:r>
              <a:rPr lang="ru-RU" dirty="0" err="1" smtClean="0"/>
              <a:t>Булычев</a:t>
            </a:r>
            <a:r>
              <a:rPr lang="ru-RU" dirty="0" smtClean="0"/>
              <a:t> побил своеобразный рекорд. </a:t>
            </a:r>
          </a:p>
          <a:p>
            <a:pPr algn="ctr">
              <a:buNone/>
            </a:pPr>
            <a:r>
              <a:rPr lang="ru-RU" dirty="0" smtClean="0"/>
              <a:t>Он  выточил </a:t>
            </a:r>
          </a:p>
          <a:p>
            <a:pPr algn="ctr">
              <a:buNone/>
            </a:pPr>
            <a:r>
              <a:rPr lang="ru-RU" dirty="0" smtClean="0"/>
              <a:t>48 – местную матрёшку</a:t>
            </a:r>
            <a:endParaRPr lang="ru-RU" dirty="0"/>
          </a:p>
        </p:txBody>
      </p:sp>
      <p:pic>
        <p:nvPicPr>
          <p:cNvPr id="4" name="Picture 4" descr="Рисунок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3717032"/>
            <a:ext cx="2564926" cy="300384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Город Сергиев-Посад</a:t>
            </a:r>
            <a:endParaRPr lang="ru-RU" dirty="0"/>
          </a:p>
        </p:txBody>
      </p:sp>
      <p:pic>
        <p:nvPicPr>
          <p:cNvPr id="4" name="Picture 4" descr="Untitled-Scanned-0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412776"/>
            <a:ext cx="241102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0" descr="серг-посад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38" y="3714750"/>
            <a:ext cx="3500437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серг-пос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75" y="1357313"/>
            <a:ext cx="3143250" cy="366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Город Семёнов</a:t>
            </a:r>
            <a:endParaRPr lang="ru-RU" dirty="0"/>
          </a:p>
        </p:txBody>
      </p:sp>
      <p:pic>
        <p:nvPicPr>
          <p:cNvPr id="4" name="Picture 4" descr="Untitled-Scanned-0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556792"/>
            <a:ext cx="250706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семе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75" y="1643063"/>
            <a:ext cx="5253038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Полховский</a:t>
            </a:r>
            <a:r>
              <a:rPr lang="ru-RU" dirty="0" smtClean="0"/>
              <a:t> Майдан</a:t>
            </a:r>
            <a:endParaRPr lang="ru-RU" dirty="0"/>
          </a:p>
        </p:txBody>
      </p:sp>
      <p:pic>
        <p:nvPicPr>
          <p:cNvPr id="4" name="Picture 9" descr="полх-м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1425" y="2329656"/>
            <a:ext cx="158115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0" descr="полх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484784"/>
            <a:ext cx="2581275" cy="480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полх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628800"/>
            <a:ext cx="2659062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Город Загорск</a:t>
            </a:r>
            <a:endParaRPr lang="ru-RU" dirty="0"/>
          </a:p>
        </p:txBody>
      </p:sp>
      <p:pic>
        <p:nvPicPr>
          <p:cNvPr id="4" name="Picture 4" descr="Untitled-Scanned-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556792"/>
            <a:ext cx="274325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Untitled-Scanned-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5" y="1500188"/>
            <a:ext cx="3857625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Авторские матрёшки</a:t>
            </a:r>
            <a:endParaRPr lang="ru-RU" dirty="0"/>
          </a:p>
        </p:txBody>
      </p:sp>
      <p:pic>
        <p:nvPicPr>
          <p:cNvPr id="4" name="Picture 5" descr="Untitled-Scanned-0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5796" y="1600200"/>
            <a:ext cx="251240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Untitled-Scanned-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484784"/>
            <a:ext cx="2714625" cy="478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Untitled-Scanned-0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2143125"/>
            <a:ext cx="2690813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 мотивам сказок</a:t>
            </a:r>
            <a:endParaRPr lang="ru-RU" dirty="0"/>
          </a:p>
        </p:txBody>
      </p:sp>
      <p:pic>
        <p:nvPicPr>
          <p:cNvPr id="4" name="Picture 5" descr="7m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28800"/>
            <a:ext cx="3657600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Untitled-Scanned-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121350"/>
            <a:ext cx="3529906" cy="259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1001matreshk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0" y="3643313"/>
            <a:ext cx="3251200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914_im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3" y="3929063"/>
            <a:ext cx="4514850" cy="249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Рождение матрёшки</a:t>
            </a:r>
            <a:endParaRPr lang="ru-RU" dirty="0"/>
          </a:p>
        </p:txBody>
      </p:sp>
      <p:pic>
        <p:nvPicPr>
          <p:cNvPr id="4" name="Picture 4" descr="pic0Guxld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2733675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paint_matriosh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25" y="3286125"/>
            <a:ext cx="2365375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ic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63" y="1143000"/>
            <a:ext cx="3214687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img_tur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75" y="3857625"/>
            <a:ext cx="3022600" cy="235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DSC_608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356992"/>
            <a:ext cx="2800350" cy="302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Первый в России - и в мире! - музей матрёшки. </a:t>
            </a:r>
            <a:endParaRPr lang="ru-RU" dirty="0"/>
          </a:p>
        </p:txBody>
      </p:sp>
      <p:pic>
        <p:nvPicPr>
          <p:cNvPr id="6" name="Рисунок 2" descr="40fcc3c142c7b6584a82e53600c15c8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988840"/>
            <a:ext cx="3114675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3" descr="1_preview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1484784"/>
            <a:ext cx="5186363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862717" y="3244334"/>
            <a:ext cx="34185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Открылся в 2001 году в Москве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0_ced2_78fcc3fa_XL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0"/>
            <a:ext cx="4467225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08878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356992"/>
            <a:ext cx="4319588" cy="304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8" descr="38688785_081ed7c4c41b9b12e24692c62e913b9d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63" y="642938"/>
            <a:ext cx="1601787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r>
              <a:rPr lang="ru-RU" dirty="0" smtClean="0"/>
              <a:t> Самая большая деревянная  матрёшка метровая: в неё входит 40 кукол. А самая маленькая – размером с рисовое зерно!</a:t>
            </a:r>
            <a:endParaRPr lang="ru-RU" dirty="0"/>
          </a:p>
        </p:txBody>
      </p:sp>
      <p:pic>
        <p:nvPicPr>
          <p:cNvPr id="4" name="Picture 6" descr="Гигантская матреш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420888"/>
            <a:ext cx="2424956" cy="380938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algn="just"/>
            <a:r>
              <a:rPr lang="ru-RU" dirty="0" smtClean="0"/>
              <a:t> </a:t>
            </a:r>
            <a:r>
              <a:rPr lang="ru-RU" sz="2400" dirty="0" smtClean="0"/>
              <a:t>В 2010 году на выставке "Китеж-град" в Омске был представлен четырех местный набор матрешек с самой маленькой размером в 1 миллиметр.</a:t>
            </a:r>
            <a:br>
              <a:rPr lang="ru-RU" sz="2400" dirty="0" smtClean="0"/>
            </a:br>
            <a:r>
              <a:rPr lang="ru-RU" sz="2400" dirty="0" smtClean="0"/>
              <a:t>    Матрешки выточены из кости мамонта и раскрашены в традиционном семеновском стиле. Набор из четырех матрешек поместился в скорлупе кедрового ореха. Куклы складываются друг в друга как и положено.</a:t>
            </a:r>
            <a:br>
              <a:rPr lang="ru-RU" sz="2400" dirty="0" smtClean="0"/>
            </a:br>
            <a:r>
              <a:rPr lang="ru-RU" sz="2400" dirty="0" smtClean="0"/>
              <a:t>    Мастер, Анатолий </a:t>
            </a:r>
            <a:r>
              <a:rPr lang="ru-RU" sz="2400" dirty="0" err="1" smtClean="0"/>
              <a:t>Коненко</a:t>
            </a:r>
            <a:r>
              <a:rPr lang="ru-RU" sz="2400" dirty="0" smtClean="0"/>
              <a:t>, занимался этой работой больше месяца. </a:t>
            </a:r>
            <a:endParaRPr lang="ru-RU" sz="2400" dirty="0"/>
          </a:p>
        </p:txBody>
      </p:sp>
      <p:pic>
        <p:nvPicPr>
          <p:cNvPr id="4" name="Picture 5" descr="148034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784238"/>
            <a:ext cx="4706888" cy="26672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r>
              <a:rPr lang="ru-RU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Русская матрёшка – добрая посланница дружбы и любви. Она душа России!</a:t>
            </a:r>
          </a:p>
          <a:p>
            <a:endParaRPr lang="ru-RU" dirty="0"/>
          </a:p>
        </p:txBody>
      </p:sp>
      <p:pic>
        <p:nvPicPr>
          <p:cNvPr id="4" name="Содержимое 4" descr="5b967352bdd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492896"/>
            <a:ext cx="3698205" cy="3835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Первая русская матрешка появилась в конце 19 века.</a:t>
            </a:r>
          </a:p>
          <a:p>
            <a:r>
              <a:rPr lang="ru-RU" dirty="0" smtClean="0"/>
              <a:t>Самая большая деревянная матрешка – метровая, в нее входит 40 кукол.</a:t>
            </a:r>
          </a:p>
          <a:p>
            <a:r>
              <a:rPr lang="ru-RU" dirty="0" smtClean="0"/>
              <a:t>Самая маленькая матрешка из кости мамонта – ее размер 1 мм.</a:t>
            </a:r>
          </a:p>
          <a:p>
            <a:r>
              <a:rPr lang="ru-RU" dirty="0" smtClean="0"/>
              <a:t>Разная роспись матрешки зависит от местности и авторов.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1052736"/>
            <a:ext cx="7416824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/>
              <a:t>Вот такая загадочная история рождения этой знаменитой </a:t>
            </a:r>
            <a:r>
              <a:rPr lang="ru-RU" sz="4000" u="sng" dirty="0" smtClean="0"/>
              <a:t>игрушки</a:t>
            </a:r>
            <a:r>
              <a:rPr lang="ru-RU" sz="4000" dirty="0" smtClean="0"/>
              <a:t>, ставшей </a:t>
            </a:r>
            <a:r>
              <a:rPr lang="ru-RU" sz="4000" u="sng" dirty="0" smtClean="0"/>
              <a:t>символом</a:t>
            </a:r>
            <a:r>
              <a:rPr lang="ru-RU" sz="4000" dirty="0" smtClean="0"/>
              <a:t> русского народного искусства и </a:t>
            </a:r>
            <a:r>
              <a:rPr lang="ru-RU" sz="4000" u="sng" dirty="0" smtClean="0"/>
              <a:t>национальным сувениром</a:t>
            </a:r>
            <a:r>
              <a:rPr lang="ru-RU" sz="4000" dirty="0" smtClean="0"/>
              <a:t>.</a:t>
            </a:r>
            <a:br>
              <a:rPr lang="ru-RU" sz="40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algn="just"/>
            <a:r>
              <a:rPr lang="ru-RU" sz="2000" dirty="0" smtClean="0">
                <a:hlinkClick r:id="rId2"/>
              </a:rPr>
              <a:t>В последнее время русская матрёшка стала модным сувениром. Красиво расписанные и дорогие матрёшки продаются иностранцам как своеобразный символ России, как типичный русский сувенир. За этим увлечением мы забыли, что матрёшка - не только украшение или сувенир, но что она - прежде всего игрушка для детей. При чём очень полезная игрушка. Её педагогической ценности может позавидовать любое современное пособие. Эта замечательная народная игрушка имела заслуженное признание у русских педагогов и рассматривалась как классический дидактический материал, как подлинный народный дар маленьким детям. С помощью матрёшки можно научить детей выделять разные качества величины, сравнивать предметы по высоте, ширине, цвету и объёму. Всё это конечно же способствует координации руки и глаза, развивает восприятие и мышление маленьких детей Но чтобы матрёшка имела развивающий эффект, недостаточно её приобрести и дать в руки ребёнку</a:t>
            </a:r>
            <a:endParaRPr lang="ru-RU" sz="20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6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Спасибо за внимание!</a:t>
            </a:r>
            <a:endParaRPr lang="ru-RU" sz="60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senniy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Osenniy</Template>
  <TotalTime>80</TotalTime>
  <Words>866</Words>
  <Application>Microsoft Office PowerPoint</Application>
  <PresentationFormat>Экран (4:3)</PresentationFormat>
  <Paragraphs>71</Paragraphs>
  <Slides>32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Osenniy</vt:lpstr>
      <vt:lpstr>Исследовательский  проект «Русская матрёшка-игрушка или сувенир?»</vt:lpstr>
      <vt:lpstr>Слайд 2</vt:lpstr>
      <vt:lpstr>Актуальность темы</vt:lpstr>
      <vt:lpstr>Задачи исследовательского проекта</vt:lpstr>
      <vt:lpstr>Ожидаемые результаты</vt:lpstr>
      <vt:lpstr>Матрёшка-душа России</vt:lpstr>
      <vt:lpstr>Слайд 7</vt:lpstr>
      <vt:lpstr>Слайд 8</vt:lpstr>
      <vt:lpstr>Откуда и как появилось это чудо?</vt:lpstr>
      <vt:lpstr>МАМОНТОВ Савва Иванович</vt:lpstr>
      <vt:lpstr>Слайд 11</vt:lpstr>
      <vt:lpstr>Слайд 12</vt:lpstr>
      <vt:lpstr>Изготовление матрёшки </vt:lpstr>
      <vt:lpstr>Слайд 14</vt:lpstr>
      <vt:lpstr>Слайд 15</vt:lpstr>
      <vt:lpstr> В России стали возникать новые центры по ее изготовлению и росписи. </vt:lpstr>
      <vt:lpstr>Город Сергиев-Посад</vt:lpstr>
      <vt:lpstr>Город Семёнов</vt:lpstr>
      <vt:lpstr>Полховский Майдан</vt:lpstr>
      <vt:lpstr>Город Загорск</vt:lpstr>
      <vt:lpstr>Авторские матрёшки</vt:lpstr>
      <vt:lpstr>По мотивам сказок</vt:lpstr>
      <vt:lpstr>Рождение матрёшки</vt:lpstr>
      <vt:lpstr>Первый в России - и в мире! - музей матрёшки. </vt:lpstr>
      <vt:lpstr>Слайд 25</vt:lpstr>
      <vt:lpstr>Слайд 26</vt:lpstr>
      <vt:lpstr>Слайд 27</vt:lpstr>
      <vt:lpstr>Слайд 28</vt:lpstr>
      <vt:lpstr>Выводы</vt:lpstr>
      <vt:lpstr>Слайд 30</vt:lpstr>
      <vt:lpstr>Слайд 31</vt:lpstr>
      <vt:lpstr>Слайд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>Шаблон для презентаций PowerPoint</dc:subject>
  <dc:creator>Татьяна</dc:creator>
  <dc:description>Презентации по культуре и искусству, шаблоны PowerPoint http://freeppt.ru/</dc:description>
  <cp:lastModifiedBy>Татьяна</cp:lastModifiedBy>
  <cp:revision>12</cp:revision>
  <dcterms:created xsi:type="dcterms:W3CDTF">2015-12-06T04:16:31Z</dcterms:created>
  <dcterms:modified xsi:type="dcterms:W3CDTF">2026-01-19T12:04:25Z</dcterms:modified>
</cp:coreProperties>
</file>