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6858000" cy="9144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3318" y="-10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0DD5C-8AA5-4849-9AB7-31B6095DF7A9}" type="datetimeFigureOut">
              <a:rPr lang="ru-RU" smtClean="0"/>
              <a:pPr/>
              <a:t>14.05.2015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A72415-C330-4CD9-BA9A-BC87831D4C4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0DD5C-8AA5-4849-9AB7-31B6095DF7A9}" type="datetimeFigureOut">
              <a:rPr lang="ru-RU" smtClean="0"/>
              <a:pPr/>
              <a:t>14.05.2015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A72415-C330-4CD9-BA9A-BC87831D4C4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0DD5C-8AA5-4849-9AB7-31B6095DF7A9}" type="datetimeFigureOut">
              <a:rPr lang="ru-RU" smtClean="0"/>
              <a:pPr/>
              <a:t>14.05.2015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A72415-C330-4CD9-BA9A-BC87831D4C4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0DD5C-8AA5-4849-9AB7-31B6095DF7A9}" type="datetimeFigureOut">
              <a:rPr lang="ru-RU" smtClean="0"/>
              <a:pPr/>
              <a:t>14.05.2015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A72415-C330-4CD9-BA9A-BC87831D4C4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0DD5C-8AA5-4849-9AB7-31B6095DF7A9}" type="datetimeFigureOut">
              <a:rPr lang="ru-RU" smtClean="0"/>
              <a:pPr/>
              <a:t>14.05.2015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A72415-C330-4CD9-BA9A-BC87831D4C4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0DD5C-8AA5-4849-9AB7-31B6095DF7A9}" type="datetimeFigureOut">
              <a:rPr lang="ru-RU" smtClean="0"/>
              <a:pPr/>
              <a:t>14.05.2015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A72415-C330-4CD9-BA9A-BC87831D4C4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0DD5C-8AA5-4849-9AB7-31B6095DF7A9}" type="datetimeFigureOut">
              <a:rPr lang="ru-RU" smtClean="0"/>
              <a:pPr/>
              <a:t>14.05.2015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A72415-C330-4CD9-BA9A-BC87831D4C4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0DD5C-8AA5-4849-9AB7-31B6095DF7A9}" type="datetimeFigureOut">
              <a:rPr lang="ru-RU" smtClean="0"/>
              <a:pPr/>
              <a:t>14.05.2015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A72415-C330-4CD9-BA9A-BC87831D4C4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0DD5C-8AA5-4849-9AB7-31B6095DF7A9}" type="datetimeFigureOut">
              <a:rPr lang="ru-RU" smtClean="0"/>
              <a:pPr/>
              <a:t>14.05.2015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A72415-C330-4CD9-BA9A-BC87831D4C4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0DD5C-8AA5-4849-9AB7-31B6095DF7A9}" type="datetimeFigureOut">
              <a:rPr lang="ru-RU" smtClean="0"/>
              <a:pPr/>
              <a:t>14.05.2015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A72415-C330-4CD9-BA9A-BC87831D4C4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0DD5C-8AA5-4849-9AB7-31B6095DF7A9}" type="datetimeFigureOut">
              <a:rPr lang="ru-RU" smtClean="0"/>
              <a:pPr/>
              <a:t>14.05.2015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A72415-C330-4CD9-BA9A-BC87831D4C4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20DD5C-8AA5-4849-9AB7-31B6095DF7A9}" type="datetimeFigureOut">
              <a:rPr lang="ru-RU" smtClean="0"/>
              <a:pPr/>
              <a:t>14.05.2015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A72415-C330-4CD9-BA9A-BC87831D4C4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http://mywishlist.ru/pic/i/wish/orig/005/588/182.jpe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6857999" cy="9143999"/>
          </a:xfrm>
          <a:prstGeom prst="rect">
            <a:avLst/>
          </a:prstGeom>
        </p:spPr>
      </p:pic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0" y="1743363"/>
            <a:ext cx="68580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3333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Памятка  для родителей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3333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«О важности эмоционального развития  ребенка дошкольного возраста»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260648" y="2987824"/>
            <a:ext cx="6323847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3333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</a:t>
            </a:r>
            <a:r>
              <a:rPr kumimoji="0" lang="ru-RU" sz="2400" b="1" i="0" u="sng" strike="noStrike" cap="none" normalizeH="0" baseline="0" dirty="0" smtClean="0">
                <a:ln>
                  <a:noFill/>
                </a:ln>
                <a:solidFill>
                  <a:srgbClr val="3333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«Всякая эмоция только обогащает жизнь</a:t>
            </a:r>
            <a:r>
              <a:rPr kumimoji="0" lang="ru-RU" sz="2400" b="1" i="1" u="sng" strike="noStrike" cap="none" normalizeH="0" baseline="0" dirty="0" smtClean="0">
                <a:ln>
                  <a:noFill/>
                </a:ln>
                <a:solidFill>
                  <a:srgbClr val="3333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3333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Джон Голсуорси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smile-of-happy-little-girl-1920x144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92696" y="3923928"/>
            <a:ext cx="5517232" cy="4137924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28486" y="0"/>
            <a:ext cx="6886486" cy="9144000"/>
          </a:xfrm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764704" y="1547664"/>
            <a:ext cx="5328592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        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  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Эмоции играют  важную роль в жизни детей. Прежде всего, эмоции  помогают ребенку приспосабливаться  к различным жизненным ситуациям. Они являются своеобразным  посылом окружающим взрослым  о его состоянии  физическом и  психическом.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Они побуждают ребенка к деятельности, влияют на накопление его  жизненного опыта.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Baby,-Color-728x48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96752" y="5436096"/>
            <a:ext cx="4752528" cy="3166176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"/>
            <a:ext cx="6857999" cy="9144000"/>
          </a:xfrm>
        </p:spPr>
      </p:pic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404664" y="1763688"/>
            <a:ext cx="6048672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Приоритетным в этой сложной  «родительской работе» является принятие и поддержка его (ребенка) индивидуальности, развитие творческих способностей, забота о его эмоциональном благополучии.</a:t>
            </a:r>
            <a:endParaRPr kumimoji="0" lang="ru-RU" sz="2400" b="0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103628159_mama_i_docy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4664" y="3995936"/>
            <a:ext cx="6068144" cy="3943350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6858000" cy="9144000"/>
          </a:xfrm>
        </p:spPr>
      </p:pic>
      <p:sp>
        <p:nvSpPr>
          <p:cNvPr id="5" name="TextBox 4"/>
          <p:cNvSpPr txBox="1"/>
          <p:nvPr/>
        </p:nvSpPr>
        <p:spPr>
          <a:xfrm>
            <a:off x="1124744" y="1763688"/>
            <a:ext cx="4680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385" name="Picture 1" descr="Danone предоставляет информацию молодым мамам через NFC Penki.l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15438" y="1778000"/>
            <a:ext cx="1260475" cy="1101725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</p:spPr>
      </p:pic>
      <p:pic>
        <p:nvPicPr>
          <p:cNvPr id="16387" name="Picture 3" descr="Danone предоставляет информацию молодым мамам через NFC Penki.l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15438" y="1320800"/>
            <a:ext cx="1260475" cy="1101725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</p:spPr>
      </p:pic>
      <p:pic>
        <p:nvPicPr>
          <p:cNvPr id="16388" name="Picture 4" descr="Danone предоставляет информацию молодым мамам через NFC Penki.l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15438" y="1320800"/>
            <a:ext cx="1260475" cy="1101725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</p:spPr>
      </p:pic>
      <p:pic>
        <p:nvPicPr>
          <p:cNvPr id="16389" name="Picture 5" descr="Danone предоставляет информацию молодым мамам через NFC Penki.l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871200" y="1033463"/>
            <a:ext cx="1260475" cy="1101725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</p:spPr>
      </p:pic>
      <p:pic>
        <p:nvPicPr>
          <p:cNvPr id="16386" name="Picture 2" descr="Ягодны годжи театр математики в детском саду Похудение - форум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16800" y="4441825"/>
            <a:ext cx="1260475" cy="915988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</p:spPr>
      </p:pic>
      <p:sp>
        <p:nvSpPr>
          <p:cNvPr id="16390" name="Rectangle 6"/>
          <p:cNvSpPr>
            <a:spLocks noChangeArrowheads="1"/>
          </p:cNvSpPr>
          <p:nvPr/>
        </p:nvSpPr>
        <p:spPr bwMode="auto">
          <a:xfrm>
            <a:off x="836712" y="1619672"/>
            <a:ext cx="518457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Что делать родителям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91" name="Rectangle 7"/>
          <p:cNvSpPr>
            <a:spLocks noChangeArrowheads="1"/>
          </p:cNvSpPr>
          <p:nvPr/>
        </p:nvSpPr>
        <p:spPr bwMode="auto">
          <a:xfrm>
            <a:off x="-1467544" y="1933546"/>
            <a:ext cx="734481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   Играть с детьми</a:t>
            </a: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3333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92" name="Rectangle 8"/>
          <p:cNvSpPr>
            <a:spLocks noChangeArrowheads="1"/>
          </p:cNvSpPr>
          <p:nvPr/>
        </p:nvSpPr>
        <p:spPr bwMode="auto">
          <a:xfrm>
            <a:off x="836712" y="2267744"/>
            <a:ext cx="5256584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Играйте с детьми. Играйте в ролевые игры.  При    игре создаются благоприятные условия для эмоциональных проявлений, творческой самореализации. В процессе ролевых перевоплощений, выполнении игровых задач ребенок непроизвольно обогащается способами выражения эмоций.    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94" name="Rectangle 10"/>
          <p:cNvSpPr>
            <a:spLocks noChangeArrowheads="1"/>
          </p:cNvSpPr>
          <p:nvPr/>
        </p:nvSpPr>
        <p:spPr bwMode="auto">
          <a:xfrm>
            <a:off x="-819472" y="4716016"/>
            <a:ext cx="5788379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8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</a:t>
            </a:r>
            <a:r>
              <a:rPr kumimoji="0" lang="ru-RU" sz="2000" b="1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 Играть в театр,  ходить в театр.</a:t>
            </a:r>
            <a:endParaRPr kumimoji="0" lang="ru-RU" sz="2000" b="0" u="none" strike="noStrike" cap="none" normalizeH="0" baseline="0" dirty="0" smtClean="0">
              <a:ln>
                <a:noFill/>
              </a:ln>
              <a:solidFill>
                <a:srgbClr val="00B05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08720" y="5004048"/>
            <a:ext cx="518457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Театр, театрализованная  деятельность неоспоримое и   незаменимое средство развития чувств, глубоких переживаний и открытий ребёнка, приобщает его к духовным ценностям, развивая эмоциональную сферу, заставляет его сочувствовать персонажам, сопереживать. Участие ребенка в театрализованной деятельности расширяет его познавательные возможности.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4051" y="0"/>
            <a:ext cx="6862051" cy="9144000"/>
          </a:xfrm>
        </p:spPr>
      </p:pic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404664" y="1691680"/>
            <a:ext cx="510909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8768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8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3. Петь с детьми,  слушать музыку.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80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	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404664" y="2051720"/>
            <a:ext cx="6048672" cy="2215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Пойте вместе с  детьми, слушайте музыку. Музыкальная деятельность развивает эмоциональную  отзывчивость через восприятие музыки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исполнительство, творчество, а, значит, и его выражения (в исполнительской и творческой деятельности).    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04664" y="3923928"/>
            <a:ext cx="39604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4.  Рисовать</a:t>
            </a:r>
            <a:r>
              <a:rPr lang="ru-RU" b="1" dirty="0">
                <a:solidFill>
                  <a:srgbClr val="FF0000"/>
                </a:solidFill>
              </a:rPr>
              <a:t>.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404664" y="4355976"/>
            <a:ext cx="6192688" cy="4093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Рисуйте с детьми, смотрите картины.  Для детей дошкольного возраста не важно владение техникой и материалами, важно  вызвать эмоции ребенка. Рассматривая картины или рисуя, ребенок учится выражению эмоциональных состояний человека в изобразительных образах. Необходимо обучать детей рисованию, оно помогает понять человеческие эмоции.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Перечисленные виды детской деятельности  способствуют пониманию детьми своих эмоциональных состояний, других детей и взрослых, дают представления о способах выражения собственных эмоций.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6858000" cy="9144000"/>
          </a:xfrm>
        </p:spPr>
      </p:pic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0" y="1671936"/>
            <a:ext cx="68580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 самое главное: 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дети развивают способность 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управлять  своими эмоциями,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чувствами  и   поведением.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435" name="Picture 3" descr="Железка Times. Городские новости - В Железнодорожном открыли детсад на Автозаводской"/>
          <p:cNvPicPr>
            <a:picLocks noChangeAspect="1" noChangeArrowheads="1"/>
          </p:cNvPicPr>
          <p:nvPr/>
        </p:nvPicPr>
        <p:blipFill>
          <a:blip r:embed="rId3" r:link="rId4" cstate="print"/>
          <a:srcRect/>
          <a:stretch>
            <a:fillRect/>
          </a:stretch>
        </p:blipFill>
        <p:spPr bwMode="auto">
          <a:xfrm>
            <a:off x="332656" y="5076056"/>
            <a:ext cx="3589599" cy="2642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sp>
        <p:nvSpPr>
          <p:cNvPr id="18437" name="AutoShape 5"/>
          <p:cNvSpPr>
            <a:spLocks noChangeArrowheads="1"/>
          </p:cNvSpPr>
          <p:nvPr/>
        </p:nvSpPr>
        <p:spPr bwMode="auto">
          <a:xfrm rot="20016223">
            <a:off x="3146400" y="3689287"/>
            <a:ext cx="2981330" cy="2019357"/>
          </a:xfrm>
          <a:prstGeom prst="cloudCallout">
            <a:avLst>
              <a:gd name="adj1" fmla="val -48968"/>
              <a:gd name="adj2" fmla="val -5852"/>
            </a:avLst>
          </a:prstGeom>
          <a:solidFill>
            <a:srgbClr val="FFFFFF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1400" b="1" i="1" u="none" strike="noStrike" cap="none" normalizeH="0" baseline="0" dirty="0" smtClean="0">
                <a:ln>
                  <a:noFill/>
                </a:ln>
                <a:solidFill>
                  <a:srgbClr val="000080"/>
                </a:solidFill>
                <a:effectLst/>
                <a:latin typeface="Georgia" pitchFamily="18" charset="0"/>
                <a:cs typeface="Arial" pitchFamily="34" charset="0"/>
              </a:rPr>
              <a:t>Вы, родители ,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1400" b="1" i="1" u="none" strike="noStrike" cap="none" normalizeH="0" baseline="0" dirty="0" smtClean="0">
                <a:ln>
                  <a:noFill/>
                </a:ln>
                <a:solidFill>
                  <a:srgbClr val="000080"/>
                </a:solidFill>
                <a:effectLst/>
                <a:latin typeface="Georgia" pitchFamily="18" charset="0"/>
                <a:cs typeface="Arial" pitchFamily="34" charset="0"/>
              </a:rPr>
              <a:t>как хотите,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1400" b="1" i="1" u="none" strike="noStrike" cap="none" normalizeH="0" baseline="0" dirty="0" smtClean="0">
                <a:ln>
                  <a:noFill/>
                </a:ln>
                <a:solidFill>
                  <a:srgbClr val="000080"/>
                </a:solidFill>
                <a:effectLst/>
                <a:latin typeface="Georgia" pitchFamily="18" charset="0"/>
                <a:cs typeface="Arial" pitchFamily="34" charset="0"/>
              </a:rPr>
              <a:t>а я  буду петь,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1400" b="1" i="1" u="none" strike="noStrike" cap="none" normalizeH="0" baseline="0" dirty="0" smtClean="0">
                <a:ln>
                  <a:noFill/>
                </a:ln>
                <a:solidFill>
                  <a:srgbClr val="000080"/>
                </a:solidFill>
                <a:effectLst/>
                <a:latin typeface="Georgia" pitchFamily="18" charset="0"/>
                <a:cs typeface="Arial" pitchFamily="34" charset="0"/>
              </a:rPr>
              <a:t>играть и рисовать</a:t>
            </a:r>
            <a:r>
              <a:rPr kumimoji="0" lang="ru-RU" sz="1000" b="1" i="1" u="none" strike="noStrike" cap="none" normalizeH="0" baseline="0" dirty="0" smtClean="0">
                <a:ln>
                  <a:noFill/>
                </a:ln>
                <a:solidFill>
                  <a:srgbClr val="000080"/>
                </a:solidFill>
                <a:effectLst/>
                <a:latin typeface="Georgia" pitchFamily="18" charset="0"/>
                <a:cs typeface="Arial" pitchFamily="34" charset="0"/>
              </a:rPr>
              <a:t>!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352</Words>
  <Application>Microsoft Office PowerPoint</Application>
  <PresentationFormat>Экран (4:3)</PresentationFormat>
  <Paragraphs>24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Olga</dc:creator>
  <cp:lastModifiedBy>пользователь</cp:lastModifiedBy>
  <cp:revision>3</cp:revision>
  <dcterms:created xsi:type="dcterms:W3CDTF">2015-05-14T15:19:09Z</dcterms:created>
  <dcterms:modified xsi:type="dcterms:W3CDTF">2015-05-14T16:00:27Z</dcterms:modified>
</cp:coreProperties>
</file>