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6" r:id="rId19"/>
    <p:sldId id="277" r:id="rId20"/>
    <p:sldId id="278" r:id="rId21"/>
    <p:sldId id="279" r:id="rId22"/>
    <p:sldId id="280" r:id="rId23"/>
    <p:sldId id="281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4DC0836-EB2E-4430-8FF6-DE1B94AEFC03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12A1CEF-78E1-4EAD-9053-BE40328FB6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2B482-64B1-472C-AA4A-67E540B453D3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03883-B4E3-41D9-9ACC-B6741B9B60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31D0A-A94E-4FAF-AF1D-01B8B71C8EA8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555E7-8B09-4F08-8E19-A36EF1B869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B86C9-1892-49EA-BAC6-FD13DBBF74FA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5BC20-2490-4D23-84B5-E1EDD8FDCD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8A569-A7B0-46F2-BDF6-1DCCF125D077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822B8-8578-49B1-96CA-A81A29D1D1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AB8FA-1624-4270-B7D1-E63CAF920676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1D0CF-5A70-4786-9248-F394A84A7F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58C62-A572-4CDF-8CC5-CF584FC4687B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75DCF-AF45-4A5D-AB7C-C1CA53711A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0CC3E-4A24-42B6-A23F-91226885702F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F1D71-2DB2-4259-BA98-3AFD8E16E0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7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67759-E315-4C69-94E4-2168C6AAEA27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F316593-4A3C-4159-8A66-386232D118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34EB8-A988-4C07-8B84-192D5FAE211D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978DC-8388-4D2A-A122-49B468E3E4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DDA37-9B03-4DF8-BC78-F6FB83960699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4A16A-1A28-47B6-821C-FE65E8C7F6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8560A-8AF0-43FD-B6BA-22D1CC14AE1B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EC336-2B43-4AD1-BD52-C269C88613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457485-0455-4943-B409-B76410146D81}" type="datetimeFigureOut">
              <a:rPr lang="ru-RU"/>
              <a:pPr>
                <a:defRPr/>
              </a:pPr>
              <a:t>06.09.2017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2FFD5D-F565-4FF2-8125-ACA3B7ACDF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2" r:id="rId4"/>
    <p:sldLayoutId id="2147483681" r:id="rId5"/>
    <p:sldLayoutId id="2147483680" r:id="rId6"/>
    <p:sldLayoutId id="2147483679" r:id="rId7"/>
    <p:sldLayoutId id="2147483686" r:id="rId8"/>
    <p:sldLayoutId id="2147483687" r:id="rId9"/>
    <p:sldLayoutId id="2147483678" r:id="rId10"/>
    <p:sldLayoutId id="214748367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ts val="800"/>
        </a:spcBef>
        <a:spcAft>
          <a:spcPct val="0"/>
        </a:spcAft>
        <a:buFont typeface="Arial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913"/>
            <a:ext cx="7772400" cy="3411537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комбинированного вида № 10 «Земский»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г. Белгорода.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нетрадиционного оборудования для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профилактики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плоскостопия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175" y="3886200"/>
            <a:ext cx="4897438" cy="1752600"/>
          </a:xfrm>
        </p:spPr>
        <p:txBody>
          <a:bodyPr rtlCol="0">
            <a:normAutofit fontScale="92500" lnSpcReduction="20000"/>
          </a:bodyPr>
          <a:lstStyle/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cap="none" spc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 воспитатель: </a:t>
            </a:r>
          </a:p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cap="none" spc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Щендрыгина.О.Е</a:t>
            </a:r>
            <a:r>
              <a:rPr lang="ru-RU" sz="2800" spc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spc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9" name="Рисунок 3" descr="http://www.maam.ru/upload/blogs/538cefdb849cf7dcd1fd414fc6daedf2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860800"/>
            <a:ext cx="3290888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ъект 2"/>
          <p:cNvSpPr>
            <a:spLocks noGrp="1"/>
          </p:cNvSpPr>
          <p:nvPr>
            <p:ph idx="1"/>
          </p:nvPr>
        </p:nvSpPr>
        <p:spPr>
          <a:xfrm>
            <a:off x="457200" y="836613"/>
            <a:ext cx="7642225" cy="5256212"/>
          </a:xfrm>
        </p:spPr>
        <p:txBody>
          <a:bodyPr/>
          <a:lstStyle/>
          <a:p>
            <a:pPr marL="0" indent="0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Приобщение к миру физической культуры, здоровому образу жизни начинается с создания условий для достижения оптимального уровня двигательной активности детей.</a:t>
            </a:r>
          </a:p>
          <a:p>
            <a:pPr marL="0" indent="0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В настоящее время многие торговые организации предлагают нам различное спортивное оборудование, но мы смогли без значительных финансовых затрат усовершенствовать нетрадиционное оборудование, разработать и внедрить оригинальные авторские модели и </a:t>
            </a:r>
            <a:br>
              <a:rPr lang="ru-RU" sz="2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конструкции. </a:t>
            </a:r>
            <a:br>
              <a:rPr lang="ru-RU" sz="2800" smtClean="0">
                <a:latin typeface="Times New Roman" pitchFamily="18" charset="0"/>
                <a:cs typeface="Times New Roman" pitchFamily="18" charset="0"/>
              </a:rPr>
            </a:br>
            <a:endParaRPr lang="ru-RU" sz="2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8" descr="fiz-r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8850" y="4437063"/>
            <a:ext cx="2085975" cy="221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323850" y="188913"/>
            <a:ext cx="6534150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Новое спортивное оборудование-это всегда дополнительный стимул активизации физкультурно-оздоровительной работы с детьми. </a:t>
            </a:r>
            <a:br>
              <a:rPr lang="ru-RU" sz="2800" b="1">
                <a:latin typeface="Times New Roman" pitchFamily="18" charset="0"/>
                <a:cs typeface="Times New Roman" pitchFamily="18" charset="0"/>
              </a:rPr>
            </a:br>
            <a:r>
              <a:rPr lang="ru-RU" sz="2800" b="1">
                <a:latin typeface="Times New Roman" pitchFamily="18" charset="0"/>
                <a:cs typeface="Times New Roman" pitchFamily="18" charset="0"/>
              </a:rPr>
              <a:t>Многообразен и непредсказуем мир вещей, способных обрести вторую жизнь, благодаря творчеству и выдумке умелых рук. Не одно поколение использовало для реализации своих фантазий куриное яйцо, катушки, пробки, спичечные коробки.</a:t>
            </a:r>
          </a:p>
        </p:txBody>
      </p:sp>
      <p:sp>
        <p:nvSpPr>
          <p:cNvPr id="16386" name="AutoShape 2" descr="https://im0-tub-ru.yandex.net/i?id=53a1ce16fe338799b79c35b6176a9106&amp;n=33&amp;h=215&amp;w=32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6387" name="AutoShape 4" descr="https://www.colourbox.com/preview/1587005-still-life-of-spools-of-thread-on-a-wooden-background.jpg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Franklin Gothic Book" pitchFamily="34" charset="0"/>
            </a:endParaRPr>
          </a:p>
        </p:txBody>
      </p:sp>
      <p:pic>
        <p:nvPicPr>
          <p:cNvPr id="8" name="Рисунок 7" descr="http://pdb-dou.ucoz.ru/_nw/0/73175579.jpg"/>
          <p:cNvPicPr/>
          <p:nvPr/>
        </p:nvPicPr>
        <p:blipFill rotWithShape="1">
          <a:blip r:embed="rId2">
            <a:extLst>
              <a:ext uri="{28A0092B-C50C-407E-A947-70E740481C1C}"/>
            </a:extLst>
          </a:blip>
          <a:srcRect l="12660" t="7051" r="56090" b="31410"/>
          <a:stretch/>
        </p:blipFill>
        <p:spPr bwMode="auto">
          <a:xfrm>
            <a:off x="6372201" y="188640"/>
            <a:ext cx="2323850" cy="28803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/>
          </a:extLst>
        </p:spPr>
      </p:pic>
      <p:pic>
        <p:nvPicPr>
          <p:cNvPr id="9" name="Рисунок 8" descr="http://images.vfl.ru/ii/1491008092/d948ccd0/16686495_m.jpg"/>
          <p:cNvPicPr/>
          <p:nvPr/>
        </p:nvPicPr>
        <p:blipFill rotWithShape="1">
          <a:blip r:embed="rId3">
            <a:extLst>
              <a:ext uri="{28A0092B-C50C-407E-A947-70E740481C1C}"/>
            </a:extLst>
          </a:blip>
          <a:srcRect l="16346" t="5769" r="15385" b="4915"/>
          <a:stretch/>
        </p:blipFill>
        <p:spPr bwMode="auto">
          <a:xfrm>
            <a:off x="6443513" y="3068960"/>
            <a:ext cx="2376959" cy="23618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/>
          </a:extLst>
        </p:spPr>
      </p:pic>
      <p:pic>
        <p:nvPicPr>
          <p:cNvPr id="10" name="Рисунок 9" descr="http://ds04.infourok.ru/uploads/ex/0b3e/00035315-3dca5be9/img11.jpg"/>
          <p:cNvPicPr/>
          <p:nvPr/>
        </p:nvPicPr>
        <p:blipFill rotWithShape="1">
          <a:blip r:embed="rId4">
            <a:extLst>
              <a:ext uri="{28A0092B-C50C-407E-A947-70E740481C1C}"/>
            </a:extLst>
          </a:blip>
          <a:srcRect l="24198" t="20086" r="24039" b="19658"/>
          <a:stretch/>
        </p:blipFill>
        <p:spPr bwMode="auto">
          <a:xfrm>
            <a:off x="3851920" y="4963853"/>
            <a:ext cx="2520281" cy="18872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79388" y="188913"/>
            <a:ext cx="7416800" cy="655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На смену исчезающим бытовым любимцам мы выбрали современные предметы, которые привлекли нас необычными формами и материалами, из которых они сделаны: футляры от киндер-сюрприза, карандаши, пластмассовые пробки от бутылок, губки, пуговицы, которые таят в себе не мало возможностей для использования на занятиях физической  культуры. </a:t>
            </a:r>
            <a:br>
              <a:rPr lang="ru-RU" sz="2800" b="1">
                <a:latin typeface="Times New Roman" pitchFamily="18" charset="0"/>
                <a:cs typeface="Times New Roman" pitchFamily="18" charset="0"/>
              </a:rPr>
            </a:br>
            <a:r>
              <a:rPr lang="ru-RU" sz="2800" b="1">
                <a:latin typeface="Times New Roman" pitchFamily="18" charset="0"/>
                <a:cs typeface="Times New Roman" pitchFamily="18" charset="0"/>
              </a:rPr>
              <a:t>         Благодаря нашей выдумке эти, бесполезные на первый взгляд, предметы превратились в забавные игрушки и пособия для выполнения различных упражнений и корригирующих гимнастик.</a:t>
            </a:r>
          </a:p>
        </p:txBody>
      </p:sp>
      <p:pic>
        <p:nvPicPr>
          <p:cNvPr id="3" name="Рисунок 2" descr="http://krokotak.com/wp-content/uploads/2010/06/28.jpg"/>
          <p:cNvPicPr/>
          <p:nvPr/>
        </p:nvPicPr>
        <p:blipFill rotWithShape="1">
          <a:blip r:embed="rId2">
            <a:extLst>
              <a:ext uri="{28A0092B-C50C-407E-A947-70E740481C1C}"/>
            </a:extLst>
          </a:blip>
          <a:srcRect r="47276" b="49084"/>
          <a:stretch/>
        </p:blipFill>
        <p:spPr bwMode="auto">
          <a:xfrm>
            <a:off x="7020272" y="258430"/>
            <a:ext cx="2123728" cy="237848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/>
          </a:extLst>
        </p:spPr>
      </p:pic>
      <p:pic>
        <p:nvPicPr>
          <p:cNvPr id="4" name="Рисунок 3" descr="http://omega-art.com.ua/wa-data/public/shop/products/33/27/2733/images/1912/1912.1000.jpg"/>
          <p:cNvPicPr/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719106" y="2636912"/>
            <a:ext cx="2424894" cy="21796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48.img.avito.st/640x480/2392056748.jpg"/>
          <p:cNvPicPr/>
          <p:nvPr/>
        </p:nvPicPr>
        <p:blipFill rotWithShape="1">
          <a:blip r:embed="rId4">
            <a:extLst>
              <a:ext uri="{28A0092B-C50C-407E-A947-70E740481C1C}"/>
            </a:extLst>
          </a:blip>
          <a:srcRect l="20674" t="27778" r="26602" b="19232"/>
          <a:stretch/>
        </p:blipFill>
        <p:spPr bwMode="auto">
          <a:xfrm>
            <a:off x="7020272" y="4723273"/>
            <a:ext cx="2109339" cy="19762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250825" y="188913"/>
            <a:ext cx="6607175" cy="569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Профилактические упражнения с применением профилактических ковриков направлены на формирования правильного свода стопы, массажа стоп, корректировки осанки. Чтобы суметь заинтересовать детей, взрослому необходимо в совершенстве научится самому владеть оборудованием. И чтобы у детей был стойкий интерес к профилактическим упражнениям, желание заниматься физической культурой, необходимо разнообразить предметную среду.</a:t>
            </a:r>
          </a:p>
        </p:txBody>
      </p:sp>
      <p:pic>
        <p:nvPicPr>
          <p:cNvPr id="3" name="Picture 7" descr="C:\Users\Admin\Desktop\гимнастика после сна\IMG_63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012160" y="188640"/>
            <a:ext cx="3007883" cy="225591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4" name="Рисунок 3" descr="&amp;kcy;&amp;ocy;&amp;vcy;&amp;rcy;&amp;icy;&amp;kcy; &amp;dcy;&amp;lcy;&amp;yacy; &amp;mcy;&amp;acy;&amp;scy;&amp;scy;&amp;acy;&amp;zhcy;&amp;acy; &amp;icy; &amp;pcy;&amp;rcy;&amp;ocy;&amp;fcy;&amp;icy;&amp;lcy;&amp;acy;&amp;kcy;&amp;tcy;&amp;icy;&amp;kcy;&amp;icy; &amp;pcy;&amp;lcy;&amp;ocy;&amp;scy;&amp;kcy;&amp;ocy;&amp;scy;&amp;tcy;&amp;ocy;&amp;pcy;&amp;icy;&amp;yacy; &amp;dcy;&amp;iecy;&amp;tcy;&amp;scy;&amp;kcy;&amp;icy;&amp;khcy; &amp;ncy;&amp;ocy;&amp;zhcy;&amp;iecy;&amp;kcy;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2708275"/>
            <a:ext cx="2268537" cy="3495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3375"/>
            <a:ext cx="7772400" cy="15113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/>
              <a:t>Основные принципы использования нестандартного </a:t>
            </a:r>
            <a:r>
              <a:rPr lang="ru-RU" b="1" dirty="0" smtClean="0"/>
              <a:t>оборудования.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950" y="1844675"/>
            <a:ext cx="5327650" cy="3794125"/>
          </a:xfrm>
        </p:spPr>
        <p:txBody>
          <a:bodyPr rtlCol="0">
            <a:normAutofit fontScale="4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900" b="1" cap="none" spc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используется во время гимнастики после сна и в самостоятельной двигательной деятельности с учетом индивидуальных возможностей детей и уровня их физической подготовки.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900" b="1" cap="none" spc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выполнять от простых к сложным, добавлять новые движения. Полезно использовать дыхательные упражнения на расслабления мышц.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5" descr="C:\Users\Admin\Desktop\гимнастика после сна\IMG_63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1700213"/>
            <a:ext cx="3314700" cy="24860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5" name="Picture 6" descr="C:\Users\Admin\Desktop\гимнастика после сна\IMG_63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46725" y="4373563"/>
            <a:ext cx="3092450" cy="2320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260350"/>
            <a:ext cx="5761038" cy="6121400"/>
          </a:xfrm>
        </p:spPr>
        <p:txBody>
          <a:bodyPr rtlCol="0"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основных функций стоп; обучение правильной постановке стопы при ходьбе; повышение тонуса, уменьшение длины передней большеберцовой, длинного разгибателя пальцев, длинного разгибателя 1 пальца, коротких мышц стоп;  увеличение длины, устранение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гипертонусов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трехглавой мышцы голени; укрепление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сумочно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-связочного аппарата и увеличение подвижности суставов стоп; улучшение кровообращения стоп; улучшение координации движений.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4" name="Picture 4" descr="ploskostopie00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333375"/>
            <a:ext cx="30241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3375"/>
            <a:ext cx="5267325" cy="6264275"/>
          </a:xfrm>
        </p:spPr>
        <p:txBody>
          <a:bodyPr rtlCol="0"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развития воображения, памяти и речи необходимо предлагать детям самим придумывать упражнения и игры с нестандартным оборудованием.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ходьбе на ножку ребёнка действуют разные раздражители- мягкие и   жёсткие, давая различные ощущения стопе.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с нестандартным оборудованием создают положительный настрой, повышают настроение, дают заряд бодрости и энергии.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4" name="Рисунок 3" descr="http://planetadetstva.net/wp-content/uploads/2014/02/Nestandartnoe-fizkulturnoe-oborudovanie-v-rabote-s-doshkolnikami-Gorizontalnaja-dorozhka-%E2%80%93-lesenka-Klassiki-%E2%80%93-mishen-Kover-massazher-Cvetnye-kameshki-Massazhnye-valiki7-640x480.jpg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652120" y="188640"/>
            <a:ext cx="2725750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www.maam.ru/upload/blogs/538cefdb849cf7dcd1fd414fc6daedf2.jpg.jp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670020" y="3454896"/>
            <a:ext cx="2931220" cy="2557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по изготовлению нестандартного оборудования для профилактики плоскостопия.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://ped-kopilka.ru/upload/blogs/889_64cb8b554d5957bd71aba1ceb4e63420.jpg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940425" y="3068638"/>
            <a:ext cx="2687638" cy="3579812"/>
          </a:xfr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ed-kopilka.ru/upload/blogs/889_64cb8b554d5957bd71aba1ceb4e63420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4681537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5435600" y="260350"/>
            <a:ext cx="3313113" cy="360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«Веселые карандаши»</a:t>
            </a:r>
          </a:p>
          <a:p>
            <a:r>
              <a:rPr lang="ru-RU" u="sng">
                <a:latin typeface="Times New Roman" pitchFamily="18" charset="0"/>
                <a:cs typeface="Times New Roman" pitchFamily="18" charset="0"/>
              </a:rPr>
              <a:t>Материал: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оборудование изготовлено из цветных карандашей, контейнера от шоколадного яйца, синтетического шнура</a:t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r>
              <a:rPr lang="ru-RU" u="sng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способствовать профилактике плоскостопия, массаж стоп. Улучшение кровообращения в пальцах, кистях рук и предплечий </a:t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" name="Рисунок 3" descr="http://ped-kopilka.ru/upload/blogs/889_82f6a28ad9d79290cf2e8041ed90d81c.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3375" y="3643313"/>
            <a:ext cx="3648075" cy="273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22325" y="365125"/>
            <a:ext cx="7521575" cy="9032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Необходимые инструменты для изготовления «Весёлый карандаш»</a:t>
            </a:r>
          </a:p>
        </p:txBody>
      </p:sp>
      <p:pic>
        <p:nvPicPr>
          <p:cNvPr id="3074" name="Picture 2" descr="C:\Users\1\Desktop\Новая папка\IMG_437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17302" t="5650" r="14395" b="17787"/>
          <a:stretch/>
        </p:blipFill>
        <p:spPr bwMode="auto">
          <a:xfrm>
            <a:off x="1331640" y="1309523"/>
            <a:ext cx="6696744" cy="544839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Нагреть толстое шило и сделать отверстие с обеих сторон.</a:t>
            </a:r>
          </a:p>
        </p:txBody>
      </p:sp>
      <p:pic>
        <p:nvPicPr>
          <p:cNvPr id="4098" name="Picture 2" descr="C:\Users\1\Desktop\Новая папка\IMG_437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17142" t="10144" r="31486" b="2947"/>
          <a:stretch/>
        </p:blipFill>
        <p:spPr bwMode="auto">
          <a:xfrm>
            <a:off x="2223445" y="1556792"/>
            <a:ext cx="4945539" cy="49045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latin typeface="Times New Roman" pitchFamily="18" charset="0"/>
                <a:cs typeface="Times New Roman" pitchFamily="18" charset="0"/>
              </a:rPr>
              <a:t>С помощью изоленты прикрепить султанчик на край карандаша и продеть контейнер из под шоколадного яйца.</a:t>
            </a:r>
          </a:p>
        </p:txBody>
      </p:sp>
      <p:pic>
        <p:nvPicPr>
          <p:cNvPr id="5122" name="Picture 2" descr="C:\Users\1\Desktop\Новая папка\IMG_438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32462" t="26155" r="4027" b="1901"/>
          <a:stretch/>
        </p:blipFill>
        <p:spPr bwMode="auto">
          <a:xfrm>
            <a:off x="2123727" y="1772817"/>
            <a:ext cx="5606601" cy="4614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latin typeface="Times New Roman" pitchFamily="18" charset="0"/>
                <a:cs typeface="Times New Roman" pitchFamily="18" charset="0"/>
              </a:rPr>
              <a:t>Обмотать изолентой карандаш под контейнером.</a:t>
            </a:r>
          </a:p>
        </p:txBody>
      </p:sp>
      <p:pic>
        <p:nvPicPr>
          <p:cNvPr id="6146" name="Picture 2" descr="C:\Users\1\Desktop\Новая папка\IMG_439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18060" t="5055" r="-2226" b="15097"/>
          <a:stretch/>
        </p:blipFill>
        <p:spPr bwMode="auto">
          <a:xfrm>
            <a:off x="1619672" y="1537496"/>
            <a:ext cx="6408712" cy="44830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latin typeface="Times New Roman" pitchFamily="18" charset="0"/>
                <a:cs typeface="Times New Roman" pitchFamily="18" charset="0"/>
              </a:rPr>
              <a:t>Нарисовать весёлую мордашку.</a:t>
            </a:r>
          </a:p>
        </p:txBody>
      </p:sp>
      <p:pic>
        <p:nvPicPr>
          <p:cNvPr id="7170" name="Picture 2" descr="C:\Users\1\Desktop\Новая папка\IMG_445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8143" r="35002" b="12378"/>
          <a:stretch/>
        </p:blipFill>
        <p:spPr bwMode="auto">
          <a:xfrm>
            <a:off x="2123728" y="1484784"/>
            <a:ext cx="4512599" cy="52160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latin typeface="Times New Roman" pitchFamily="18" charset="0"/>
                <a:cs typeface="Times New Roman" pitchFamily="18" charset="0"/>
              </a:rPr>
              <a:t>«Весёлый карандаш» готов.</a:t>
            </a:r>
          </a:p>
        </p:txBody>
      </p:sp>
      <p:pic>
        <p:nvPicPr>
          <p:cNvPr id="8194" name="Picture 2" descr="C:\Users\1\Desktop\Новая папка\IMG_446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6940" t="29154" r="19339" b="14326"/>
          <a:stretch/>
        </p:blipFill>
        <p:spPr bwMode="auto">
          <a:xfrm>
            <a:off x="1979712" y="1484784"/>
            <a:ext cx="5616624" cy="44320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1\Desktop\Новая папка\IMG_435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2488" t="5656" r="19935" b="17374"/>
          <a:stretch/>
        </p:blipFill>
        <p:spPr bwMode="auto">
          <a:xfrm>
            <a:off x="107504" y="332656"/>
            <a:ext cx="5264727" cy="57826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372100" y="1196975"/>
            <a:ext cx="3771900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«Волшебная гусеница»</a:t>
            </a:r>
          </a:p>
          <a:p>
            <a:r>
              <a:rPr lang="ru-RU" sz="28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Материал:</a:t>
            </a:r>
            <a:r>
              <a:rPr 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пластмассовые крышки , медицинские системы, шило; </a:t>
            </a:r>
            <a:r>
              <a:rPr lang="ru-RU" sz="28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укреплять мышцы спины, груди и ног.</a:t>
            </a:r>
          </a:p>
          <a:p>
            <a:pPr algn="ctr"/>
            <a:endParaRPr lang="ru-RU" sz="28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latin typeface="Times New Roman" pitchFamily="18" charset="0"/>
                <a:cs typeface="Times New Roman" pitchFamily="18" charset="0"/>
              </a:rPr>
              <a:t>Нагреть шило и сделать дырку в середине крышки. (15-20 крышечек).</a:t>
            </a:r>
          </a:p>
        </p:txBody>
      </p:sp>
      <p:pic>
        <p:nvPicPr>
          <p:cNvPr id="10242" name="Picture 2" descr="C:\Users\1\Desktop\Новая папка\IMG_43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091" t="16565" r="21667" b="9495"/>
          <a:stretch/>
        </p:blipFill>
        <p:spPr bwMode="auto">
          <a:xfrm>
            <a:off x="1979712" y="1556792"/>
            <a:ext cx="4959928" cy="50707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latin typeface="Times New Roman" pitchFamily="18" charset="0"/>
                <a:cs typeface="Times New Roman" pitchFamily="18" charset="0"/>
              </a:rPr>
              <a:t>В двух крышках сделать по три дырочки.</a:t>
            </a:r>
          </a:p>
        </p:txBody>
      </p:sp>
      <p:pic>
        <p:nvPicPr>
          <p:cNvPr id="11266" name="Picture 2" descr="C:\Users\1\Desktop\Новая папка\IMG_434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0454" t="9292" r="30303" b="16970"/>
          <a:stretch/>
        </p:blipFill>
        <p:spPr bwMode="auto">
          <a:xfrm>
            <a:off x="1870364" y="1340768"/>
            <a:ext cx="4502727" cy="50569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latin typeface="Times New Roman" pitchFamily="18" charset="0"/>
                <a:cs typeface="Times New Roman" pitchFamily="18" charset="0"/>
              </a:rPr>
              <a:t>Надеть крышечки на систему, крышки с тремя дырками по краям.</a:t>
            </a:r>
          </a:p>
        </p:txBody>
      </p:sp>
      <p:pic>
        <p:nvPicPr>
          <p:cNvPr id="12290" name="Picture 2" descr="C:\Users\1\Desktop\Новая папка\IMG_434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40303" t="23232" r="28788" b="22626"/>
          <a:stretch/>
        </p:blipFill>
        <p:spPr bwMode="auto">
          <a:xfrm>
            <a:off x="467544" y="1354553"/>
            <a:ext cx="3528392" cy="46353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2291" name="Picture 3" descr="C:\Users\1\Desktop\Новая папка\IMG_434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l="7273" t="33200" r="9848" b="34141"/>
          <a:stretch/>
        </p:blipFill>
        <p:spPr bwMode="auto">
          <a:xfrm rot="5400000">
            <a:off x="4017394" y="2750754"/>
            <a:ext cx="5564992" cy="23129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latin typeface="Times New Roman" pitchFamily="18" charset="0"/>
                <a:cs typeface="Times New Roman" pitchFamily="18" charset="0"/>
              </a:rPr>
              <a:t>Сделать петельки на обеих концах «гусеницы».</a:t>
            </a:r>
          </a:p>
        </p:txBody>
      </p:sp>
      <p:pic>
        <p:nvPicPr>
          <p:cNvPr id="13314" name="Picture 2" descr="C:\Users\1\Desktop\Новая папка\IMG_434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/>
            </a:extLst>
          </a:blip>
          <a:srcRect l="48182" t="11919" r="26666" b="14950"/>
          <a:stretch/>
        </p:blipFill>
        <p:spPr bwMode="auto">
          <a:xfrm>
            <a:off x="2699792" y="1484784"/>
            <a:ext cx="3476423" cy="50153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b="1" cap="none" smtClean="0">
                <a:latin typeface="Times New Roman" pitchFamily="18" charset="0"/>
                <a:cs typeface="Times New Roman" pitchFamily="18" charset="0"/>
              </a:rPr>
              <a:t>«Волшебная гусеница» готова.</a:t>
            </a:r>
          </a:p>
        </p:txBody>
      </p:sp>
      <p:pic>
        <p:nvPicPr>
          <p:cNvPr id="14338" name="Picture 2" descr="C:\Users\1\Desktop\Новая папка\IMG_436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15909" t="15758" r="22122" b="6262"/>
          <a:stretch/>
        </p:blipFill>
        <p:spPr bwMode="auto">
          <a:xfrm>
            <a:off x="1979712" y="1268760"/>
            <a:ext cx="5666510" cy="53478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971550" y="365125"/>
            <a:ext cx="7777163" cy="48641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8800" b="1" cap="none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207</TotalTime>
  <Words>491</Words>
  <Application>Microsoft Office PowerPoint</Application>
  <PresentationFormat>Экран (4:3)</PresentationFormat>
  <Paragraphs>34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5</vt:i4>
      </vt:variant>
      <vt:variant>
        <vt:lpstr>Заголовки слайдов</vt:lpstr>
      </vt:variant>
      <vt:variant>
        <vt:i4>23</vt:i4>
      </vt:variant>
    </vt:vector>
  </HeadingPairs>
  <TitlesOfParts>
    <vt:vector size="34" baseType="lpstr">
      <vt:lpstr>Franklin Gothic Book</vt:lpstr>
      <vt:lpstr>Arial</vt:lpstr>
      <vt:lpstr>Franklin Gothic Medium</vt:lpstr>
      <vt:lpstr>Wingdings</vt:lpstr>
      <vt:lpstr>Calibri</vt:lpstr>
      <vt:lpstr>Times New Roman</vt:lpstr>
      <vt:lpstr>Углы</vt:lpstr>
      <vt:lpstr>Углы</vt:lpstr>
      <vt:lpstr>Углы</vt:lpstr>
      <vt:lpstr>Углы</vt:lpstr>
      <vt:lpstr>Углы</vt:lpstr>
      <vt:lpstr>МУНИЦИПАЛЬНОЕ БЮДЖЕТНОЕ ДОШКОЛЬНОЕ ОБРАЗОВАТЕЛЬНОЕ УЧРЕЖДЕНИЕ ДЕТСКИЙ САД КОМБИНИРОВАННОГО ВИДА № 10 «ЗЕМСКИЙ»  Г. БЕЛГОРОДА. ПРИМЕНЕНИЕ НЕТРАДИЦИОННОГО ОБОРУДОВАНИЯ ДЛЯ ПРОФИЛАКТИКИ ПЛОСКОСТОПИЯ  У ДОШКОЛЬНИКОВ </vt:lpstr>
      <vt:lpstr>Слайд 2</vt:lpstr>
      <vt:lpstr>Слайд 3</vt:lpstr>
      <vt:lpstr>Слайд 4</vt:lpstr>
      <vt:lpstr>Слайд 5</vt:lpstr>
      <vt:lpstr>ОСНОВНЫЕ ПРИНЦИПЫ ИСПОЛЬЗОВАНИЯ НЕСТАНДАРТНОГО ОБОРУДОВАНИЯ. </vt:lpstr>
      <vt:lpstr>Слайд 7</vt:lpstr>
      <vt:lpstr>Слайд 8</vt:lpstr>
      <vt:lpstr>     МАСТЕР-КЛАСС ПО ИЗГОТОВЛЕНИЮ НЕСТАНДАРТНОГО ОБОРУДОВАНИЯ ДЛЯ ПРОФИЛАКТИКИ ПЛОСКОСТОПИЯ.</vt:lpstr>
      <vt:lpstr>Слайд 10</vt:lpstr>
      <vt:lpstr>Необходимые инструменты для изготовления «Весёлый карандаш»</vt:lpstr>
      <vt:lpstr>Нагреть толстое шило и сделать отверстие с обеих сторон.</vt:lpstr>
      <vt:lpstr>С помощью изоленты прикрепить султанчик на край карандаша и продеть контейнер из под шоколадного яйца.</vt:lpstr>
      <vt:lpstr>Обмотать изолентой карандаш под контейнером.</vt:lpstr>
      <vt:lpstr>Нарисовать весёлую мордашку.</vt:lpstr>
      <vt:lpstr>«Весёлый карандаш» готов.</vt:lpstr>
      <vt:lpstr>Слайд 17</vt:lpstr>
      <vt:lpstr>Нагреть шило и сделать дырку в середине крышки. (15-20 крышечек).</vt:lpstr>
      <vt:lpstr>В двух крышках сделать по три дырочки.</vt:lpstr>
      <vt:lpstr>Надеть крышечки на систему, крышки с тремя дырками по краям.</vt:lpstr>
      <vt:lpstr>Сделать петельки на обеих концах «гусеницы».</vt:lpstr>
      <vt:lpstr>«Волшебная гусеница» готова.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детский сад комбинированного вида № 10 «Земский» г. Белгрода. Применение нетрадиционного оборудования для формирования профилактики плоскостопия у дошкольников</dc:title>
  <dc:creator>1</dc:creator>
  <cp:lastModifiedBy>home</cp:lastModifiedBy>
  <cp:revision>20</cp:revision>
  <dcterms:created xsi:type="dcterms:W3CDTF">2017-08-20T07:54:30Z</dcterms:created>
  <dcterms:modified xsi:type="dcterms:W3CDTF">2017-09-06T08:25:47Z</dcterms:modified>
</cp:coreProperties>
</file>