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FFFF99"/>
    <a:srgbClr val="FF66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214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997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006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6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176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932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2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607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825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219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100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2E0D8-8589-4B2F-AC9D-E6AEE55D8055}" type="datetimeFigureOut">
              <a:rPr lang="ru-RU" smtClean="0"/>
              <a:t>08.10.2014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E3CE2-20D6-4BDF-A47B-561887CEB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70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1004545" y="218941"/>
            <a:ext cx="6903077" cy="6503830"/>
          </a:xfrm>
          <a:prstGeom prst="ellipse">
            <a:avLst/>
          </a:prstGeom>
          <a:solidFill>
            <a:srgbClr val="FFCCFF"/>
          </a:solidFill>
          <a:ln>
            <a:solidFill>
              <a:srgbClr val="FF66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56808" y="945352"/>
            <a:ext cx="759855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/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Углы, вписанные в окружность</a:t>
            </a:r>
            <a:endParaRPr lang="ru-RU" sz="9600" b="1" cap="none" spc="0" dirty="0">
              <a:ln/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03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831" y="2024688"/>
            <a:ext cx="4418857" cy="378368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69380" y="327166"/>
            <a:ext cx="42643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egoe Script" panose="020B0504020000000003" pitchFamily="34" charset="0"/>
              </a:rPr>
              <a:t>Определение</a:t>
            </a:r>
            <a:endParaRPr lang="ru-RU" sz="4800" b="1" cap="none" spc="0" dirty="0">
              <a:ln w="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egoe Script" panose="020B05040200000000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378" y="1098809"/>
            <a:ext cx="84814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Плоский угол –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часть плоскости, ограниченная двумя лучами, выходящими из одной точки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1999" y="2409060"/>
            <a:ext cx="3837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Плоские углы с общими сторонами называют 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дополнительными</a:t>
            </a:r>
            <a:endParaRPr lang="ru-RU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18205" y="4471163"/>
            <a:ext cx="4288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Сумма градусных мер дополнительных углов равна 360°</a:t>
            </a:r>
            <a:endParaRPr lang="ru-RU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123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650"/>
                            </p:stCondLst>
                            <p:childTnLst>
                              <p:par>
                                <p:cTn id="1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600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9380" y="327166"/>
            <a:ext cx="42643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egoe Script" panose="020B0504020000000003" pitchFamily="34" charset="0"/>
              </a:rPr>
              <a:t>Определение</a:t>
            </a:r>
            <a:endParaRPr lang="ru-RU" sz="4800" b="1" cap="none" spc="0" dirty="0">
              <a:ln w="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egoe Script" panose="020B05040200000000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5307" y="1206879"/>
            <a:ext cx="81652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Центральный угол –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плоский угол с вершиной в центре окружности.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5404134" y="2455924"/>
            <a:ext cx="3510656" cy="2955612"/>
            <a:chOff x="5404134" y="2455924"/>
            <a:chExt cx="3510656" cy="2955612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4134" y="2455924"/>
              <a:ext cx="3510656" cy="2955612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5821250" y="3843578"/>
              <a:ext cx="4156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  <a:endPara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075055" y="2888395"/>
              <a:ext cx="4156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</a:t>
              </a:r>
              <a:endPara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21217" y="3119227"/>
                <a:ext cx="456700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sz="3600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∠ </m:t>
                    </m:r>
                  </m:oMath>
                </a14:m>
                <a:r>
                  <a:rPr lang="ru-RU" sz="3600" b="1" i="1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АОВ – </a:t>
                </a:r>
              </a:p>
              <a:p>
                <a:r>
                  <a:rPr lang="ru-RU" sz="3600" b="1" i="1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центральный угол</a:t>
                </a:r>
                <a:endParaRPr lang="ru-RU" sz="3600" b="1" i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217" y="3119227"/>
                <a:ext cx="4567007" cy="1200329"/>
              </a:xfrm>
              <a:prstGeom prst="rect">
                <a:avLst/>
              </a:prstGeom>
              <a:blipFill rotWithShape="0">
                <a:blip r:embed="rId3"/>
                <a:stretch>
                  <a:fillRect l="-4139" t="-9137" b="-208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3070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9380" y="327166"/>
            <a:ext cx="42643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egoe Script" panose="020B0504020000000003" pitchFamily="34" charset="0"/>
              </a:rPr>
              <a:t>Определение</a:t>
            </a:r>
            <a:endParaRPr lang="ru-RU" sz="4800" b="1" cap="none" spc="0" dirty="0">
              <a:ln w="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egoe Script" panose="020B0504020000000003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4134" y="2455924"/>
            <a:ext cx="3510656" cy="29556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2803" y="1205068"/>
            <a:ext cx="7987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Дуга окружности –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часть окружности, расположенной внутри плоского угла.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Дуга 10"/>
          <p:cNvSpPr/>
          <p:nvPr/>
        </p:nvSpPr>
        <p:spPr>
          <a:xfrm rot="19153051">
            <a:off x="6270558" y="2965790"/>
            <a:ext cx="2375142" cy="2576126"/>
          </a:xfrm>
          <a:prstGeom prst="arc">
            <a:avLst>
              <a:gd name="adj1" fmla="val 14034817"/>
              <a:gd name="adj2" fmla="val 20214521"/>
            </a:avLst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731930" y="3193960"/>
            <a:ext cx="487037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Градусная мера дуги окружности –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 градусная мера соответствующего центрального угла.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15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7398" y="2331075"/>
            <a:ext cx="3496770" cy="302854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69380" y="327166"/>
            <a:ext cx="42643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egoe Script" panose="020B0504020000000003" pitchFamily="34" charset="0"/>
              </a:rPr>
              <a:t>Определение</a:t>
            </a:r>
            <a:endParaRPr lang="ru-RU" sz="4800" b="1" cap="none" spc="0" dirty="0">
              <a:ln w="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egoe Script" panose="020B05040200000000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1955" y="1057630"/>
            <a:ext cx="86122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Угол, вписанный в окружность –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 угол, вершина которого лежит на окружности, а стороны пересекают эту окружность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01955" y="2936383"/>
                <a:ext cx="5648085" cy="2554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sz="3200" b="1" i="1" smtClean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∠ </m:t>
                    </m:r>
                  </m:oMath>
                </a14:m>
                <a:r>
                  <a:rPr lang="ru-RU" sz="3200" b="1" i="1" dirty="0" smtClean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ВАС – вписанный угол</a:t>
                </a:r>
              </a:p>
              <a:p>
                <a:r>
                  <a:rPr lang="ru-RU" sz="3200" b="1" i="1" dirty="0" smtClean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  <a:ea typeface="Cambria Math" panose="02040503050406030204" pitchFamily="18" charset="0"/>
                  </a:rPr>
                  <a:t>∠ </a:t>
                </a:r>
                <a:r>
                  <a:rPr lang="ru-RU" sz="3200" b="1" i="1" dirty="0" smtClean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ВАС опирается на хорду ВС</a:t>
                </a:r>
              </a:p>
              <a:p>
                <a:r>
                  <a:rPr lang="ru-RU" sz="3200" b="1" i="1" dirty="0" smtClean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  <a:ea typeface="Cambria Math" panose="02040503050406030204" pitchFamily="18" charset="0"/>
                  </a:rPr>
                  <a:t>∠ </a:t>
                </a:r>
                <a:r>
                  <a:rPr lang="ru-RU" sz="3200" b="1" i="1" dirty="0" smtClean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ВОС – центральный угол,  </a:t>
                </a:r>
              </a:p>
              <a:p>
                <a:r>
                  <a:rPr lang="ru-RU" sz="3200" b="1" i="1" dirty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i="1" dirty="0" smtClean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соответствующий </a:t>
                </a:r>
              </a:p>
              <a:p>
                <a:r>
                  <a:rPr lang="ru-RU" sz="3200" b="1" i="1" dirty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i="1" dirty="0" smtClean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вписанному углу ВАС</a:t>
                </a:r>
                <a:endParaRPr lang="ru-RU" sz="3200" b="1" i="1" dirty="0">
                  <a:solidFill>
                    <a:schemeClr val="accent5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955" y="2936383"/>
                <a:ext cx="5648085" cy="2554545"/>
              </a:xfrm>
              <a:prstGeom prst="rect">
                <a:avLst/>
              </a:prstGeom>
              <a:blipFill rotWithShape="0">
                <a:blip r:embed="rId3"/>
                <a:stretch>
                  <a:fillRect l="-2916" t="-3580" r="-2592" b="-78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6939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4398" y="443076"/>
            <a:ext cx="477246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egoe Script" panose="020B0504020000000003" pitchFamily="34" charset="0"/>
              </a:rPr>
              <a:t>Теорема 11.5</a:t>
            </a:r>
            <a:endParaRPr lang="ru-RU" sz="4800" b="1" cap="none" spc="0" dirty="0">
              <a:ln w="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egoe Script" panose="020B05040200000000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8488" y="1274073"/>
            <a:ext cx="8181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Угол, вписанный в окружность, равен половине соответствующего центрального угла.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2395" y="2743199"/>
            <a:ext cx="3496770" cy="3028541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827560" y="3451538"/>
            <a:ext cx="3745764" cy="1146220"/>
            <a:chOff x="864873" y="3515932"/>
            <a:chExt cx="3745764" cy="1146220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864873" y="3515932"/>
              <a:ext cx="3745764" cy="1146220"/>
            </a:xfrm>
            <a:prstGeom prst="roundRect">
              <a:avLst/>
            </a:prstGeom>
            <a:solidFill>
              <a:srgbClr val="FFFF99"/>
            </a:solidFill>
            <a:ln w="38100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965916" y="3650173"/>
                  <a:ext cx="3518335" cy="88992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ru-RU" sz="3600" b="1" i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∠</m:t>
                      </m:r>
                    </m:oMath>
                  </a14:m>
                  <a:r>
                    <a:rPr lang="ru-RU" sz="3600" b="1" dirty="0" smtClean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САВ =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ru-RU" sz="3600" b="1" i="1" smtClean="0">
                              <a:solidFill>
                                <a:srgbClr val="7030A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ru-RU" sz="3600" b="1" i="0" smtClean="0">
                              <a:solidFill>
                                <a:srgbClr val="7030A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3600" b="1" i="0" smtClean="0">
                              <a:solidFill>
                                <a:srgbClr val="7030A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den>
                      </m:f>
                      <m:r>
                        <a:rPr lang="ru-RU" sz="3600" b="1" i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∠</m:t>
                      </m:r>
                    </m:oMath>
                  </a14:m>
                  <a:r>
                    <a:rPr lang="ru-RU" sz="3600" b="1" dirty="0" smtClean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СОВ</a:t>
                  </a:r>
                  <a:endParaRPr lang="ru-RU" sz="3600" b="1" dirty="0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5916" y="3650173"/>
                  <a:ext cx="3518335" cy="889924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r="-5893" b="-16438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" name="TextBox 7"/>
          <p:cNvSpPr txBox="1"/>
          <p:nvPr/>
        </p:nvSpPr>
        <p:spPr>
          <a:xfrm>
            <a:off x="695459" y="5448574"/>
            <a:ext cx="5054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Доказать самостоятельно!</a:t>
            </a:r>
            <a:endParaRPr lang="ru-RU" sz="36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450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5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8702" y="2923505"/>
            <a:ext cx="3693326" cy="310474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9878" y="275651"/>
            <a:ext cx="735970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egoe Script" panose="020B0504020000000003" pitchFamily="34" charset="0"/>
              </a:rPr>
              <a:t>Следствие из теоремы</a:t>
            </a:r>
            <a:endParaRPr lang="ru-RU" sz="4400" b="1" cap="none" spc="0" dirty="0">
              <a:ln w="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egoe Script" panose="020B05040200000000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0238" y="1335694"/>
            <a:ext cx="81716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Вписанные углы, стороны которых проходят через точки А и В окружности, а вершины лежат по одну сторону от прямой АВ, равны.</a:t>
            </a:r>
          </a:p>
          <a:p>
            <a:endParaRPr lang="ru-RU" sz="32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b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Углы, опирающиеся                                   на диаметр, прямые.</a:t>
            </a:r>
            <a:endParaRPr lang="ru-RU" sz="3200" b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909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5" y="165956"/>
            <a:ext cx="8023538" cy="656325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00100" y="1074141"/>
            <a:ext cx="306045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egoe Script" panose="020B0504020000000003" pitchFamily="34" charset="0"/>
              </a:rPr>
              <a:t>В классе</a:t>
            </a:r>
            <a:endParaRPr lang="ru-RU" sz="4800" b="1" cap="none" spc="0" dirty="0">
              <a:ln w="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egoe Script" panose="020B05040200000000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0806" y="2222869"/>
            <a:ext cx="20906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№ 48, 49 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77022" y="965399"/>
            <a:ext cx="139333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egoe Script" panose="020B0504020000000003" pitchFamily="34" charset="0"/>
              </a:rPr>
              <a:t>Д/з</a:t>
            </a:r>
            <a:endParaRPr lang="ru-RU" sz="4800" b="1" cap="none" spc="0" dirty="0">
              <a:ln w="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egoe Script" panose="020B05040200000000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40571" y="1677868"/>
            <a:ext cx="34662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Стр. 153-154, п.107, доказать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Th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11.5;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По рабочей тетради 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№ 67, 69, 72, 73, 74.</a:t>
            </a:r>
          </a:p>
          <a:p>
            <a:r>
              <a:rPr lang="ru-RU" sz="2800" b="1" i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Принести рабочую тетрадь на следующий урок. </a:t>
            </a:r>
            <a:endParaRPr lang="ru-RU" sz="2800" b="1" i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806" y="3291025"/>
            <a:ext cx="1494731" cy="235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166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</TotalTime>
  <Words>216</Words>
  <Application>Microsoft Office PowerPoint</Application>
  <PresentationFormat>Экран (4:3)</PresentationFormat>
  <Paragraphs>36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7" baseType="lpstr">
      <vt:lpstr>Arial</vt:lpstr>
      <vt:lpstr>Book Antiqua</vt:lpstr>
      <vt:lpstr>Calibri</vt:lpstr>
      <vt:lpstr>Calibri Light</vt:lpstr>
      <vt:lpstr>Cambria Math</vt:lpstr>
      <vt:lpstr>Monotype Corsiva</vt:lpstr>
      <vt:lpstr>Segoe Script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Кабинет317</dc:creator>
  <cp:lastModifiedBy>Кабинет317</cp:lastModifiedBy>
  <cp:revision>17</cp:revision>
  <dcterms:created xsi:type="dcterms:W3CDTF">2014-10-03T15:16:03Z</dcterms:created>
  <dcterms:modified xsi:type="dcterms:W3CDTF">2014-10-08T13:48:36Z</dcterms:modified>
</cp:coreProperties>
</file>